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7" r:id="rId3"/>
    <p:sldId id="268" r:id="rId4"/>
    <p:sldId id="264" r:id="rId5"/>
    <p:sldId id="265" r:id="rId6"/>
    <p:sldId id="25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9E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03" autoAdjust="0"/>
    <p:restoredTop sz="94660" autoAdjust="0"/>
  </p:normalViewPr>
  <p:slideViewPr>
    <p:cSldViewPr snapToGrid="0">
      <p:cViewPr varScale="1">
        <p:scale>
          <a:sx n="199" d="100"/>
          <a:sy n="199" d="100"/>
        </p:scale>
        <p:origin x="-352" y="-112"/>
      </p:cViewPr>
      <p:guideLst>
        <p:guide orient="horz" pos="2116"/>
        <p:guide pos="377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83949-3815-43F2-8DFE-4BDCB2AC87A6}" type="datetimeFigureOut">
              <a:rPr lang="en-ZA" smtClean="0"/>
              <a:t>2018/04/15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31B4-4490-4874-95A4-0EFC852D507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35880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83949-3815-43F2-8DFE-4BDCB2AC87A6}" type="datetimeFigureOut">
              <a:rPr lang="en-ZA" smtClean="0"/>
              <a:t>2018/04/15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31B4-4490-4874-95A4-0EFC852D507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58296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83949-3815-43F2-8DFE-4BDCB2AC87A6}" type="datetimeFigureOut">
              <a:rPr lang="en-ZA" smtClean="0"/>
              <a:t>2018/04/15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31B4-4490-4874-95A4-0EFC852D507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87075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83949-3815-43F2-8DFE-4BDCB2AC87A6}" type="datetimeFigureOut">
              <a:rPr lang="en-ZA" smtClean="0"/>
              <a:t>2018/04/15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31B4-4490-4874-95A4-0EFC852D507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9156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83949-3815-43F2-8DFE-4BDCB2AC87A6}" type="datetimeFigureOut">
              <a:rPr lang="en-ZA" smtClean="0"/>
              <a:t>2018/04/15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31B4-4490-4874-95A4-0EFC852D507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07047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83949-3815-43F2-8DFE-4BDCB2AC87A6}" type="datetimeFigureOut">
              <a:rPr lang="en-ZA" smtClean="0"/>
              <a:t>2018/04/15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31B4-4490-4874-95A4-0EFC852D507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32897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83949-3815-43F2-8DFE-4BDCB2AC87A6}" type="datetimeFigureOut">
              <a:rPr lang="en-ZA" smtClean="0"/>
              <a:t>2018/04/15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31B4-4490-4874-95A4-0EFC852D507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38254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83949-3815-43F2-8DFE-4BDCB2AC87A6}" type="datetimeFigureOut">
              <a:rPr lang="en-ZA" smtClean="0"/>
              <a:t>2018/04/15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31B4-4490-4874-95A4-0EFC852D507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85079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83949-3815-43F2-8DFE-4BDCB2AC87A6}" type="datetimeFigureOut">
              <a:rPr lang="en-ZA" smtClean="0"/>
              <a:t>2018/04/15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31B4-4490-4874-95A4-0EFC852D507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18876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83949-3815-43F2-8DFE-4BDCB2AC87A6}" type="datetimeFigureOut">
              <a:rPr lang="en-ZA" smtClean="0"/>
              <a:t>2018/04/15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31B4-4490-4874-95A4-0EFC852D507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02072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83949-3815-43F2-8DFE-4BDCB2AC87A6}" type="datetimeFigureOut">
              <a:rPr lang="en-ZA" smtClean="0"/>
              <a:t>2018/04/15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31B4-4490-4874-95A4-0EFC852D507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70428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83949-3815-43F2-8DFE-4BDCB2AC87A6}" type="datetimeFigureOut">
              <a:rPr lang="en-ZA" smtClean="0"/>
              <a:t>2018/04/15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031B4-4490-4874-95A4-0EFC852D507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025180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James 5:1-12</a:t>
            </a:r>
            <a:br>
              <a:rPr lang="en-US" dirty="0" smtClean="0"/>
            </a:br>
            <a:r>
              <a:rPr lang="en-US" dirty="0" smtClean="0"/>
              <a:t>Patience, </a:t>
            </a:r>
            <a:r>
              <a:rPr lang="en-US" sz="2400" dirty="0" smtClean="0"/>
              <a:t>and so much more </a:t>
            </a:r>
            <a:r>
              <a:rPr lang="en-US" sz="2400" dirty="0" smtClean="0">
                <a:sym typeface="Wingdings"/>
              </a:rPr>
              <a:t>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025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Helvetica"/>
                <a:cs typeface="Helvetica"/>
              </a:rPr>
              <a:t>Patience in circumstances.</a:t>
            </a:r>
          </a:p>
          <a:p>
            <a:r>
              <a:rPr lang="en-US" dirty="0" smtClean="0">
                <a:latin typeface="Helvetica"/>
                <a:cs typeface="Helvetica"/>
              </a:rPr>
              <a:t>Patience with people.</a:t>
            </a:r>
          </a:p>
          <a:p>
            <a:r>
              <a:rPr lang="en-US" dirty="0" smtClean="0">
                <a:latin typeface="Helvetica"/>
                <a:cs typeface="Helvetica"/>
              </a:rPr>
              <a:t>Patience in suffering.</a:t>
            </a:r>
          </a:p>
          <a:p>
            <a:r>
              <a:rPr lang="en-US" dirty="0" smtClean="0">
                <a:latin typeface="Helvetica"/>
                <a:cs typeface="Helvetica"/>
              </a:rPr>
              <a:t>Patience with God.</a:t>
            </a:r>
          </a:p>
          <a:p>
            <a:pPr marL="0" indent="0">
              <a:buNone/>
            </a:pPr>
            <a:r>
              <a:rPr lang="en-US" dirty="0" smtClean="0"/>
              <a:t>		</a:t>
            </a:r>
            <a:r>
              <a:rPr lang="en-US" sz="3600" dirty="0" smtClean="0"/>
              <a:t>God’s timing </a:t>
            </a:r>
            <a:r>
              <a:rPr lang="en-US" dirty="0" smtClean="0"/>
              <a:t>= </a:t>
            </a:r>
            <a:r>
              <a:rPr lang="en-US" dirty="0" smtClean="0">
                <a:solidFill>
                  <a:srgbClr val="529E4E"/>
                </a:solidFill>
              </a:rPr>
              <a:t>blessing</a:t>
            </a:r>
          </a:p>
          <a:p>
            <a:pPr marL="0" indent="0">
              <a:buNone/>
            </a:pPr>
            <a:r>
              <a:rPr lang="en-US" dirty="0" smtClean="0"/>
              <a:t>		</a:t>
            </a:r>
            <a:r>
              <a:rPr lang="en-US" sz="3600" dirty="0" smtClean="0"/>
              <a:t>Your timing </a:t>
            </a:r>
            <a:r>
              <a:rPr lang="en-US" dirty="0" smtClean="0"/>
              <a:t>= </a:t>
            </a:r>
            <a:r>
              <a:rPr lang="en-US" dirty="0" smtClean="0">
                <a:solidFill>
                  <a:srgbClr val="FF6600"/>
                </a:solidFill>
              </a:rPr>
              <a:t>personal regret</a:t>
            </a:r>
          </a:p>
          <a:p>
            <a:pPr marL="900113" indent="-900113">
              <a:buNone/>
            </a:pPr>
            <a:r>
              <a:rPr lang="en-US" dirty="0" smtClean="0"/>
              <a:t>	</a:t>
            </a:r>
            <a:r>
              <a:rPr lang="en-US" i="1" dirty="0" smtClean="0"/>
              <a:t>What God does IN US while we are waiting, is often more important than what we are waiting for.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858434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Helvetica"/>
                <a:cs typeface="Helvetica"/>
              </a:rPr>
              <a:t>Patience is …</a:t>
            </a:r>
          </a:p>
          <a:p>
            <a:pPr marL="0" indent="0">
              <a:buNone/>
            </a:pPr>
            <a:endParaRPr lang="en-US" sz="4000" dirty="0" smtClean="0">
              <a:latin typeface="Helvetica"/>
              <a:cs typeface="Helvetica"/>
            </a:endParaRPr>
          </a:p>
          <a:p>
            <a:pPr marL="0" indent="0">
              <a:buNone/>
            </a:pPr>
            <a:r>
              <a:rPr lang="en-US" sz="4000" dirty="0">
                <a:latin typeface="Helvetica"/>
                <a:cs typeface="Helvetica"/>
              </a:rPr>
              <a:t>	</a:t>
            </a:r>
            <a:r>
              <a:rPr lang="en-US" sz="4000" dirty="0" smtClean="0">
                <a:latin typeface="Helvetica"/>
                <a:cs typeface="Helvetica"/>
              </a:rPr>
              <a:t>		Waiting for God</a:t>
            </a:r>
            <a:endParaRPr lang="en-US" sz="4000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7535051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2997" y="0"/>
            <a:ext cx="10571174" cy="6423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ZA" dirty="0">
              <a:latin typeface="Helvetica CY"/>
              <a:cs typeface="Helvetica CY"/>
            </a:endParaRPr>
          </a:p>
          <a:p>
            <a:pPr>
              <a:lnSpc>
                <a:spcPct val="70000"/>
              </a:lnSpc>
            </a:pPr>
            <a:r>
              <a:rPr lang="en-ZA" sz="2800" dirty="0" smtClean="0">
                <a:solidFill>
                  <a:srgbClr val="FFFFFF"/>
                </a:solidFill>
                <a:latin typeface="Helvetica CY"/>
                <a:cs typeface="Helvetica CY"/>
                <a:sym typeface="Zapf Dingbats"/>
              </a:rPr>
              <a:t>Wrong</a:t>
            </a:r>
            <a:r>
              <a:rPr lang="en-ZA" sz="2800" dirty="0" smtClean="0">
                <a:solidFill>
                  <a:srgbClr val="FF6600"/>
                </a:solidFill>
                <a:latin typeface="Helvetica CY"/>
                <a:cs typeface="Helvetica CY"/>
                <a:sym typeface="Zapf Dingbats"/>
              </a:rPr>
              <a:t> motives. </a:t>
            </a:r>
            <a:r>
              <a:rPr lang="en-ZA" sz="1600" dirty="0" smtClean="0">
                <a:solidFill>
                  <a:srgbClr val="FFFFFF"/>
                </a:solidFill>
                <a:latin typeface="Helvetica CY"/>
                <a:cs typeface="Helvetica CY"/>
                <a:sym typeface="Zapf Dingbats"/>
              </a:rPr>
              <a:t>4:3</a:t>
            </a:r>
          </a:p>
          <a:p>
            <a:pPr>
              <a:lnSpc>
                <a:spcPct val="70000"/>
              </a:lnSpc>
            </a:pPr>
            <a:r>
              <a:rPr lang="en-ZA" sz="2800" dirty="0" smtClean="0">
                <a:solidFill>
                  <a:srgbClr val="FF6600"/>
                </a:solidFill>
                <a:latin typeface="Helvetica CY"/>
                <a:cs typeface="Helvetica CY"/>
                <a:sym typeface="Zapf Dingbats"/>
              </a:rPr>
              <a:t>Friendship </a:t>
            </a:r>
            <a:r>
              <a:rPr lang="en-ZA" sz="2800" dirty="0" smtClean="0">
                <a:solidFill>
                  <a:srgbClr val="FFFFFF"/>
                </a:solidFill>
                <a:latin typeface="Helvetica CY"/>
                <a:cs typeface="Helvetica CY"/>
                <a:sym typeface="Zapf Dingbats"/>
              </a:rPr>
              <a:t>with the world. </a:t>
            </a:r>
            <a:r>
              <a:rPr lang="en-ZA" sz="1600" dirty="0" smtClean="0">
                <a:solidFill>
                  <a:srgbClr val="FFFFFF"/>
                </a:solidFill>
                <a:latin typeface="Helvetica CY"/>
                <a:cs typeface="Helvetica CY"/>
                <a:sym typeface="Zapf Dingbats"/>
              </a:rPr>
              <a:t>4:4</a:t>
            </a:r>
          </a:p>
          <a:p>
            <a:pPr>
              <a:lnSpc>
                <a:spcPct val="70000"/>
              </a:lnSpc>
            </a:pPr>
            <a:endParaRPr lang="en-ZA" sz="2800" dirty="0">
              <a:latin typeface="Helvetica CY"/>
              <a:cs typeface="Helvetica CY"/>
              <a:sym typeface="Zapf Dingbats"/>
            </a:endParaRPr>
          </a:p>
          <a:p>
            <a:pPr>
              <a:lnSpc>
                <a:spcPct val="70000"/>
              </a:lnSpc>
            </a:pPr>
            <a:r>
              <a:rPr lang="en-ZA" sz="2800" dirty="0" smtClean="0">
                <a:solidFill>
                  <a:srgbClr val="529E4E"/>
                </a:solidFill>
                <a:latin typeface="Helvetica CY"/>
                <a:cs typeface="Helvetica CY"/>
                <a:sym typeface="Zapf Dingbats"/>
              </a:rPr>
              <a:t>Submit </a:t>
            </a:r>
            <a:r>
              <a:rPr lang="en-ZA" sz="2800" dirty="0" smtClean="0">
                <a:latin typeface="Helvetica CY"/>
                <a:cs typeface="Helvetica CY"/>
                <a:sym typeface="Zapf Dingbats"/>
              </a:rPr>
              <a:t>yourselves to God. </a:t>
            </a:r>
            <a:r>
              <a:rPr lang="en-ZA" sz="1600" dirty="0" smtClean="0">
                <a:latin typeface="Helvetica CY"/>
                <a:cs typeface="Helvetica CY"/>
                <a:sym typeface="Zapf Dingbats"/>
              </a:rPr>
              <a:t>4:7</a:t>
            </a:r>
          </a:p>
          <a:p>
            <a:pPr>
              <a:lnSpc>
                <a:spcPct val="70000"/>
              </a:lnSpc>
            </a:pPr>
            <a:r>
              <a:rPr lang="en-ZA" sz="2800" dirty="0" smtClean="0">
                <a:solidFill>
                  <a:srgbClr val="529E4E"/>
                </a:solidFill>
                <a:latin typeface="Helvetica CY"/>
                <a:cs typeface="Helvetica CY"/>
                <a:sym typeface="Zapf Dingbats"/>
              </a:rPr>
              <a:t>Purify </a:t>
            </a:r>
            <a:r>
              <a:rPr lang="en-ZA" sz="2800" dirty="0" smtClean="0">
                <a:solidFill>
                  <a:srgbClr val="FFFFFF"/>
                </a:solidFill>
                <a:latin typeface="Helvetica CY"/>
                <a:cs typeface="Helvetica CY"/>
                <a:sym typeface="Zapf Dingbats"/>
              </a:rPr>
              <a:t>your hearts. </a:t>
            </a:r>
            <a:r>
              <a:rPr lang="en-ZA" sz="1600" dirty="0" smtClean="0">
                <a:solidFill>
                  <a:srgbClr val="FFFFFF"/>
                </a:solidFill>
                <a:latin typeface="Helvetica CY"/>
                <a:cs typeface="Helvetica CY"/>
                <a:sym typeface="Zapf Dingbats"/>
              </a:rPr>
              <a:t>4:8</a:t>
            </a:r>
          </a:p>
          <a:p>
            <a:pPr>
              <a:lnSpc>
                <a:spcPct val="70000"/>
              </a:lnSpc>
            </a:pPr>
            <a:r>
              <a:rPr lang="en-ZA" sz="2800" dirty="0" smtClean="0">
                <a:solidFill>
                  <a:srgbClr val="529E4E"/>
                </a:solidFill>
                <a:latin typeface="Helvetica CY"/>
                <a:cs typeface="Helvetica CY"/>
                <a:sym typeface="Zapf Dingbats"/>
              </a:rPr>
              <a:t>Humble </a:t>
            </a:r>
            <a:r>
              <a:rPr lang="en-ZA" sz="2800" dirty="0" smtClean="0">
                <a:solidFill>
                  <a:srgbClr val="FFFFFF"/>
                </a:solidFill>
                <a:latin typeface="Helvetica CY"/>
                <a:cs typeface="Helvetica CY"/>
                <a:sym typeface="Zapf Dingbats"/>
              </a:rPr>
              <a:t>yourselves. </a:t>
            </a:r>
            <a:r>
              <a:rPr lang="en-ZA" sz="1600" dirty="0" smtClean="0">
                <a:solidFill>
                  <a:srgbClr val="FFFFFF"/>
                </a:solidFill>
                <a:latin typeface="Helvetica CY"/>
                <a:cs typeface="Helvetica CY"/>
                <a:sym typeface="Zapf Dingbats"/>
              </a:rPr>
              <a:t>4:10</a:t>
            </a:r>
          </a:p>
          <a:p>
            <a:pPr>
              <a:lnSpc>
                <a:spcPct val="70000"/>
              </a:lnSpc>
            </a:pPr>
            <a:endParaRPr lang="en-ZA" sz="2800" dirty="0">
              <a:latin typeface="Helvetica CY"/>
              <a:cs typeface="Helvetica CY"/>
              <a:sym typeface="Zapf Dingbats"/>
            </a:endParaRPr>
          </a:p>
          <a:p>
            <a:pPr>
              <a:lnSpc>
                <a:spcPct val="70000"/>
              </a:lnSpc>
            </a:pPr>
            <a:r>
              <a:rPr lang="en-ZA" sz="2800" dirty="0" smtClean="0">
                <a:solidFill>
                  <a:srgbClr val="FF6600"/>
                </a:solidFill>
                <a:latin typeface="Helvetica CY"/>
                <a:cs typeface="Helvetica CY"/>
                <a:sym typeface="Zapf Dingbats"/>
              </a:rPr>
              <a:t>Tomorrow </a:t>
            </a:r>
            <a:r>
              <a:rPr lang="en-ZA" sz="2800" dirty="0" smtClean="0">
                <a:solidFill>
                  <a:srgbClr val="FFFFFF"/>
                </a:solidFill>
                <a:latin typeface="Helvetica CY"/>
                <a:cs typeface="Helvetica CY"/>
                <a:sym typeface="Zapf Dingbats"/>
              </a:rPr>
              <a:t>we will go … carry in business and make money. </a:t>
            </a:r>
            <a:r>
              <a:rPr lang="en-ZA" sz="1600" dirty="0" smtClean="0">
                <a:solidFill>
                  <a:srgbClr val="FFFFFF"/>
                </a:solidFill>
                <a:latin typeface="Helvetica CY"/>
                <a:cs typeface="Helvetica CY"/>
                <a:sym typeface="Zapf Dingbats"/>
              </a:rPr>
              <a:t>4:13</a:t>
            </a:r>
          </a:p>
          <a:p>
            <a:pPr>
              <a:lnSpc>
                <a:spcPct val="70000"/>
              </a:lnSpc>
            </a:pPr>
            <a:r>
              <a:rPr lang="en-ZA" sz="2800" dirty="0" smtClean="0">
                <a:solidFill>
                  <a:srgbClr val="FFFFFF"/>
                </a:solidFill>
                <a:latin typeface="Helvetica CY"/>
                <a:cs typeface="Helvetica CY"/>
                <a:sym typeface="Zapf Dingbats"/>
              </a:rPr>
              <a:t>What is </a:t>
            </a:r>
            <a:r>
              <a:rPr lang="en-ZA" sz="2800" dirty="0" smtClean="0">
                <a:solidFill>
                  <a:srgbClr val="FF6600"/>
                </a:solidFill>
                <a:latin typeface="Helvetica CY"/>
                <a:cs typeface="Helvetica CY"/>
                <a:sym typeface="Zapf Dingbats"/>
              </a:rPr>
              <a:t>your life</a:t>
            </a:r>
            <a:r>
              <a:rPr lang="en-ZA" sz="2800" dirty="0" smtClean="0">
                <a:solidFill>
                  <a:srgbClr val="FFFFFF"/>
                </a:solidFill>
                <a:latin typeface="Helvetica CY"/>
                <a:cs typeface="Helvetica CY"/>
                <a:sym typeface="Zapf Dingbats"/>
              </a:rPr>
              <a:t>… a mist. </a:t>
            </a:r>
            <a:r>
              <a:rPr lang="en-ZA" sz="1600" dirty="0" smtClean="0">
                <a:solidFill>
                  <a:srgbClr val="FFFFFF"/>
                </a:solidFill>
                <a:latin typeface="Helvetica CY"/>
                <a:cs typeface="Helvetica CY"/>
                <a:sym typeface="Zapf Dingbats"/>
              </a:rPr>
              <a:t>4:14</a:t>
            </a:r>
          </a:p>
          <a:p>
            <a:pPr>
              <a:lnSpc>
                <a:spcPct val="70000"/>
              </a:lnSpc>
            </a:pPr>
            <a:endParaRPr lang="en-ZA" sz="2800" dirty="0">
              <a:latin typeface="Helvetica CY"/>
              <a:cs typeface="Helvetica CY"/>
              <a:sym typeface="Zapf Dingbats"/>
            </a:endParaRPr>
          </a:p>
          <a:p>
            <a:pPr>
              <a:lnSpc>
                <a:spcPct val="70000"/>
              </a:lnSpc>
            </a:pPr>
            <a:r>
              <a:rPr lang="en-ZA" sz="2800" dirty="0" smtClean="0">
                <a:latin typeface="Helvetica CY"/>
                <a:cs typeface="Helvetica CY"/>
                <a:sym typeface="Zapf Dingbats"/>
              </a:rPr>
              <a:t>If anyone knows </a:t>
            </a:r>
            <a:r>
              <a:rPr lang="en-ZA" sz="2800" dirty="0" smtClean="0">
                <a:solidFill>
                  <a:srgbClr val="529E4E"/>
                </a:solidFill>
                <a:latin typeface="Helvetica CY"/>
                <a:cs typeface="Helvetica CY"/>
                <a:sym typeface="Zapf Dingbats"/>
              </a:rPr>
              <a:t>the good </a:t>
            </a:r>
            <a:r>
              <a:rPr lang="en-ZA" sz="2800" dirty="0" smtClean="0">
                <a:latin typeface="Helvetica CY"/>
                <a:cs typeface="Helvetica CY"/>
                <a:sym typeface="Zapf Dingbats"/>
              </a:rPr>
              <a:t>they ought to do and doesn</a:t>
            </a:r>
            <a:r>
              <a:rPr lang="fr-FR" sz="2800" dirty="0" smtClean="0">
                <a:latin typeface="Helvetica CY"/>
                <a:cs typeface="Helvetica CY"/>
                <a:sym typeface="Zapf Dingbats"/>
              </a:rPr>
              <a:t>’</a:t>
            </a:r>
            <a:r>
              <a:rPr lang="en-ZA" sz="2800" dirty="0" smtClean="0">
                <a:latin typeface="Helvetica CY"/>
                <a:cs typeface="Helvetica CY"/>
                <a:sym typeface="Zapf Dingbats"/>
              </a:rPr>
              <a:t>t do it, </a:t>
            </a:r>
          </a:p>
          <a:p>
            <a:pPr>
              <a:lnSpc>
                <a:spcPct val="70000"/>
              </a:lnSpc>
            </a:pPr>
            <a:r>
              <a:rPr lang="en-ZA" sz="2800" dirty="0" smtClean="0">
                <a:latin typeface="Helvetica CY"/>
                <a:cs typeface="Helvetica CY"/>
                <a:sym typeface="Zapf Dingbats"/>
              </a:rPr>
              <a:t>it is sin for them. </a:t>
            </a:r>
            <a:r>
              <a:rPr lang="en-ZA" sz="1600" dirty="0" smtClean="0">
                <a:latin typeface="Helvetica CY"/>
                <a:cs typeface="Helvetica CY"/>
                <a:sym typeface="Zapf Dingbats"/>
              </a:rPr>
              <a:t>4:17</a:t>
            </a:r>
          </a:p>
          <a:p>
            <a:pPr>
              <a:lnSpc>
                <a:spcPct val="70000"/>
              </a:lnSpc>
            </a:pPr>
            <a:endParaRPr lang="en-ZA" sz="2800" dirty="0">
              <a:latin typeface="Helvetica CY"/>
              <a:cs typeface="Helvetica CY"/>
              <a:sym typeface="Zapf Dingbats"/>
            </a:endParaRPr>
          </a:p>
          <a:p>
            <a:pPr>
              <a:lnSpc>
                <a:spcPct val="70000"/>
              </a:lnSpc>
            </a:pPr>
            <a:r>
              <a:rPr lang="en-ZA" sz="2800" dirty="0" smtClean="0">
                <a:solidFill>
                  <a:srgbClr val="FFFFFF"/>
                </a:solidFill>
                <a:latin typeface="Helvetica CY"/>
                <a:cs typeface="Helvetica CY"/>
                <a:sym typeface="Zapf Dingbats"/>
              </a:rPr>
              <a:t>Wealth, </a:t>
            </a:r>
            <a:r>
              <a:rPr lang="en-ZA" sz="2800" dirty="0" smtClean="0">
                <a:solidFill>
                  <a:srgbClr val="FF6600"/>
                </a:solidFill>
                <a:latin typeface="Helvetica CY"/>
                <a:cs typeface="Helvetica CY"/>
                <a:sym typeface="Zapf Dingbats"/>
              </a:rPr>
              <a:t>rotted, corroded. </a:t>
            </a:r>
            <a:r>
              <a:rPr lang="en-ZA" sz="1600" dirty="0" smtClean="0">
                <a:latin typeface="Helvetica CY"/>
                <a:cs typeface="Helvetica CY"/>
                <a:sym typeface="Zapf Dingbats"/>
              </a:rPr>
              <a:t>5:2,3</a:t>
            </a:r>
            <a:endParaRPr lang="en-ZA" sz="2800" dirty="0" smtClean="0">
              <a:latin typeface="Helvetica CY"/>
              <a:cs typeface="Helvetica CY"/>
              <a:sym typeface="Zapf Dingbats"/>
            </a:endParaRPr>
          </a:p>
          <a:p>
            <a:pPr>
              <a:lnSpc>
                <a:spcPct val="70000"/>
              </a:lnSpc>
            </a:pPr>
            <a:r>
              <a:rPr lang="en-ZA" sz="2800" dirty="0" smtClean="0">
                <a:solidFill>
                  <a:srgbClr val="FF6600"/>
                </a:solidFill>
                <a:latin typeface="Helvetica CY"/>
                <a:cs typeface="Helvetica CY"/>
                <a:sym typeface="Zapf Dingbats"/>
              </a:rPr>
              <a:t>Luxury.</a:t>
            </a:r>
          </a:p>
          <a:p>
            <a:pPr>
              <a:lnSpc>
                <a:spcPct val="70000"/>
              </a:lnSpc>
            </a:pPr>
            <a:r>
              <a:rPr lang="en-ZA" sz="2800" dirty="0" smtClean="0">
                <a:latin typeface="Helvetica CY"/>
                <a:cs typeface="Helvetica CY"/>
                <a:sym typeface="Zapf Dingbats"/>
              </a:rPr>
              <a:t>Self </a:t>
            </a:r>
            <a:r>
              <a:rPr lang="en-ZA" sz="2800" dirty="0" smtClean="0">
                <a:solidFill>
                  <a:srgbClr val="FF6600"/>
                </a:solidFill>
                <a:latin typeface="Helvetica CY"/>
                <a:cs typeface="Helvetica CY"/>
                <a:sym typeface="Zapf Dingbats"/>
              </a:rPr>
              <a:t>indulgence</a:t>
            </a:r>
          </a:p>
          <a:p>
            <a:pPr>
              <a:lnSpc>
                <a:spcPct val="70000"/>
              </a:lnSpc>
            </a:pPr>
            <a:r>
              <a:rPr lang="en-ZA" sz="2800" dirty="0" smtClean="0">
                <a:solidFill>
                  <a:srgbClr val="FF6600"/>
                </a:solidFill>
                <a:latin typeface="Helvetica CY"/>
                <a:cs typeface="Helvetica CY"/>
                <a:sym typeface="Zapf Dingbats"/>
              </a:rPr>
              <a:t>Fattened </a:t>
            </a:r>
            <a:r>
              <a:rPr lang="en-ZA" sz="2800" dirty="0" smtClean="0">
                <a:solidFill>
                  <a:srgbClr val="FFFFFF"/>
                </a:solidFill>
                <a:latin typeface="Helvetica CY"/>
                <a:cs typeface="Helvetica CY"/>
                <a:sym typeface="Zapf Dingbats"/>
              </a:rPr>
              <a:t>yourselves.</a:t>
            </a:r>
          </a:p>
          <a:p>
            <a:pPr>
              <a:lnSpc>
                <a:spcPct val="70000"/>
              </a:lnSpc>
            </a:pPr>
            <a:endParaRPr lang="en-ZA" sz="2800" dirty="0">
              <a:latin typeface="Helvetica CY"/>
              <a:cs typeface="Helvetica CY"/>
              <a:sym typeface="Zapf Dingbats"/>
            </a:endParaRPr>
          </a:p>
          <a:p>
            <a:pPr>
              <a:lnSpc>
                <a:spcPct val="70000"/>
              </a:lnSpc>
            </a:pPr>
            <a:r>
              <a:rPr lang="en-ZA" sz="2800" dirty="0" smtClean="0">
                <a:solidFill>
                  <a:srgbClr val="FFFFFF"/>
                </a:solidFill>
                <a:latin typeface="Helvetica CY"/>
                <a:cs typeface="Helvetica CY"/>
              </a:rPr>
              <a:t>Be </a:t>
            </a:r>
            <a:r>
              <a:rPr lang="en-ZA" sz="2800" u="sng" dirty="0" smtClean="0">
                <a:solidFill>
                  <a:srgbClr val="529E4E"/>
                </a:solidFill>
                <a:latin typeface="Helvetica CY"/>
                <a:cs typeface="Helvetica CY"/>
              </a:rPr>
              <a:t>patient</a:t>
            </a:r>
            <a:r>
              <a:rPr lang="en-ZA" sz="2800" dirty="0" smtClean="0">
                <a:solidFill>
                  <a:srgbClr val="FFFFFF"/>
                </a:solidFill>
                <a:latin typeface="Helvetica CY"/>
                <a:cs typeface="Helvetica CY"/>
              </a:rPr>
              <a:t>, </a:t>
            </a:r>
            <a:r>
              <a:rPr lang="en-ZA" sz="2800" dirty="0">
                <a:solidFill>
                  <a:srgbClr val="529E4E"/>
                </a:solidFill>
                <a:latin typeface="Helvetica CY"/>
                <a:cs typeface="Helvetica CY"/>
              </a:rPr>
              <a:t>stand</a:t>
            </a:r>
            <a:r>
              <a:rPr lang="en-ZA" sz="2800" dirty="0">
                <a:solidFill>
                  <a:srgbClr val="FFFFFF"/>
                </a:solidFill>
                <a:latin typeface="Helvetica CY"/>
                <a:cs typeface="Helvetica CY"/>
              </a:rPr>
              <a:t> </a:t>
            </a:r>
            <a:r>
              <a:rPr lang="en-ZA" sz="2800" dirty="0" smtClean="0">
                <a:solidFill>
                  <a:srgbClr val="FFFFFF"/>
                </a:solidFill>
                <a:latin typeface="Helvetica CY"/>
                <a:cs typeface="Helvetica CY"/>
              </a:rPr>
              <a:t>firm,</a:t>
            </a:r>
            <a:endParaRPr lang="en-ZA" sz="2800" dirty="0">
              <a:solidFill>
                <a:srgbClr val="FFFFFF"/>
              </a:solidFill>
              <a:latin typeface="Helvetica CY"/>
              <a:cs typeface="Helvetica CY"/>
            </a:endParaRPr>
          </a:p>
          <a:p>
            <a:pPr>
              <a:lnSpc>
                <a:spcPct val="70000"/>
              </a:lnSpc>
            </a:pPr>
            <a:r>
              <a:rPr lang="en-ZA" sz="2800" dirty="0" smtClean="0">
                <a:solidFill>
                  <a:srgbClr val="529E4E"/>
                </a:solidFill>
                <a:latin typeface="Helvetica CY"/>
                <a:cs typeface="Helvetica CY"/>
              </a:rPr>
              <a:t>persevere</a:t>
            </a:r>
            <a:r>
              <a:rPr lang="en-ZA" sz="2800" dirty="0" smtClean="0">
                <a:solidFill>
                  <a:srgbClr val="FFFFFF"/>
                </a:solidFill>
                <a:latin typeface="Helvetica CY"/>
                <a:cs typeface="Helvetica CY"/>
              </a:rPr>
              <a:t>, suffering </a:t>
            </a:r>
            <a:endParaRPr lang="en-ZA" sz="2800" dirty="0">
              <a:solidFill>
                <a:srgbClr val="FFFFFF"/>
              </a:solidFill>
              <a:latin typeface="Helvetica CY"/>
              <a:cs typeface="Helvetica CY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5165" y="57434"/>
            <a:ext cx="5198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>
                <a:solidFill>
                  <a:srgbClr val="FF66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✗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2811" y="1144735"/>
            <a:ext cx="77065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>
                <a:solidFill>
                  <a:srgbClr val="529E4E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endParaRPr lang="en-US" dirty="0">
              <a:solidFill>
                <a:srgbClr val="529E4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57594" y="4444104"/>
            <a:ext cx="24984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dirty="0">
                <a:solidFill>
                  <a:srgbClr val="FF0000"/>
                </a:solidFill>
                <a:sym typeface="Zapf Dingbats"/>
              </a:rPr>
              <a:t>Warning</a:t>
            </a:r>
            <a:r>
              <a:rPr lang="en-ZA" dirty="0">
                <a:sym typeface="Zapf Dingbats"/>
              </a:rPr>
              <a:t>: injustice and neglect.</a:t>
            </a:r>
            <a:endParaRPr lang="en-ZA" dirty="0"/>
          </a:p>
        </p:txBody>
      </p:sp>
      <p:sp>
        <p:nvSpPr>
          <p:cNvPr id="6" name="Rectangle 5"/>
          <p:cNvSpPr/>
          <p:nvPr/>
        </p:nvSpPr>
        <p:spPr>
          <a:xfrm>
            <a:off x="143750" y="3109555"/>
            <a:ext cx="83576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529E4E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endParaRPr lang="en-US" sz="2800" dirty="0">
              <a:solidFill>
                <a:srgbClr val="529E4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9364" y="5406227"/>
            <a:ext cx="83576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529E4E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endParaRPr lang="en-US" sz="2800" dirty="0">
              <a:solidFill>
                <a:srgbClr val="529E4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2487" y="4198436"/>
            <a:ext cx="5198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>
                <a:solidFill>
                  <a:srgbClr val="FF66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✗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1720" y="2078928"/>
            <a:ext cx="5198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>
                <a:solidFill>
                  <a:srgbClr val="FF66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✗</a:t>
            </a:r>
            <a:endParaRPr lang="en-US" sz="28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2177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 flipH="1" flipV="1">
            <a:off x="1025246" y="2769188"/>
            <a:ext cx="10038219" cy="290689"/>
          </a:xfrm>
          <a:prstGeom prst="lin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082077" y="777569"/>
            <a:ext cx="800071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i="1" u="sng" dirty="0" smtClean="0">
                <a:latin typeface="Athelas Regular"/>
                <a:cs typeface="Athelas Regular"/>
              </a:rPr>
              <a:t>What spheres of life?</a:t>
            </a:r>
          </a:p>
          <a:p>
            <a:r>
              <a:rPr lang="en-US" sz="4000" i="1" dirty="0" smtClean="0">
                <a:latin typeface="Athelas Regular"/>
                <a:cs typeface="Athelas Regular"/>
              </a:rPr>
              <a:t>Business</a:t>
            </a:r>
          </a:p>
          <a:p>
            <a:r>
              <a:rPr lang="en-US" sz="4000" i="1" dirty="0" smtClean="0">
                <a:latin typeface="Athelas Regular"/>
                <a:cs typeface="Athelas Regular"/>
              </a:rPr>
              <a:t>Finance</a:t>
            </a:r>
          </a:p>
          <a:p>
            <a:r>
              <a:rPr lang="en-US" sz="4000" i="1" dirty="0" smtClean="0">
                <a:latin typeface="Athelas Regular"/>
                <a:cs typeface="Athelas Regular"/>
              </a:rPr>
              <a:t>Relationships</a:t>
            </a:r>
          </a:p>
          <a:p>
            <a:r>
              <a:rPr lang="en-US" sz="4000" i="1" dirty="0" smtClean="0">
                <a:latin typeface="Athelas Regular"/>
                <a:cs typeface="Athelas Regular"/>
              </a:rPr>
              <a:t>Where to live.</a:t>
            </a:r>
            <a:r>
              <a:rPr lang="en-US" sz="5400" i="1" dirty="0">
                <a:latin typeface="Athelas Regular"/>
                <a:cs typeface="Athelas Regular"/>
              </a:rPr>
              <a:t> </a:t>
            </a:r>
            <a:endParaRPr lang="en-US" sz="5400" i="1" dirty="0" smtClean="0">
              <a:latin typeface="Athelas Regular"/>
              <a:cs typeface="Athelas Regular"/>
            </a:endParaRPr>
          </a:p>
          <a:p>
            <a:r>
              <a:rPr lang="en-US" sz="4000" i="1" dirty="0">
                <a:latin typeface="Athelas Regular"/>
                <a:cs typeface="Athelas Regular"/>
              </a:rPr>
              <a:t>Everything.</a:t>
            </a:r>
          </a:p>
          <a:p>
            <a:endParaRPr lang="en-US" sz="5400" i="1" dirty="0" smtClean="0">
              <a:latin typeface="Athelas Regular"/>
              <a:cs typeface="Athelas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3372333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 flipH="1" flipV="1">
            <a:off x="1025246" y="2769188"/>
            <a:ext cx="10038219" cy="290689"/>
          </a:xfrm>
          <a:prstGeom prst="lin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862325" y="563346"/>
            <a:ext cx="9536356" cy="5943165"/>
          </a:xfrm>
          <a:prstGeom prst="rect">
            <a:avLst/>
          </a:prstGeom>
          <a:solidFill>
            <a:srgbClr val="529E4E"/>
          </a:solidFill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4000" i="1" dirty="0" smtClean="0">
                <a:solidFill>
                  <a:srgbClr val="000000"/>
                </a:solidFill>
                <a:latin typeface="Century"/>
                <a:cs typeface="Century"/>
              </a:rPr>
              <a:t>Waiting for God</a:t>
            </a:r>
          </a:p>
          <a:p>
            <a:pPr algn="r">
              <a:lnSpc>
                <a:spcPct val="110000"/>
              </a:lnSpc>
            </a:pPr>
            <a:r>
              <a:rPr lang="en-US" sz="1600" i="1" dirty="0" smtClean="0">
                <a:latin typeface="Century"/>
                <a:cs typeface="Century"/>
              </a:rPr>
              <a:t>Is not laziness,</a:t>
            </a:r>
          </a:p>
          <a:p>
            <a:pPr algn="r">
              <a:lnSpc>
                <a:spcPct val="110000"/>
              </a:lnSpc>
            </a:pPr>
            <a:r>
              <a:rPr lang="en-US" sz="1600" i="1" dirty="0" smtClean="0">
                <a:latin typeface="Century"/>
                <a:cs typeface="Century"/>
              </a:rPr>
              <a:t>Not going to sleep,</a:t>
            </a:r>
          </a:p>
          <a:p>
            <a:pPr algn="r">
              <a:lnSpc>
                <a:spcPct val="110000"/>
              </a:lnSpc>
            </a:pPr>
            <a:r>
              <a:rPr lang="en-US" sz="1600" i="1" dirty="0" smtClean="0">
                <a:latin typeface="Century"/>
                <a:cs typeface="Century"/>
              </a:rPr>
              <a:t>Not abandonment of effort</a:t>
            </a:r>
            <a:r>
              <a:rPr lang="en-US" sz="1600" i="1" dirty="0" smtClean="0">
                <a:latin typeface="Century"/>
                <a:cs typeface="Century"/>
              </a:rPr>
              <a:t>.</a:t>
            </a:r>
          </a:p>
          <a:p>
            <a:pPr algn="r">
              <a:lnSpc>
                <a:spcPct val="110000"/>
              </a:lnSpc>
            </a:pPr>
            <a:endParaRPr lang="en-US" sz="1600" i="1" dirty="0" smtClean="0">
              <a:latin typeface="Century"/>
              <a:cs typeface="Century"/>
            </a:endParaRPr>
          </a:p>
          <a:p>
            <a:pPr algn="r">
              <a:lnSpc>
                <a:spcPct val="110000"/>
              </a:lnSpc>
            </a:pPr>
            <a:r>
              <a:rPr lang="en-US" i="1" dirty="0" smtClean="0">
                <a:solidFill>
                  <a:schemeClr val="bg1"/>
                </a:solidFill>
                <a:latin typeface="Century"/>
                <a:cs typeface="Century"/>
              </a:rPr>
              <a:t>Waiting for God is,</a:t>
            </a:r>
          </a:p>
          <a:p>
            <a:pPr algn="r">
              <a:lnSpc>
                <a:spcPct val="110000"/>
              </a:lnSpc>
            </a:pPr>
            <a:r>
              <a:rPr lang="en-US" sz="4000" i="1" dirty="0" smtClean="0">
                <a:latin typeface="Century"/>
                <a:cs typeface="Century"/>
              </a:rPr>
              <a:t>First, </a:t>
            </a:r>
            <a:r>
              <a:rPr lang="en-US" sz="4000" i="1" dirty="0" smtClean="0">
                <a:solidFill>
                  <a:schemeClr val="bg1"/>
                </a:solidFill>
                <a:latin typeface="Century"/>
                <a:cs typeface="Century"/>
              </a:rPr>
              <a:t>activity under command</a:t>
            </a:r>
            <a:r>
              <a:rPr lang="en-US" sz="4000" i="1" dirty="0" smtClean="0">
                <a:latin typeface="Century"/>
                <a:cs typeface="Century"/>
              </a:rPr>
              <a:t>,</a:t>
            </a:r>
          </a:p>
          <a:p>
            <a:pPr algn="r">
              <a:lnSpc>
                <a:spcPct val="110000"/>
              </a:lnSpc>
            </a:pPr>
            <a:r>
              <a:rPr lang="en-US" sz="4000" i="1" dirty="0" smtClean="0">
                <a:latin typeface="Century"/>
                <a:cs typeface="Century"/>
              </a:rPr>
              <a:t>Second, </a:t>
            </a:r>
            <a:r>
              <a:rPr lang="en-US" sz="4000" i="1" dirty="0" smtClean="0">
                <a:solidFill>
                  <a:srgbClr val="000000"/>
                </a:solidFill>
                <a:latin typeface="Century"/>
                <a:cs typeface="Century"/>
              </a:rPr>
              <a:t>readiness for any new command that may come,</a:t>
            </a:r>
          </a:p>
          <a:p>
            <a:pPr algn="r">
              <a:lnSpc>
                <a:spcPct val="110000"/>
              </a:lnSpc>
            </a:pPr>
            <a:r>
              <a:rPr lang="en-US" sz="4000" i="1" dirty="0" smtClean="0">
                <a:latin typeface="Century"/>
                <a:cs typeface="Century"/>
              </a:rPr>
              <a:t>Third, </a:t>
            </a:r>
            <a:r>
              <a:rPr lang="en-US" sz="4000" i="1" dirty="0" smtClean="0">
                <a:solidFill>
                  <a:srgbClr val="000000"/>
                </a:solidFill>
                <a:latin typeface="Century"/>
                <a:cs typeface="Century"/>
              </a:rPr>
              <a:t>the ability to do nothing until the command is </a:t>
            </a:r>
            <a:r>
              <a:rPr lang="en-US" sz="4000" i="1" dirty="0" smtClean="0">
                <a:solidFill>
                  <a:srgbClr val="000000"/>
                </a:solidFill>
                <a:latin typeface="Century"/>
                <a:cs typeface="Century"/>
              </a:rPr>
              <a:t>given.</a:t>
            </a:r>
          </a:p>
          <a:p>
            <a:pPr algn="r">
              <a:lnSpc>
                <a:spcPct val="110000"/>
              </a:lnSpc>
            </a:pPr>
            <a:r>
              <a:rPr lang="en-US" sz="2000" i="1" dirty="0" smtClean="0">
                <a:latin typeface="Century"/>
                <a:cs typeface="Century"/>
              </a:rPr>
              <a:t>G Campbell Morgan</a:t>
            </a:r>
            <a:endParaRPr lang="en-US" sz="2000" i="1" dirty="0" smtClean="0">
              <a:latin typeface="Century"/>
              <a:cs typeface="Century"/>
            </a:endParaRPr>
          </a:p>
        </p:txBody>
      </p:sp>
    </p:spTree>
    <p:extLst>
      <p:ext uri="{BB962C8B-B14F-4D97-AF65-F5344CB8AC3E}">
        <p14:creationId xmlns:p14="http://schemas.microsoft.com/office/powerpoint/2010/main" val="32631024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1694</TotalTime>
  <Words>216</Words>
  <Application>Microsoft Macintosh PowerPoint</Application>
  <PresentationFormat>Custom</PresentationFormat>
  <Paragraphs>56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James 5:1-12 Patience, and so much more </vt:lpstr>
      <vt:lpstr>Patience</vt:lpstr>
      <vt:lpstr>PowerPoint Presentation</vt:lpstr>
      <vt:lpstr>PowerPoint Presentation</vt:lpstr>
      <vt:lpstr>PowerPoint Presentation</vt:lpstr>
      <vt:lpstr>PowerPoint Presentation</vt:lpstr>
    </vt:vector>
  </TitlesOfParts>
  <Company>Nedbank Ltd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Philip, B. (Barry)</dc:creator>
  <cp:lastModifiedBy>imac</cp:lastModifiedBy>
  <cp:revision>61</cp:revision>
  <dcterms:created xsi:type="dcterms:W3CDTF">2016-09-24T18:23:46Z</dcterms:created>
  <dcterms:modified xsi:type="dcterms:W3CDTF">2018-04-15T05:52:48Z</dcterms:modified>
</cp:coreProperties>
</file>