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81813" cy="96615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C34E75F1-792D-46BB-98DB-73F23E023E7E}" type="datetimeFigureOut">
              <a:rPr lang="en-ZA" smtClean="0"/>
              <a:t>2018/03/08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32350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E83C9FE6-4C81-41F8-885D-E274D19376A6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C9FE6-4C81-41F8-885D-E274D19376A6}" type="slidenum">
              <a:rPr lang="en-ZA" smtClean="0"/>
              <a:t>14</a:t>
            </a:fld>
            <a:endParaRPr lang="en-Z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0A7CB-9022-4498-9B82-6552830DC462}" type="datetimeFigureOut">
              <a:rPr lang="en-ZA" smtClean="0"/>
              <a:pPr/>
              <a:t>2018/03/08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59ADE-C0A8-42BF-ADD1-E762ED1B7814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2520280"/>
          </a:xfrm>
          <a:solidFill>
            <a:schemeClr val="tx1"/>
          </a:solidFill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Our True Faith from the Book of James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35088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endParaRPr lang="en-ZA" sz="4000" dirty="0" smtClean="0">
              <a:solidFill>
                <a:schemeClr val="bg1"/>
              </a:solidFill>
            </a:endParaRPr>
          </a:p>
          <a:p>
            <a:r>
              <a:rPr lang="en-ZA" sz="4000" dirty="0" smtClean="0">
                <a:solidFill>
                  <a:schemeClr val="bg1"/>
                </a:solidFill>
              </a:rPr>
              <a:t>The Words of our lips</a:t>
            </a:r>
          </a:p>
          <a:p>
            <a:r>
              <a:rPr lang="en-ZA" sz="4000" dirty="0" smtClean="0">
                <a:solidFill>
                  <a:schemeClr val="bg1"/>
                </a:solidFill>
              </a:rPr>
              <a:t>James 3:1-13</a:t>
            </a:r>
            <a:endParaRPr lang="en-ZA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ZA" sz="4000" dirty="0" smtClean="0"/>
              <a:t>                              </a:t>
            </a:r>
          </a:p>
          <a:p>
            <a:pPr>
              <a:buNone/>
            </a:pPr>
            <a:r>
              <a:rPr lang="en-ZA" dirty="0" smtClean="0"/>
              <a:t>     </a:t>
            </a:r>
            <a:r>
              <a:rPr lang="en-ZA" dirty="0" smtClean="0">
                <a:solidFill>
                  <a:schemeClr val="bg1"/>
                </a:solidFill>
              </a:rPr>
              <a:t>“Death and Life are </a:t>
            </a:r>
            <a:r>
              <a:rPr lang="en-ZA" dirty="0" smtClean="0">
                <a:solidFill>
                  <a:schemeClr val="bg1"/>
                </a:solidFill>
              </a:rPr>
              <a:t>in the power of the tongue”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                                               </a:t>
            </a:r>
            <a:r>
              <a:rPr lang="en-ZA" dirty="0" smtClean="0">
                <a:solidFill>
                  <a:schemeClr val="bg1"/>
                </a:solidFill>
              </a:rPr>
              <a:t>Proverbs 21:18   </a:t>
            </a:r>
            <a:endParaRPr lang="en-Z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</a:t>
            </a:r>
            <a:r>
              <a:rPr lang="en-ZA" u="sng" dirty="0" smtClean="0">
                <a:solidFill>
                  <a:schemeClr val="bg1"/>
                </a:solidFill>
              </a:rPr>
              <a:t>3 choices</a:t>
            </a:r>
            <a:r>
              <a:rPr lang="en-ZA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Death                        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 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or</a:t>
            </a:r>
          </a:p>
          <a:p>
            <a:pPr>
              <a:buNone/>
            </a:pPr>
            <a:endParaRPr lang="en-ZA" dirty="0" smtClean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 Zip</a:t>
            </a:r>
          </a:p>
          <a:p>
            <a:endParaRPr lang="en-Z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or …….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 </a:t>
            </a:r>
            <a:endParaRPr lang="en-ZA" dirty="0">
              <a:solidFill>
                <a:schemeClr val="bg1"/>
              </a:solidFill>
            </a:endParaRPr>
          </a:p>
        </p:txBody>
      </p:sp>
      <p:pic>
        <p:nvPicPr>
          <p:cNvPr id="4" name="Picture 3" descr="Gossi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060847"/>
            <a:ext cx="2736304" cy="1820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Slow to speak.jpg"/>
          <p:cNvPicPr>
            <a:picLocks noChangeAspect="1"/>
          </p:cNvPicPr>
          <p:nvPr/>
        </p:nvPicPr>
        <p:blipFill>
          <a:blip r:embed="rId3" cstate="print"/>
          <a:srcRect r="5501"/>
          <a:stretch>
            <a:fillRect/>
          </a:stretch>
        </p:blipFill>
        <p:spPr>
          <a:xfrm>
            <a:off x="2843808" y="4365104"/>
            <a:ext cx="2736304" cy="158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ZA" sz="4400" dirty="0" smtClean="0">
                <a:solidFill>
                  <a:schemeClr val="bg1"/>
                </a:solidFill>
              </a:rPr>
              <a:t>Speak life</a:t>
            </a:r>
            <a:endParaRPr lang="en-ZA" sz="4400" dirty="0">
              <a:solidFill>
                <a:schemeClr val="bg1"/>
              </a:solidFill>
            </a:endParaRPr>
          </a:p>
        </p:txBody>
      </p:sp>
      <p:pic>
        <p:nvPicPr>
          <p:cNvPr id="4" name="Picture 3" descr="Irrigation diag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40416"/>
            <a:ext cx="9144000" cy="4777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Content Placeholder 3" descr="Body soul and spir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70080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What are words of “life?”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3200" dirty="0" smtClean="0">
                <a:solidFill>
                  <a:schemeClr val="bg1"/>
                </a:solidFill>
              </a:rPr>
              <a:t>“The </a:t>
            </a:r>
            <a:r>
              <a:rPr lang="en-ZA" sz="3200" dirty="0" smtClean="0">
                <a:solidFill>
                  <a:schemeClr val="bg1"/>
                </a:solidFill>
              </a:rPr>
              <a:t>words </a:t>
            </a:r>
            <a:r>
              <a:rPr lang="en-ZA" sz="3200" dirty="0" smtClean="0">
                <a:solidFill>
                  <a:schemeClr val="bg1"/>
                </a:solidFill>
              </a:rPr>
              <a:t>I have spoken to you are </a:t>
            </a:r>
            <a:r>
              <a:rPr lang="en-ZA" sz="3200" dirty="0" smtClean="0">
                <a:solidFill>
                  <a:schemeClr val="bg1"/>
                </a:solidFill>
              </a:rPr>
              <a:t>spirit and life</a:t>
            </a:r>
            <a:r>
              <a:rPr lang="en-ZA" sz="3200" dirty="0" smtClean="0">
                <a:solidFill>
                  <a:schemeClr val="bg1"/>
                </a:solidFill>
              </a:rPr>
              <a:t>”</a:t>
            </a:r>
            <a:br>
              <a:rPr lang="en-ZA" sz="3200" dirty="0" smtClean="0">
                <a:solidFill>
                  <a:schemeClr val="bg1"/>
                </a:solidFill>
              </a:rPr>
            </a:br>
            <a:r>
              <a:rPr lang="en-ZA" sz="3200" dirty="0" smtClean="0">
                <a:solidFill>
                  <a:schemeClr val="bg1"/>
                </a:solidFill>
              </a:rPr>
              <a:t>John 6:63</a:t>
            </a:r>
            <a:r>
              <a:rPr lang="en-ZA" sz="3200" dirty="0" smtClean="0">
                <a:solidFill>
                  <a:schemeClr val="bg1"/>
                </a:solidFill>
              </a:rPr>
              <a:t> </a:t>
            </a:r>
            <a:endParaRPr lang="en-ZA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60848"/>
            <a:ext cx="8229600" cy="499715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Encouragement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   John </a:t>
            </a:r>
            <a:r>
              <a:rPr lang="en-ZA" dirty="0" smtClean="0">
                <a:solidFill>
                  <a:schemeClr val="bg1"/>
                </a:solidFill>
              </a:rPr>
              <a:t>16:33   Hebrews 3:13   Hebrews 10:25</a:t>
            </a:r>
            <a:endParaRPr lang="en-ZA" dirty="0" smtClean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Affirmation </a:t>
            </a:r>
            <a:r>
              <a:rPr lang="en-ZA" dirty="0" smtClean="0">
                <a:solidFill>
                  <a:schemeClr val="bg1"/>
                </a:solidFill>
              </a:rPr>
              <a:t>and praise</a:t>
            </a:r>
            <a:endParaRPr lang="en-Z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   </a:t>
            </a:r>
            <a:r>
              <a:rPr lang="en-ZA" dirty="0" smtClean="0">
                <a:solidFill>
                  <a:schemeClr val="bg1"/>
                </a:solidFill>
              </a:rPr>
              <a:t>Matthew 25:21,23</a:t>
            </a:r>
            <a:endParaRPr lang="en-ZA" dirty="0" smtClean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Thanks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     </a:t>
            </a:r>
            <a:r>
              <a:rPr lang="en-ZA" dirty="0" smtClean="0">
                <a:solidFill>
                  <a:schemeClr val="bg1"/>
                </a:solidFill>
              </a:rPr>
              <a:t>Luke 17:11-19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Blessing</a:t>
            </a:r>
          </a:p>
          <a:p>
            <a:pPr>
              <a:buNone/>
            </a:pPr>
            <a:r>
              <a:rPr lang="en-ZA" dirty="0" smtClean="0"/>
              <a:t>         </a:t>
            </a:r>
            <a:r>
              <a:rPr lang="en-ZA" dirty="0" smtClean="0">
                <a:solidFill>
                  <a:schemeClr val="bg1"/>
                </a:solidFill>
              </a:rPr>
              <a:t>Proverbs 31: </a:t>
            </a:r>
            <a:r>
              <a:rPr lang="en-ZA" dirty="0" smtClean="0">
                <a:solidFill>
                  <a:schemeClr val="bg1"/>
                </a:solidFill>
              </a:rPr>
              <a:t>28,29</a:t>
            </a:r>
            <a:r>
              <a:rPr lang="en-ZA" dirty="0" smtClean="0"/>
              <a:t>3   </a:t>
            </a:r>
            <a:r>
              <a:rPr lang="en-ZA" dirty="0" smtClean="0">
                <a:solidFill>
                  <a:schemeClr val="bg1"/>
                </a:solidFill>
              </a:rPr>
              <a:t>Numbers 6:23</a:t>
            </a:r>
            <a:r>
              <a:rPr lang="en-ZA" dirty="0" smtClean="0"/>
              <a:t>:</a:t>
            </a:r>
            <a:endParaRPr lang="en-ZA" dirty="0" smtClean="0"/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et a guard on my lip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7198"/>
          <a:stretch>
            <a:fillRect/>
          </a:stretch>
        </p:blipFill>
        <p:spPr>
          <a:xfrm>
            <a:off x="971600" y="0"/>
            <a:ext cx="738989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491880" y="6165304"/>
            <a:ext cx="23762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800" b="1" i="1" dirty="0" smtClean="0">
                <a:latin typeface="Times New Roman" pitchFamily="18" charset="0"/>
                <a:cs typeface="Times New Roman" pitchFamily="18" charset="0"/>
              </a:rPr>
              <a:t>Psalm 141:3</a:t>
            </a:r>
            <a:endParaRPr lang="en-ZA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 prayer from James 1:19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ZA" dirty="0" smtClean="0"/>
              <a:t>    “Dear Lord, help me to be quick to hear, </a:t>
            </a:r>
          </a:p>
          <a:p>
            <a:pPr>
              <a:buNone/>
            </a:pPr>
            <a:r>
              <a:rPr lang="en-ZA" dirty="0" smtClean="0"/>
              <a:t>     Slow to speak</a:t>
            </a:r>
          </a:p>
          <a:p>
            <a:pPr>
              <a:buNone/>
            </a:pPr>
            <a:r>
              <a:rPr lang="en-ZA" dirty="0" smtClean="0"/>
              <a:t>     And slow to anger.”</a:t>
            </a:r>
            <a:endParaRPr lang="en-ZA" dirty="0"/>
          </a:p>
        </p:txBody>
      </p:sp>
      <p:pic>
        <p:nvPicPr>
          <p:cNvPr id="4" name="Picture 3" descr="swift-to-hear_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429000"/>
            <a:ext cx="2059947" cy="3089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Slow to spe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4077072"/>
            <a:ext cx="2895600" cy="158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Slow to anger.jpg"/>
          <p:cNvPicPr>
            <a:picLocks noChangeAspect="1"/>
          </p:cNvPicPr>
          <p:nvPr/>
        </p:nvPicPr>
        <p:blipFill>
          <a:blip r:embed="rId4" cstate="print"/>
          <a:srcRect l="17247" r="16640"/>
          <a:stretch>
            <a:fillRect/>
          </a:stretch>
        </p:blipFill>
        <p:spPr>
          <a:xfrm>
            <a:off x="6228184" y="3311962"/>
            <a:ext cx="2584022" cy="285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endParaRPr lang="en-ZA" dirty="0" smtClean="0"/>
          </a:p>
          <a:p>
            <a:endParaRPr lang="en-ZA" dirty="0" smtClean="0"/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r>
              <a:rPr lang="en-ZA" dirty="0" smtClean="0"/>
              <a:t>   </a:t>
            </a:r>
            <a:r>
              <a:rPr lang="en-ZA" dirty="0" smtClean="0">
                <a:solidFill>
                  <a:schemeClr val="bg1"/>
                </a:solidFill>
              </a:rPr>
              <a:t>“Dear Lord, today may my lips </a:t>
            </a:r>
            <a:r>
              <a:rPr lang="en-ZA" dirty="0" smtClean="0">
                <a:solidFill>
                  <a:schemeClr val="bg1"/>
                </a:solidFill>
              </a:rPr>
              <a:t>give </a:t>
            </a:r>
            <a:r>
              <a:rPr lang="en-ZA" dirty="0" smtClean="0">
                <a:solidFill>
                  <a:schemeClr val="bg1"/>
                </a:solidFill>
              </a:rPr>
              <a:t>grace to those  who hear .”          Ephesians </a:t>
            </a:r>
            <a:r>
              <a:rPr lang="en-ZA" dirty="0" smtClean="0">
                <a:solidFill>
                  <a:schemeClr val="bg1"/>
                </a:solidFill>
              </a:rPr>
              <a:t>4:29</a:t>
            </a:r>
            <a:endParaRPr lang="en-ZA" dirty="0">
              <a:solidFill>
                <a:schemeClr val="bg1"/>
              </a:solidFill>
            </a:endParaRPr>
          </a:p>
        </p:txBody>
      </p:sp>
      <p:pic>
        <p:nvPicPr>
          <p:cNvPr id="4" name="Picture 3" descr="Let Christ rule in your heart.jpg"/>
          <p:cNvPicPr>
            <a:picLocks noChangeAspect="1"/>
          </p:cNvPicPr>
          <p:nvPr/>
        </p:nvPicPr>
        <p:blipFill>
          <a:blip r:embed="rId2" cstate="print"/>
          <a:srcRect l="3190" t="3566" r="4305" b="28680"/>
          <a:stretch>
            <a:fillRect/>
          </a:stretch>
        </p:blipFill>
        <p:spPr>
          <a:xfrm>
            <a:off x="2123728" y="3140968"/>
            <a:ext cx="4741158" cy="3106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James 3:1,2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ZA" dirty="0">
                <a:solidFill>
                  <a:schemeClr val="bg1"/>
                </a:solidFill>
              </a:rPr>
              <a:t>Dear </a:t>
            </a:r>
            <a:r>
              <a:rPr lang="en-ZA" u="sng" dirty="0">
                <a:solidFill>
                  <a:schemeClr val="bg1"/>
                </a:solidFill>
              </a:rPr>
              <a:t>brothers and sisters</a:t>
            </a:r>
            <a:r>
              <a:rPr lang="en-ZA" dirty="0">
                <a:solidFill>
                  <a:schemeClr val="bg1"/>
                </a:solidFill>
              </a:rPr>
              <a:t>, not many of you should become teachers in the church, for we who teach will be judged more strictly. </a:t>
            </a:r>
          </a:p>
          <a:p>
            <a:pPr>
              <a:buNone/>
            </a:pPr>
            <a:endParaRPr lang="en-ZA" dirty="0">
              <a:solidFill>
                <a:schemeClr val="bg1"/>
              </a:solidFill>
            </a:endParaRPr>
          </a:p>
          <a:p>
            <a:r>
              <a:rPr lang="en-ZA" b="1" baseline="30000" dirty="0">
                <a:solidFill>
                  <a:schemeClr val="bg1"/>
                </a:solidFill>
              </a:rPr>
              <a:t> </a:t>
            </a:r>
            <a:r>
              <a:rPr lang="en-ZA" dirty="0">
                <a:solidFill>
                  <a:schemeClr val="bg1"/>
                </a:solidFill>
              </a:rPr>
              <a:t>Indeed, we </a:t>
            </a:r>
            <a:r>
              <a:rPr lang="en-ZA" u="sng" dirty="0">
                <a:solidFill>
                  <a:schemeClr val="bg1"/>
                </a:solidFill>
              </a:rPr>
              <a:t>all</a:t>
            </a:r>
            <a:r>
              <a:rPr lang="en-ZA" dirty="0">
                <a:solidFill>
                  <a:schemeClr val="bg1"/>
                </a:solidFill>
              </a:rPr>
              <a:t> make many mistakes/stumble. For if we could control our tongues, we would be perfect and could also control ourselves in every other way.</a:t>
            </a:r>
          </a:p>
          <a:p>
            <a:pPr>
              <a:buNone/>
            </a:pPr>
            <a:endParaRPr lang="en-ZA" dirty="0"/>
          </a:p>
        </p:txBody>
      </p:sp>
      <p:pic>
        <p:nvPicPr>
          <p:cNvPr id="4" name="Picture 3" descr="eyes.png"/>
          <p:cNvPicPr>
            <a:picLocks noChangeAspect="1"/>
          </p:cNvPicPr>
          <p:nvPr/>
        </p:nvPicPr>
        <p:blipFill>
          <a:blip r:embed="rId2" cstate="print"/>
          <a:srcRect t="26820" b="15386"/>
          <a:stretch>
            <a:fillRect/>
          </a:stretch>
        </p:blipFill>
        <p:spPr>
          <a:xfrm>
            <a:off x="251520" y="6237312"/>
            <a:ext cx="2095872" cy="620688"/>
          </a:xfrm>
          <a:prstGeom prst="rect">
            <a:avLst/>
          </a:prstGeom>
        </p:spPr>
      </p:pic>
      <p:pic>
        <p:nvPicPr>
          <p:cNvPr id="5" name="Picture 4" descr="eyes.png"/>
          <p:cNvPicPr>
            <a:picLocks noChangeAspect="1"/>
          </p:cNvPicPr>
          <p:nvPr/>
        </p:nvPicPr>
        <p:blipFill>
          <a:blip r:embed="rId2" cstate="print"/>
          <a:srcRect t="18799" b="20919"/>
          <a:stretch>
            <a:fillRect/>
          </a:stretch>
        </p:blipFill>
        <p:spPr>
          <a:xfrm>
            <a:off x="2411760" y="6165304"/>
            <a:ext cx="2104380" cy="692696"/>
          </a:xfrm>
          <a:prstGeom prst="rect">
            <a:avLst/>
          </a:prstGeom>
        </p:spPr>
      </p:pic>
      <p:pic>
        <p:nvPicPr>
          <p:cNvPr id="6" name="Picture 5" descr="eyes.png"/>
          <p:cNvPicPr>
            <a:picLocks noChangeAspect="1"/>
          </p:cNvPicPr>
          <p:nvPr/>
        </p:nvPicPr>
        <p:blipFill>
          <a:blip r:embed="rId2" cstate="print"/>
          <a:srcRect t="17631" b="21621"/>
          <a:stretch>
            <a:fillRect/>
          </a:stretch>
        </p:blipFill>
        <p:spPr>
          <a:xfrm>
            <a:off x="4572000" y="6165304"/>
            <a:ext cx="2088232" cy="692696"/>
          </a:xfrm>
          <a:prstGeom prst="rect">
            <a:avLst/>
          </a:prstGeom>
        </p:spPr>
      </p:pic>
      <p:pic>
        <p:nvPicPr>
          <p:cNvPr id="7" name="Picture 6" descr="eyes.png"/>
          <p:cNvPicPr>
            <a:picLocks noChangeAspect="1"/>
          </p:cNvPicPr>
          <p:nvPr/>
        </p:nvPicPr>
        <p:blipFill>
          <a:blip r:embed="rId2" cstate="print"/>
          <a:srcRect t="17691" b="25582"/>
          <a:stretch>
            <a:fillRect/>
          </a:stretch>
        </p:blipFill>
        <p:spPr>
          <a:xfrm>
            <a:off x="6732240" y="6165304"/>
            <a:ext cx="2236250" cy="692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Z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₃  We can make a large horse go 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wherever we want by means 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of a small bit in its mouth. </a:t>
            </a:r>
          </a:p>
          <a:p>
            <a:endParaRPr lang="en-ZA" b="1" baseline="30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b="1" baseline="30000" dirty="0">
              <a:solidFill>
                <a:schemeClr val="bg1"/>
              </a:solidFill>
            </a:endParaRPr>
          </a:p>
          <a:p>
            <a:pPr>
              <a:buNone/>
            </a:pPr>
            <a:endParaRPr lang="en-ZA" b="1" baseline="300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b="1" baseline="30000" dirty="0" smtClean="0">
                <a:solidFill>
                  <a:schemeClr val="bg1"/>
                </a:solidFill>
              </a:rPr>
              <a:t>4</a:t>
            </a:r>
            <a:r>
              <a:rPr lang="en-ZA" b="1" baseline="30000" dirty="0">
                <a:solidFill>
                  <a:schemeClr val="bg1"/>
                </a:solidFill>
              </a:rPr>
              <a:t> </a:t>
            </a:r>
            <a:r>
              <a:rPr lang="en-ZA" b="1" baseline="30000" dirty="0" smtClean="0">
                <a:solidFill>
                  <a:schemeClr val="bg1"/>
                </a:solidFill>
              </a:rPr>
              <a:t>   </a:t>
            </a:r>
            <a:r>
              <a:rPr lang="en-ZA" dirty="0" smtClean="0">
                <a:solidFill>
                  <a:schemeClr val="bg1"/>
                </a:solidFill>
              </a:rPr>
              <a:t>And </a:t>
            </a:r>
            <a:r>
              <a:rPr lang="en-ZA" dirty="0">
                <a:solidFill>
                  <a:schemeClr val="bg1"/>
                </a:solidFill>
              </a:rPr>
              <a:t>a small rudder makes a </a:t>
            </a:r>
            <a:r>
              <a:rPr lang="en-ZA" dirty="0" smtClean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r>
              <a:rPr lang="en-ZA" dirty="0" smtClean="0">
                <a:solidFill>
                  <a:schemeClr val="bg1"/>
                </a:solidFill>
              </a:rPr>
              <a:t>    huge </a:t>
            </a:r>
            <a:r>
              <a:rPr lang="en-ZA" dirty="0">
                <a:solidFill>
                  <a:schemeClr val="bg1"/>
                </a:solidFill>
              </a:rPr>
              <a:t>ship turn </a:t>
            </a:r>
            <a:r>
              <a:rPr lang="en-ZA" dirty="0" smtClean="0">
                <a:solidFill>
                  <a:schemeClr val="bg1"/>
                </a:solidFill>
              </a:rPr>
              <a:t>wherever the </a:t>
            </a:r>
          </a:p>
          <a:p>
            <a:pPr>
              <a:buNone/>
            </a:pP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dirty="0" smtClean="0">
                <a:solidFill>
                  <a:schemeClr val="bg1"/>
                </a:solidFill>
              </a:rPr>
              <a:t>   pilot </a:t>
            </a:r>
            <a:r>
              <a:rPr lang="en-ZA" dirty="0">
                <a:solidFill>
                  <a:schemeClr val="bg1"/>
                </a:solidFill>
              </a:rPr>
              <a:t>chooses to go, even though </a:t>
            </a:r>
            <a:endParaRPr lang="en-Z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dirty="0" smtClean="0">
                <a:solidFill>
                  <a:schemeClr val="bg1"/>
                </a:solidFill>
              </a:rPr>
              <a:t>   the </a:t>
            </a:r>
            <a:r>
              <a:rPr lang="en-ZA" dirty="0">
                <a:solidFill>
                  <a:schemeClr val="bg1"/>
                </a:solidFill>
              </a:rPr>
              <a:t>winds are strong. </a:t>
            </a:r>
            <a:endParaRPr lang="en-ZA" dirty="0" smtClean="0">
              <a:solidFill>
                <a:schemeClr val="bg1"/>
              </a:solidFill>
            </a:endParaRPr>
          </a:p>
          <a:p>
            <a:endParaRPr lang="en-ZA" b="1" baseline="30000" dirty="0">
              <a:solidFill>
                <a:schemeClr val="bg1"/>
              </a:solidFill>
            </a:endParaRPr>
          </a:p>
          <a:p>
            <a:endParaRPr lang="en-ZA" b="1" baseline="30000" dirty="0" smtClean="0">
              <a:solidFill>
                <a:schemeClr val="bg1"/>
              </a:solidFill>
            </a:endParaRPr>
          </a:p>
          <a:p>
            <a:endParaRPr lang="en-ZA" b="1" baseline="30000" dirty="0">
              <a:solidFill>
                <a:schemeClr val="bg1"/>
              </a:solidFill>
            </a:endParaRPr>
          </a:p>
          <a:p>
            <a:pPr>
              <a:buNone/>
            </a:pPr>
            <a:endParaRPr lang="en-ZA" b="1" baseline="30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b="1" baseline="30000" dirty="0" smtClean="0">
                <a:solidFill>
                  <a:schemeClr val="bg1"/>
                </a:solidFill>
              </a:rPr>
              <a:t>5</a:t>
            </a:r>
            <a:r>
              <a:rPr lang="en-ZA" b="1" baseline="30000" dirty="0">
                <a:solidFill>
                  <a:schemeClr val="bg1"/>
                </a:solidFill>
              </a:rPr>
              <a:t> </a:t>
            </a:r>
            <a:r>
              <a:rPr lang="en-ZA" b="1" baseline="30000" dirty="0" smtClean="0">
                <a:solidFill>
                  <a:schemeClr val="bg1"/>
                </a:solidFill>
              </a:rPr>
              <a:t>   </a:t>
            </a:r>
            <a:r>
              <a:rPr lang="en-ZA" dirty="0" smtClean="0">
                <a:solidFill>
                  <a:schemeClr val="bg1"/>
                </a:solidFill>
              </a:rPr>
              <a:t>In </a:t>
            </a:r>
            <a:r>
              <a:rPr lang="en-ZA" dirty="0">
                <a:solidFill>
                  <a:schemeClr val="bg1"/>
                </a:solidFill>
              </a:rPr>
              <a:t>the same way, the tongue is a small thing that makes grand speeches.</a:t>
            </a:r>
          </a:p>
        </p:txBody>
      </p:sp>
      <p:pic>
        <p:nvPicPr>
          <p:cNvPr id="4" name="Picture 3" descr="Bit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332656"/>
            <a:ext cx="2095500" cy="1838325"/>
          </a:xfrm>
          <a:prstGeom prst="rect">
            <a:avLst/>
          </a:prstGeom>
        </p:spPr>
      </p:pic>
      <p:pic>
        <p:nvPicPr>
          <p:cNvPr id="6" name="Picture 5" descr="Rudder - Co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2420888"/>
            <a:ext cx="1855924" cy="2497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e tongue is a fi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42913"/>
          <a:stretch>
            <a:fillRect/>
          </a:stretch>
        </p:blipFill>
        <p:spPr>
          <a:xfrm>
            <a:off x="-1" y="-55612"/>
            <a:ext cx="6321353" cy="6913611"/>
          </a:xfrm>
        </p:spPr>
      </p:pic>
      <p:sp>
        <p:nvSpPr>
          <p:cNvPr id="5" name="Rectangle 4"/>
          <p:cNvSpPr/>
          <p:nvPr/>
        </p:nvSpPr>
        <p:spPr>
          <a:xfrm>
            <a:off x="6300192" y="0"/>
            <a:ext cx="284380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dirty="0" smtClean="0">
                <a:solidFill>
                  <a:schemeClr val="bg1"/>
                </a:solidFill>
              </a:rPr>
              <a:t> But </a:t>
            </a:r>
            <a:r>
              <a:rPr lang="en-ZA" sz="2800" dirty="0">
                <a:solidFill>
                  <a:schemeClr val="bg1"/>
                </a:solidFill>
              </a:rPr>
              <a:t>a tiny spark </a:t>
            </a:r>
            <a:r>
              <a:rPr lang="en-ZA" sz="2800" dirty="0" smtClean="0">
                <a:solidFill>
                  <a:schemeClr val="bg1"/>
                </a:solidFill>
              </a:rPr>
              <a:t>   can </a:t>
            </a:r>
            <a:r>
              <a:rPr lang="en-ZA" sz="2800" dirty="0">
                <a:solidFill>
                  <a:schemeClr val="bg1"/>
                </a:solidFill>
              </a:rPr>
              <a:t>set a great forest on fire</a:t>
            </a:r>
            <a:r>
              <a:rPr lang="en-ZA" sz="2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ZA" sz="2800" dirty="0">
                <a:solidFill>
                  <a:schemeClr val="bg1"/>
                </a:solidFill>
              </a:rPr>
              <a:t> </a:t>
            </a:r>
            <a:r>
              <a:rPr lang="en-ZA" sz="2800" b="1" baseline="30000" dirty="0">
                <a:solidFill>
                  <a:schemeClr val="bg1"/>
                </a:solidFill>
              </a:rPr>
              <a:t>6 </a:t>
            </a:r>
            <a:r>
              <a:rPr lang="en-ZA" sz="2800" dirty="0">
                <a:solidFill>
                  <a:schemeClr val="bg1"/>
                </a:solidFill>
              </a:rPr>
              <a:t>And among all the parts of the body, the tongue is a flame of fire</a:t>
            </a:r>
            <a:r>
              <a:rPr lang="en-ZA" sz="2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ZA" sz="2800" dirty="0" smtClean="0">
                <a:solidFill>
                  <a:schemeClr val="bg1"/>
                </a:solidFill>
              </a:rPr>
              <a:t> </a:t>
            </a:r>
            <a:r>
              <a:rPr lang="en-ZA" sz="2800" dirty="0">
                <a:solidFill>
                  <a:schemeClr val="bg1"/>
                </a:solidFill>
              </a:rPr>
              <a:t>It is a whole world of wickedness, corrupting your entire body</a:t>
            </a:r>
            <a:r>
              <a:rPr lang="en-ZA" sz="2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ZA" sz="2800" dirty="0" smtClean="0">
                <a:solidFill>
                  <a:schemeClr val="bg1"/>
                </a:solidFill>
              </a:rPr>
              <a:t> </a:t>
            </a:r>
            <a:r>
              <a:rPr lang="en-ZA" sz="2800" dirty="0">
                <a:solidFill>
                  <a:schemeClr val="bg1"/>
                </a:solidFill>
              </a:rPr>
              <a:t>It can set your whole life on fire, for it is set on fire by hell itself</a:t>
            </a:r>
            <a:r>
              <a:rPr lang="en-ZA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pPr>
              <a:buNone/>
            </a:pPr>
            <a:r>
              <a:rPr lang="en-ZA" b="1" baseline="30000" dirty="0" smtClean="0">
                <a:solidFill>
                  <a:schemeClr val="bg1"/>
                </a:solidFill>
              </a:rPr>
              <a:t>             </a:t>
            </a:r>
          </a:p>
          <a:p>
            <a:pPr>
              <a:buNone/>
            </a:pPr>
            <a:endParaRPr lang="en-ZA" b="1" baseline="30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b="1" baseline="30000" dirty="0">
              <a:solidFill>
                <a:schemeClr val="bg1"/>
              </a:solidFill>
            </a:endParaRPr>
          </a:p>
          <a:p>
            <a:pPr>
              <a:buNone/>
            </a:pPr>
            <a:endParaRPr lang="en-ZA" b="1" baseline="30000" dirty="0">
              <a:solidFill>
                <a:schemeClr val="bg1"/>
              </a:solidFill>
            </a:endParaRPr>
          </a:p>
          <a:p>
            <a:pPr>
              <a:buNone/>
            </a:pPr>
            <a:endParaRPr lang="en-ZA" b="1" baseline="30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sz="3600" b="1" baseline="30000" dirty="0">
                <a:solidFill>
                  <a:schemeClr val="bg1"/>
                </a:solidFill>
              </a:rPr>
              <a:t> </a:t>
            </a:r>
            <a:r>
              <a:rPr lang="en-ZA" sz="3600" b="1" baseline="30000" dirty="0" smtClean="0">
                <a:solidFill>
                  <a:schemeClr val="bg1"/>
                </a:solidFill>
              </a:rPr>
              <a:t>         7</a:t>
            </a:r>
            <a:r>
              <a:rPr lang="en-ZA" sz="3600" b="1" baseline="30000" dirty="0">
                <a:solidFill>
                  <a:schemeClr val="bg1"/>
                </a:solidFill>
              </a:rPr>
              <a:t> </a:t>
            </a:r>
            <a:r>
              <a:rPr lang="en-ZA" sz="3600" dirty="0">
                <a:solidFill>
                  <a:schemeClr val="bg1"/>
                </a:solidFill>
              </a:rPr>
              <a:t>People can tame all kinds of animals, </a:t>
            </a:r>
            <a:endParaRPr lang="en-ZA" sz="3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sz="3600" dirty="0">
                <a:solidFill>
                  <a:schemeClr val="bg1"/>
                </a:solidFill>
              </a:rPr>
              <a:t> </a:t>
            </a:r>
            <a:r>
              <a:rPr lang="en-ZA" sz="3600" dirty="0" smtClean="0">
                <a:solidFill>
                  <a:schemeClr val="bg1"/>
                </a:solidFill>
              </a:rPr>
              <a:t>                    birds</a:t>
            </a:r>
            <a:r>
              <a:rPr lang="en-ZA" sz="3600" dirty="0">
                <a:solidFill>
                  <a:schemeClr val="bg1"/>
                </a:solidFill>
              </a:rPr>
              <a:t>, reptiles, and fish, </a:t>
            </a:r>
            <a:endParaRPr lang="en-ZA" sz="3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sz="3600" b="1" baseline="30000" dirty="0" smtClean="0">
                <a:solidFill>
                  <a:schemeClr val="bg1"/>
                </a:solidFill>
              </a:rPr>
              <a:t>         8</a:t>
            </a:r>
            <a:r>
              <a:rPr lang="en-ZA" sz="3600" b="1" baseline="30000" dirty="0">
                <a:solidFill>
                  <a:schemeClr val="bg1"/>
                </a:solidFill>
              </a:rPr>
              <a:t> </a:t>
            </a:r>
            <a:r>
              <a:rPr lang="en-ZA" sz="3600" dirty="0">
                <a:solidFill>
                  <a:schemeClr val="bg1"/>
                </a:solidFill>
              </a:rPr>
              <a:t>but no one can tame the tongue. </a:t>
            </a:r>
          </a:p>
          <a:p>
            <a:pPr>
              <a:buNone/>
            </a:pPr>
            <a:r>
              <a:rPr lang="en-ZA" sz="3600" dirty="0" smtClean="0">
                <a:solidFill>
                  <a:schemeClr val="bg1"/>
                </a:solidFill>
              </a:rPr>
              <a:t>                 It </a:t>
            </a:r>
            <a:r>
              <a:rPr lang="en-ZA" sz="3600" dirty="0">
                <a:solidFill>
                  <a:schemeClr val="bg1"/>
                </a:solidFill>
              </a:rPr>
              <a:t>is restless and evil, full of </a:t>
            </a:r>
            <a:endParaRPr lang="en-ZA" sz="3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sz="3600" dirty="0">
                <a:solidFill>
                  <a:schemeClr val="bg1"/>
                </a:solidFill>
              </a:rPr>
              <a:t> </a:t>
            </a:r>
            <a:r>
              <a:rPr lang="en-ZA" sz="3600" dirty="0" smtClean="0">
                <a:solidFill>
                  <a:schemeClr val="bg1"/>
                </a:solidFill>
              </a:rPr>
              <a:t>                         deadly </a:t>
            </a:r>
            <a:r>
              <a:rPr lang="en-ZA" sz="3600" dirty="0">
                <a:solidFill>
                  <a:schemeClr val="bg1"/>
                </a:solidFill>
              </a:rPr>
              <a:t>poison.</a:t>
            </a:r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ZA" b="1" baseline="30000" dirty="0" smtClean="0">
                <a:solidFill>
                  <a:schemeClr val="bg1"/>
                </a:solidFill>
              </a:rPr>
              <a:t>     9 </a:t>
            </a:r>
            <a:r>
              <a:rPr lang="en-ZA" dirty="0" smtClean="0">
                <a:solidFill>
                  <a:schemeClr val="bg1"/>
                </a:solidFill>
              </a:rPr>
              <a:t>Sometimes it praises our Lord and Father, and sometimes it curses those who have been made in the image of God. </a:t>
            </a:r>
            <a:r>
              <a:rPr lang="en-ZA" b="1" baseline="30000" dirty="0" smtClean="0">
                <a:solidFill>
                  <a:schemeClr val="bg1"/>
                </a:solidFill>
              </a:rPr>
              <a:t>10 </a:t>
            </a:r>
            <a:r>
              <a:rPr lang="en-ZA" dirty="0" smtClean="0">
                <a:solidFill>
                  <a:schemeClr val="bg1"/>
                </a:solidFill>
              </a:rPr>
              <a:t>And so blessing and cursing come pouring out of the same mouth. Surely, my brothers and sisters, this is not right! </a:t>
            </a:r>
          </a:p>
          <a:p>
            <a:endParaRPr lang="en-ZA" dirty="0" smtClean="0">
              <a:solidFill>
                <a:schemeClr val="bg1"/>
              </a:solidFill>
            </a:endParaRPr>
          </a:p>
          <a:p>
            <a:endParaRPr lang="en-ZA" dirty="0" smtClean="0">
              <a:solidFill>
                <a:schemeClr val="bg1"/>
              </a:solidFill>
            </a:endParaRPr>
          </a:p>
          <a:p>
            <a:endParaRPr lang="en-ZA" dirty="0" smtClean="0">
              <a:solidFill>
                <a:schemeClr val="bg1"/>
              </a:solidFill>
            </a:endParaRPr>
          </a:p>
          <a:p>
            <a:endParaRPr lang="en-ZA" dirty="0" smtClean="0">
              <a:solidFill>
                <a:schemeClr val="bg1"/>
              </a:solidFill>
            </a:endParaRPr>
          </a:p>
          <a:p>
            <a:endParaRPr lang="en-Z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ZA" b="1" baseline="30000" dirty="0" smtClean="0">
                <a:solidFill>
                  <a:schemeClr val="bg1"/>
                </a:solidFill>
              </a:rPr>
              <a:t>      11 </a:t>
            </a:r>
            <a:r>
              <a:rPr lang="en-ZA" dirty="0" smtClean="0">
                <a:solidFill>
                  <a:schemeClr val="bg1"/>
                </a:solidFill>
              </a:rPr>
              <a:t>Does a spring of water bubble out with both fresh water and bitter water? </a:t>
            </a:r>
            <a:r>
              <a:rPr lang="en-ZA" b="1" baseline="30000" dirty="0" smtClean="0">
                <a:solidFill>
                  <a:schemeClr val="bg1"/>
                </a:solidFill>
              </a:rPr>
              <a:t>12 </a:t>
            </a:r>
            <a:r>
              <a:rPr lang="en-ZA" dirty="0" smtClean="0">
                <a:solidFill>
                  <a:schemeClr val="bg1"/>
                </a:solidFill>
              </a:rPr>
              <a:t>Does a fig tree produce olives, or a grapevine produce figs? No, and you can’t draw fresh water from a salty spring.</a:t>
            </a:r>
          </a:p>
          <a:p>
            <a:endParaRPr lang="en-ZA" dirty="0"/>
          </a:p>
        </p:txBody>
      </p:sp>
      <p:pic>
        <p:nvPicPr>
          <p:cNvPr id="4" name="Picture 3" descr="Blessing and curs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308876"/>
            <a:ext cx="3024336" cy="2576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Jesus said:</a:t>
            </a:r>
            <a:endParaRPr lang="en-ZA" dirty="0"/>
          </a:p>
        </p:txBody>
      </p:sp>
      <p:pic>
        <p:nvPicPr>
          <p:cNvPr id="4" name="Content Placeholder 3" descr="Heart to mouth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6256"/>
          <a:stretch>
            <a:fillRect/>
          </a:stretch>
        </p:blipFill>
        <p:spPr>
          <a:xfrm>
            <a:off x="808660" y="1052736"/>
            <a:ext cx="8155828" cy="5805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/>
          </a:bodyPr>
          <a:lstStyle/>
          <a:p>
            <a:r>
              <a:rPr lang="en-ZA" sz="9600" dirty="0" smtClean="0"/>
              <a:t>\  /</a:t>
            </a:r>
            <a:endParaRPr lang="en-ZA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3491880" y="548680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000" dirty="0" smtClean="0"/>
              <a:t>The Holy Spirit</a:t>
            </a:r>
            <a:endParaRPr lang="en-ZA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206084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 smtClean="0"/>
              <a:t>Your spirit</a:t>
            </a:r>
            <a:endParaRPr lang="en-ZA" sz="36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4716016" y="2132856"/>
            <a:ext cx="864096" cy="323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563888" y="2780928"/>
            <a:ext cx="2160240" cy="21602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TextBox 11"/>
          <p:cNvSpPr txBox="1"/>
          <p:nvPr/>
        </p:nvSpPr>
        <p:spPr>
          <a:xfrm>
            <a:off x="3851920" y="350100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 smtClean="0"/>
              <a:t>“You”</a:t>
            </a:r>
            <a:endParaRPr lang="en-ZA" sz="3600" dirty="0"/>
          </a:p>
        </p:txBody>
      </p:sp>
      <p:sp>
        <p:nvSpPr>
          <p:cNvPr id="13" name="Heart 12"/>
          <p:cNvSpPr/>
          <p:nvPr/>
        </p:nvSpPr>
        <p:spPr>
          <a:xfrm>
            <a:off x="4283968" y="4149080"/>
            <a:ext cx="720080" cy="648072"/>
          </a:xfrm>
          <a:prstGeom prst="hear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3347864" y="306896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 smtClean="0"/>
              <a:t>Your soul</a:t>
            </a:r>
            <a:endParaRPr lang="en-ZA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5868144" y="342900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FF0000"/>
                </a:solidFill>
              </a:rPr>
              <a:t>will</a:t>
            </a:r>
          </a:p>
          <a:p>
            <a:pPr algn="ctr"/>
            <a:r>
              <a:rPr lang="en-ZA" sz="2400" dirty="0"/>
              <a:t>(</a:t>
            </a:r>
            <a:r>
              <a:rPr lang="en-ZA" sz="2400" dirty="0" smtClean="0"/>
              <a:t>decisions)</a:t>
            </a:r>
            <a:endParaRPr lang="en-ZA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971600" y="3789040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mind</a:t>
            </a:r>
          </a:p>
          <a:p>
            <a:pPr algn="ctr"/>
            <a:r>
              <a:rPr lang="en-ZA" sz="2400" dirty="0"/>
              <a:t>(</a:t>
            </a:r>
            <a:r>
              <a:rPr lang="en-ZA" sz="2400" dirty="0" smtClean="0"/>
              <a:t>thoughts and</a:t>
            </a:r>
          </a:p>
          <a:p>
            <a:pPr algn="ctr"/>
            <a:r>
              <a:rPr lang="en-ZA" sz="2400" dirty="0" smtClean="0"/>
              <a:t>memories)</a:t>
            </a:r>
            <a:endParaRPr lang="en-ZA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724128" y="4509120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emotions</a:t>
            </a:r>
            <a:endParaRPr lang="en-ZA" sz="3200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2699792" y="3933056"/>
            <a:ext cx="115212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5508104" y="3789040"/>
            <a:ext cx="1152128" cy="179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220072" y="4293096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3707904" y="5013176"/>
            <a:ext cx="1872208" cy="1628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6" name="TextBox 35"/>
          <p:cNvSpPr txBox="1"/>
          <p:nvPr/>
        </p:nvSpPr>
        <p:spPr>
          <a:xfrm>
            <a:off x="3779912" y="5157192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000" dirty="0" smtClean="0"/>
              <a:t>Your</a:t>
            </a:r>
          </a:p>
          <a:p>
            <a:pPr algn="ctr"/>
            <a:r>
              <a:rPr lang="en-ZA" sz="4000" dirty="0" smtClean="0"/>
              <a:t>body</a:t>
            </a:r>
            <a:endParaRPr lang="en-ZA" sz="4000" dirty="0"/>
          </a:p>
        </p:txBody>
      </p:sp>
      <p:sp>
        <p:nvSpPr>
          <p:cNvPr id="39" name="Rectangle 38"/>
          <p:cNvSpPr/>
          <p:nvPr/>
        </p:nvSpPr>
        <p:spPr>
          <a:xfrm>
            <a:off x="1691680" y="2348880"/>
            <a:ext cx="1512168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0" name="Rectangle 39"/>
          <p:cNvSpPr/>
          <p:nvPr/>
        </p:nvSpPr>
        <p:spPr>
          <a:xfrm>
            <a:off x="2339752" y="1916832"/>
            <a:ext cx="288032" cy="18722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2843808" y="2780928"/>
            <a:ext cx="936104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xplosion 1 42"/>
          <p:cNvSpPr/>
          <p:nvPr/>
        </p:nvSpPr>
        <p:spPr>
          <a:xfrm>
            <a:off x="7092280" y="764704"/>
            <a:ext cx="1440160" cy="1728192"/>
          </a:xfrm>
          <a:prstGeom prst="irregularSeal1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TextBox 43"/>
          <p:cNvSpPr txBox="1"/>
          <p:nvPr/>
        </p:nvSpPr>
        <p:spPr>
          <a:xfrm>
            <a:off x="7092280" y="134076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Alive!</a:t>
            </a:r>
            <a:endParaRPr lang="en-ZA" sz="2400" dirty="0"/>
          </a:p>
        </p:txBody>
      </p:sp>
      <p:sp>
        <p:nvSpPr>
          <p:cNvPr id="46" name="TextBox 45"/>
          <p:cNvSpPr txBox="1"/>
          <p:nvPr/>
        </p:nvSpPr>
        <p:spPr>
          <a:xfrm rot="1410066">
            <a:off x="4879267" y="5186195"/>
            <a:ext cx="3491880" cy="461665"/>
          </a:xfrm>
          <a:prstGeom prst="rect">
            <a:avLst/>
          </a:prstGeom>
          <a:solidFill>
            <a:srgbClr val="FFEBAB"/>
          </a:solidFill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Transformation process …</a:t>
            </a:r>
            <a:endParaRPr lang="en-ZA" sz="2400" dirty="0"/>
          </a:p>
        </p:txBody>
      </p:sp>
      <p:sp>
        <p:nvSpPr>
          <p:cNvPr id="47" name="Down Arrow 46"/>
          <p:cNvSpPr/>
          <p:nvPr/>
        </p:nvSpPr>
        <p:spPr>
          <a:xfrm>
            <a:off x="4427984" y="1844824"/>
            <a:ext cx="360040" cy="122413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8" name="Down Arrow 47"/>
          <p:cNvSpPr/>
          <p:nvPr/>
        </p:nvSpPr>
        <p:spPr>
          <a:xfrm>
            <a:off x="4211960" y="4869160"/>
            <a:ext cx="864096" cy="28803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9" name="TextBox 48"/>
          <p:cNvSpPr txBox="1"/>
          <p:nvPr/>
        </p:nvSpPr>
        <p:spPr>
          <a:xfrm>
            <a:off x="6228184" y="61653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mouth</a:t>
            </a:r>
            <a:endParaRPr lang="en-ZA" dirty="0"/>
          </a:p>
        </p:txBody>
      </p:sp>
      <p:cxnSp>
        <p:nvCxnSpPr>
          <p:cNvPr id="51" name="Straight Arrow Connector 50"/>
          <p:cNvCxnSpPr>
            <a:endCxn id="49" idx="1"/>
          </p:cNvCxnSpPr>
          <p:nvPr/>
        </p:nvCxnSpPr>
        <p:spPr>
          <a:xfrm>
            <a:off x="5004048" y="5805264"/>
            <a:ext cx="1224136" cy="5447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 animBg="1"/>
      <p:bldP spid="14" grpId="0"/>
      <p:bldP spid="16" grpId="0"/>
      <p:bldP spid="17" grpId="0"/>
      <p:bldP spid="18" grpId="0"/>
      <p:bldP spid="36" grpId="0"/>
      <p:bldP spid="39" grpId="0" animBg="1"/>
      <p:bldP spid="40" grpId="0" animBg="1"/>
      <p:bldP spid="43" grpId="0" animBg="1"/>
      <p:bldP spid="44" grpId="0"/>
      <p:bldP spid="46" grpId="0" animBg="1"/>
      <p:bldP spid="47" grpId="0" animBg="1"/>
      <p:bldP spid="48" grpId="0" animBg="1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A spiritually untransformed heart is a bit like a volcano</a:t>
            </a:r>
            <a:endParaRPr lang="en-ZA" dirty="0"/>
          </a:p>
        </p:txBody>
      </p:sp>
      <p:pic>
        <p:nvPicPr>
          <p:cNvPr id="4" name="Content Placeholder 3" descr="Reunion volca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67279"/>
            <a:ext cx="8100810" cy="5390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91680" y="357301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>
                <a:solidFill>
                  <a:schemeClr val="bg1"/>
                </a:solidFill>
              </a:rPr>
              <a:t>Death</a:t>
            </a:r>
            <a:endParaRPr lang="en-ZA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224</Words>
  <Application>Microsoft Office PowerPoint</Application>
  <PresentationFormat>On-screen Show (4:3)</PresentationFormat>
  <Paragraphs>96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Our True Faith from the Book of James</vt:lpstr>
      <vt:lpstr>James 3:1,2</vt:lpstr>
      <vt:lpstr>Slide 3</vt:lpstr>
      <vt:lpstr>Slide 4</vt:lpstr>
      <vt:lpstr>Slide 5</vt:lpstr>
      <vt:lpstr>Slide 6</vt:lpstr>
      <vt:lpstr>Jesus said:</vt:lpstr>
      <vt:lpstr>\  /</vt:lpstr>
      <vt:lpstr>A spiritually untransformed heart is a bit like a volcano</vt:lpstr>
      <vt:lpstr>Slide 10</vt:lpstr>
      <vt:lpstr>Slide 11</vt:lpstr>
      <vt:lpstr>Slide 12</vt:lpstr>
      <vt:lpstr>What are words of “life?” “The words I have spoken to you are spirit and life” John 6:63 </vt:lpstr>
      <vt:lpstr>Slide 14</vt:lpstr>
      <vt:lpstr>A prayer from James 1:19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True Faith from the Book of James</dc:title>
  <dc:creator>Office</dc:creator>
  <cp:lastModifiedBy>Office</cp:lastModifiedBy>
  <cp:revision>34</cp:revision>
  <dcterms:created xsi:type="dcterms:W3CDTF">2018-03-07T09:24:11Z</dcterms:created>
  <dcterms:modified xsi:type="dcterms:W3CDTF">2018-03-08T13:06:59Z</dcterms:modified>
</cp:coreProperties>
</file>