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handoutMasterIdLst>
    <p:handoutMasterId r:id="rId13"/>
  </p:handoutMasterIdLst>
  <p:sldIdLst>
    <p:sldId id="256" r:id="rId2"/>
    <p:sldId id="257" r:id="rId3"/>
    <p:sldId id="261" r:id="rId4"/>
    <p:sldId id="262" r:id="rId5"/>
    <p:sldId id="259" r:id="rId6"/>
    <p:sldId id="263" r:id="rId7"/>
    <p:sldId id="258" r:id="rId8"/>
    <p:sldId id="266" r:id="rId9"/>
    <p:sldId id="267" r:id="rId10"/>
    <p:sldId id="260" r:id="rId11"/>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828" y="-4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0A831340-E787-491E-960D-989F2C559420}" type="datetimeFigureOut">
              <a:rPr lang="en-ZA" smtClean="0"/>
              <a:t>2018/03/16</a:t>
            </a:fld>
            <a:endParaRPr lang="en-ZA"/>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94F1D13E-B376-4A28-933E-7BD32500FE84}" type="slidenum">
              <a:rPr lang="en-ZA" smtClean="0"/>
              <a:t>‹#›</a:t>
            </a:fld>
            <a:endParaRPr lang="en-ZA"/>
          </a:p>
        </p:txBody>
      </p:sp>
    </p:spTree>
    <p:extLst>
      <p:ext uri="{BB962C8B-B14F-4D97-AF65-F5344CB8AC3E}">
        <p14:creationId xmlns:p14="http://schemas.microsoft.com/office/powerpoint/2010/main" val="2418992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B6613288-9D29-466F-8C97-7C2E58A43B29}" type="datetimeFigureOut">
              <a:rPr lang="en-ZA" smtClean="0"/>
              <a:t>2018/03/16</a:t>
            </a:fld>
            <a:endParaRPr lang="en-ZA"/>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8D182671-2F2E-4FFC-9026-073523F2D2B7}" type="slidenum">
              <a:rPr lang="en-ZA" smtClean="0"/>
              <a:t>‹#›</a:t>
            </a:fld>
            <a:endParaRPr lang="en-ZA"/>
          </a:p>
        </p:txBody>
      </p:sp>
    </p:spTree>
    <p:extLst>
      <p:ext uri="{BB962C8B-B14F-4D97-AF65-F5344CB8AC3E}">
        <p14:creationId xmlns:p14="http://schemas.microsoft.com/office/powerpoint/2010/main" val="1397136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1</a:t>
            </a:fld>
            <a:endParaRPr lang="en-ZA"/>
          </a:p>
        </p:txBody>
      </p:sp>
    </p:spTree>
    <p:extLst>
      <p:ext uri="{BB962C8B-B14F-4D97-AF65-F5344CB8AC3E}">
        <p14:creationId xmlns:p14="http://schemas.microsoft.com/office/powerpoint/2010/main" val="647258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10</a:t>
            </a:fld>
            <a:endParaRPr lang="en-ZA"/>
          </a:p>
        </p:txBody>
      </p:sp>
    </p:spTree>
    <p:extLst>
      <p:ext uri="{BB962C8B-B14F-4D97-AF65-F5344CB8AC3E}">
        <p14:creationId xmlns:p14="http://schemas.microsoft.com/office/powerpoint/2010/main" val="1907922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2</a:t>
            </a:fld>
            <a:endParaRPr lang="en-ZA"/>
          </a:p>
        </p:txBody>
      </p:sp>
    </p:spTree>
    <p:extLst>
      <p:ext uri="{BB962C8B-B14F-4D97-AF65-F5344CB8AC3E}">
        <p14:creationId xmlns:p14="http://schemas.microsoft.com/office/powerpoint/2010/main" val="691688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3</a:t>
            </a:fld>
            <a:endParaRPr lang="en-ZA"/>
          </a:p>
        </p:txBody>
      </p:sp>
    </p:spTree>
    <p:extLst>
      <p:ext uri="{BB962C8B-B14F-4D97-AF65-F5344CB8AC3E}">
        <p14:creationId xmlns:p14="http://schemas.microsoft.com/office/powerpoint/2010/main" val="1841515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4</a:t>
            </a:fld>
            <a:endParaRPr lang="en-ZA"/>
          </a:p>
        </p:txBody>
      </p:sp>
    </p:spTree>
    <p:extLst>
      <p:ext uri="{BB962C8B-B14F-4D97-AF65-F5344CB8AC3E}">
        <p14:creationId xmlns:p14="http://schemas.microsoft.com/office/powerpoint/2010/main" val="2736195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5</a:t>
            </a:fld>
            <a:endParaRPr lang="en-ZA"/>
          </a:p>
        </p:txBody>
      </p:sp>
    </p:spTree>
    <p:extLst>
      <p:ext uri="{BB962C8B-B14F-4D97-AF65-F5344CB8AC3E}">
        <p14:creationId xmlns:p14="http://schemas.microsoft.com/office/powerpoint/2010/main" val="407917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6</a:t>
            </a:fld>
            <a:endParaRPr lang="en-ZA"/>
          </a:p>
        </p:txBody>
      </p:sp>
    </p:spTree>
    <p:extLst>
      <p:ext uri="{BB962C8B-B14F-4D97-AF65-F5344CB8AC3E}">
        <p14:creationId xmlns:p14="http://schemas.microsoft.com/office/powerpoint/2010/main" val="217642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7</a:t>
            </a:fld>
            <a:endParaRPr lang="en-ZA"/>
          </a:p>
        </p:txBody>
      </p:sp>
    </p:spTree>
    <p:extLst>
      <p:ext uri="{BB962C8B-B14F-4D97-AF65-F5344CB8AC3E}">
        <p14:creationId xmlns:p14="http://schemas.microsoft.com/office/powerpoint/2010/main" val="1950632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8</a:t>
            </a:fld>
            <a:endParaRPr lang="en-ZA"/>
          </a:p>
        </p:txBody>
      </p:sp>
    </p:spTree>
    <p:extLst>
      <p:ext uri="{BB962C8B-B14F-4D97-AF65-F5344CB8AC3E}">
        <p14:creationId xmlns:p14="http://schemas.microsoft.com/office/powerpoint/2010/main" val="34494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8D182671-2F2E-4FFC-9026-073523F2D2B7}" type="slidenum">
              <a:rPr lang="en-ZA" smtClean="0"/>
              <a:t>9</a:t>
            </a:fld>
            <a:endParaRPr lang="en-ZA"/>
          </a:p>
        </p:txBody>
      </p:sp>
    </p:spTree>
    <p:extLst>
      <p:ext uri="{BB962C8B-B14F-4D97-AF65-F5344CB8AC3E}">
        <p14:creationId xmlns:p14="http://schemas.microsoft.com/office/powerpoint/2010/main" val="709779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0F6E5E09-1E4F-4119-B2C1-2E53CF54C8D2}" type="datetimeFigureOut">
              <a:rPr lang="en-ZA" smtClean="0"/>
              <a:t>2018/03/16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294422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F6E5E09-1E4F-4119-B2C1-2E53CF54C8D2}" type="datetimeFigureOut">
              <a:rPr lang="en-ZA" smtClean="0"/>
              <a:t>2018/03/16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3611179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F6E5E09-1E4F-4119-B2C1-2E53CF54C8D2}" type="datetimeFigureOut">
              <a:rPr lang="en-ZA" smtClean="0"/>
              <a:t>2018/03/16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952764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F6E5E09-1E4F-4119-B2C1-2E53CF54C8D2}" type="datetimeFigureOut">
              <a:rPr lang="en-ZA" smtClean="0"/>
              <a:t>2018/03/16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306634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6E5E09-1E4F-4119-B2C1-2E53CF54C8D2}" type="datetimeFigureOut">
              <a:rPr lang="en-ZA" smtClean="0"/>
              <a:t>2018/03/16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249303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0F6E5E09-1E4F-4119-B2C1-2E53CF54C8D2}" type="datetimeFigureOut">
              <a:rPr lang="en-ZA" smtClean="0"/>
              <a:t>2018/03/16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113103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0F6E5E09-1E4F-4119-B2C1-2E53CF54C8D2}" type="datetimeFigureOut">
              <a:rPr lang="en-ZA" smtClean="0"/>
              <a:t>2018/03/16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1903517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0F6E5E09-1E4F-4119-B2C1-2E53CF54C8D2}" type="datetimeFigureOut">
              <a:rPr lang="en-ZA" smtClean="0"/>
              <a:t>2018/03/16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2697838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E5E09-1E4F-4119-B2C1-2E53CF54C8D2}" type="datetimeFigureOut">
              <a:rPr lang="en-ZA" smtClean="0"/>
              <a:t>2018/03/16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1632305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E5E09-1E4F-4119-B2C1-2E53CF54C8D2}" type="datetimeFigureOut">
              <a:rPr lang="en-ZA" smtClean="0"/>
              <a:t>2018/03/16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3681467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E5E09-1E4F-4119-B2C1-2E53CF54C8D2}" type="datetimeFigureOut">
              <a:rPr lang="en-ZA" smtClean="0"/>
              <a:t>2018/03/16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109CEE2-EF6E-4462-A1F7-F81EE447062A}" type="slidenum">
              <a:rPr lang="en-ZA" smtClean="0"/>
              <a:t>‹#›</a:t>
            </a:fld>
            <a:endParaRPr lang="en-ZA"/>
          </a:p>
        </p:txBody>
      </p:sp>
    </p:spTree>
    <p:extLst>
      <p:ext uri="{BB962C8B-B14F-4D97-AF65-F5344CB8AC3E}">
        <p14:creationId xmlns:p14="http://schemas.microsoft.com/office/powerpoint/2010/main" val="40442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E5E09-1E4F-4119-B2C1-2E53CF54C8D2}" type="datetimeFigureOut">
              <a:rPr lang="en-ZA" smtClean="0"/>
              <a:t>2018/03/16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09CEE2-EF6E-4462-A1F7-F81EE447062A}" type="slidenum">
              <a:rPr lang="en-ZA" smtClean="0"/>
              <a:t>‹#›</a:t>
            </a:fld>
            <a:endParaRPr lang="en-ZA"/>
          </a:p>
        </p:txBody>
      </p:sp>
    </p:spTree>
    <p:extLst>
      <p:ext uri="{BB962C8B-B14F-4D97-AF65-F5344CB8AC3E}">
        <p14:creationId xmlns:p14="http://schemas.microsoft.com/office/powerpoint/2010/main" val="352433464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0" y="6172200"/>
            <a:ext cx="3886200" cy="646331"/>
          </a:xfrm>
          <a:prstGeom prst="rect">
            <a:avLst/>
          </a:prstGeom>
          <a:noFill/>
        </p:spPr>
        <p:txBody>
          <a:bodyPr wrap="square" rtlCol="0">
            <a:spAutoFit/>
          </a:bodyPr>
          <a:lstStyle/>
          <a:p>
            <a:r>
              <a:rPr lang="en-ZA" sz="3600" b="1" dirty="0" smtClean="0">
                <a:solidFill>
                  <a:schemeClr val="bg1"/>
                </a:solidFill>
                <a:latin typeface="Arial Black" panose="020B0A04020102020204" pitchFamily="34" charset="0"/>
              </a:rPr>
              <a:t>James 3:13-18</a:t>
            </a:r>
            <a:endParaRPr lang="en-ZA" sz="3600" b="1" dirty="0">
              <a:solidFill>
                <a:schemeClr val="bg1"/>
              </a:solidFill>
              <a:latin typeface="Arial Black" panose="020B0A04020102020204"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0"/>
            <a:ext cx="9169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04070" y="304800"/>
            <a:ext cx="5262979" cy="1015663"/>
          </a:xfrm>
          <a:prstGeom prst="rect">
            <a:avLst/>
          </a:prstGeom>
        </p:spPr>
        <p:txBody>
          <a:bodyPr wrap="none">
            <a:spAutoFit/>
          </a:bodyPr>
          <a:lstStyle/>
          <a:p>
            <a:r>
              <a:rPr lang="en-ZA" sz="6000" b="1" dirty="0">
                <a:solidFill>
                  <a:srgbClr val="262626"/>
                </a:solidFill>
                <a:latin typeface="Bahnschrift SemiBold" panose="020B0502040204020203" pitchFamily="34" charset="0"/>
              </a:rPr>
              <a:t>James </a:t>
            </a:r>
            <a:r>
              <a:rPr lang="en-ZA" sz="6000" b="1" dirty="0" smtClean="0">
                <a:solidFill>
                  <a:srgbClr val="262626"/>
                </a:solidFill>
                <a:latin typeface="Bahnschrift SemiBold" panose="020B0502040204020203" pitchFamily="34" charset="0"/>
              </a:rPr>
              <a:t> 3 </a:t>
            </a:r>
            <a:r>
              <a:rPr lang="en-ZA" sz="6000" b="1" dirty="0">
                <a:solidFill>
                  <a:srgbClr val="262626"/>
                </a:solidFill>
                <a:latin typeface="Bahnschrift SemiBold" panose="020B0502040204020203" pitchFamily="34" charset="0"/>
              </a:rPr>
              <a:t>: 13-18</a:t>
            </a:r>
          </a:p>
        </p:txBody>
      </p:sp>
      <p:cxnSp>
        <p:nvCxnSpPr>
          <p:cNvPr id="11" name="Straight Connector 10"/>
          <p:cNvCxnSpPr/>
          <p:nvPr/>
        </p:nvCxnSpPr>
        <p:spPr>
          <a:xfrm flipV="1">
            <a:off x="1143000" y="3810000"/>
            <a:ext cx="304800" cy="76200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47800" y="3810000"/>
            <a:ext cx="685800" cy="43815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20529686">
            <a:off x="389657" y="2814333"/>
            <a:ext cx="2116285" cy="1015663"/>
          </a:xfrm>
          <a:prstGeom prst="rect">
            <a:avLst/>
          </a:prstGeom>
        </p:spPr>
        <p:txBody>
          <a:bodyPr wrap="none">
            <a:spAutoFit/>
          </a:bodyPr>
          <a:lstStyle/>
          <a:p>
            <a:r>
              <a:rPr lang="en-ZA" sz="6000" b="1" dirty="0" smtClean="0">
                <a:solidFill>
                  <a:srgbClr val="262626"/>
                </a:solidFill>
                <a:latin typeface="Bahnschrift SemiBold" panose="020B0502040204020203" pitchFamily="34" charset="0"/>
              </a:rPr>
              <a:t>Godly</a:t>
            </a:r>
            <a:endParaRPr lang="en-ZA" sz="6000" b="1" dirty="0">
              <a:solidFill>
                <a:srgbClr val="262626"/>
              </a:solidFill>
              <a:latin typeface="Bahnschrift SemiBold" panose="020B0502040204020203" pitchFamily="34" charset="0"/>
            </a:endParaRPr>
          </a:p>
        </p:txBody>
      </p:sp>
    </p:spTree>
    <p:extLst>
      <p:ext uri="{BB962C8B-B14F-4D97-AF65-F5344CB8AC3E}">
        <p14:creationId xmlns:p14="http://schemas.microsoft.com/office/powerpoint/2010/main" val="2145139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3" y="0"/>
            <a:ext cx="9167343" cy="694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7200" y="487740"/>
            <a:ext cx="8229600" cy="892552"/>
          </a:xfrm>
          <a:prstGeom prst="rect">
            <a:avLst/>
          </a:prstGeom>
        </p:spPr>
        <p:txBody>
          <a:bodyPr wrap="square">
            <a:spAutoFit/>
          </a:bodyPr>
          <a:lstStyle/>
          <a:p>
            <a:pPr algn="ctr"/>
            <a:r>
              <a:rPr lang="en-ZA" sz="2200" b="1" dirty="0">
                <a:latin typeface="Arial Black" panose="020B0A04020102020204" pitchFamily="34" charset="0"/>
              </a:rPr>
              <a:t>Colossians 2:3  </a:t>
            </a:r>
            <a:r>
              <a:rPr lang="en-ZA" sz="2200" b="1" dirty="0" smtClean="0">
                <a:latin typeface="Arial Black" panose="020B0A04020102020204" pitchFamily="34" charset="0"/>
              </a:rPr>
              <a:t>“In </a:t>
            </a:r>
            <a:r>
              <a:rPr lang="en-ZA" sz="2200" b="1" dirty="0">
                <a:latin typeface="Arial Black" panose="020B0A04020102020204" pitchFamily="34" charset="0"/>
              </a:rPr>
              <a:t>Him lie hidden all the </a:t>
            </a:r>
            <a:r>
              <a:rPr lang="en-ZA" sz="2200" b="1" dirty="0" smtClean="0">
                <a:latin typeface="Arial Black" panose="020B0A04020102020204" pitchFamily="34" charset="0"/>
              </a:rPr>
              <a:t>treasures </a:t>
            </a:r>
            <a:r>
              <a:rPr lang="en-ZA" sz="2200" b="1" dirty="0">
                <a:latin typeface="Arial Black" panose="020B0A04020102020204" pitchFamily="34" charset="0"/>
              </a:rPr>
              <a:t>of wisdom and knowledge” </a:t>
            </a:r>
            <a:endParaRPr lang="en-ZA" sz="2200" b="1" dirty="0" smtClean="0">
              <a:latin typeface="Arial Black" panose="020B0A04020102020204" pitchFamily="34" charset="0"/>
            </a:endParaRPr>
          </a:p>
          <a:p>
            <a:pPr algn="ctr"/>
            <a:endParaRPr lang="en-ZA" sz="800" b="1" dirty="0">
              <a:latin typeface="Arial Black" panose="020B0A04020102020204" pitchFamily="34" charset="0"/>
            </a:endParaRPr>
          </a:p>
        </p:txBody>
      </p:sp>
      <p:pic>
        <p:nvPicPr>
          <p:cNvPr id="409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130548">
            <a:off x="6570373" y="1060856"/>
            <a:ext cx="2286000"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57200" y="5274860"/>
            <a:ext cx="8255758" cy="1077218"/>
          </a:xfrm>
          <a:prstGeom prst="rect">
            <a:avLst/>
          </a:prstGeom>
        </p:spPr>
        <p:txBody>
          <a:bodyPr wrap="square">
            <a:spAutoFit/>
          </a:bodyPr>
          <a:lstStyle/>
          <a:p>
            <a:r>
              <a:rPr lang="en-ZA" sz="2800" b="1" dirty="0" smtClean="0">
                <a:solidFill>
                  <a:srgbClr val="C00000"/>
                </a:solidFill>
                <a:latin typeface="Admiration Pains " panose="02000500000000000000" pitchFamily="2" charset="0"/>
              </a:rPr>
              <a:t>A</a:t>
            </a:r>
            <a:r>
              <a:rPr lang="en-ZA" sz="2800" b="1" dirty="0" smtClean="0">
                <a:solidFill>
                  <a:srgbClr val="C00000"/>
                </a:solidFill>
                <a:latin typeface="Arial Black" panose="020B0A04020102020204" pitchFamily="34" charset="0"/>
              </a:rPr>
              <a:t>PPLICATION:</a:t>
            </a:r>
            <a:endParaRPr lang="en-ZA" sz="2800" b="1" dirty="0" smtClean="0">
              <a:solidFill>
                <a:srgbClr val="C00000"/>
              </a:solidFill>
              <a:latin typeface="Arial Black" panose="020B0A04020102020204" pitchFamily="34" charset="0"/>
            </a:endParaRPr>
          </a:p>
          <a:p>
            <a:r>
              <a:rPr lang="en-ZA" sz="2800" b="1" dirty="0">
                <a:solidFill>
                  <a:srgbClr val="C00000"/>
                </a:solidFill>
                <a:latin typeface="Arial Black" panose="020B0A04020102020204" pitchFamily="34" charset="0"/>
              </a:rPr>
              <a:t> </a:t>
            </a:r>
            <a:r>
              <a:rPr lang="en-ZA" sz="2800" b="1" dirty="0" smtClean="0">
                <a:solidFill>
                  <a:srgbClr val="C00000"/>
                </a:solidFill>
                <a:latin typeface="Arial Black" panose="020B0A04020102020204" pitchFamily="34" charset="0"/>
              </a:rPr>
              <a:t>  </a:t>
            </a:r>
            <a:r>
              <a:rPr lang="en-ZA" sz="2800" b="1" dirty="0" smtClean="0">
                <a:solidFill>
                  <a:srgbClr val="C00000"/>
                </a:solidFill>
                <a:latin typeface="Arial Black" panose="020B0A04020102020204" pitchFamily="34" charset="0"/>
              </a:rPr>
              <a:t>… Will you seek Jesus wholeheartedly? </a:t>
            </a:r>
            <a:endParaRPr lang="en-ZA" sz="2800" b="1" dirty="0" smtClean="0">
              <a:solidFill>
                <a:srgbClr val="C00000"/>
              </a:solidFill>
              <a:latin typeface="Arial Black" panose="020B0A04020102020204" pitchFamily="34" charset="0"/>
            </a:endParaRPr>
          </a:p>
          <a:p>
            <a:r>
              <a:rPr lang="en-ZA" sz="800" b="1" dirty="0">
                <a:solidFill>
                  <a:srgbClr val="C00000"/>
                </a:solidFill>
                <a:latin typeface="Arial Black" panose="020B0A04020102020204" pitchFamily="34" charset="0"/>
              </a:rPr>
              <a:t>	</a:t>
            </a:r>
            <a:endParaRPr lang="en-ZA" sz="20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06078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18492"/>
            <a:ext cx="8305800" cy="6463308"/>
          </a:xfrm>
          <a:prstGeom prst="rect">
            <a:avLst/>
          </a:prstGeom>
        </p:spPr>
        <p:txBody>
          <a:bodyPr wrap="square">
            <a:spAutoFit/>
          </a:bodyPr>
          <a:lstStyle/>
          <a:p>
            <a:endParaRPr lang="en-ZA" sz="800" b="1" dirty="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a:t>
            </a:r>
            <a:r>
              <a:rPr lang="en-ZA" sz="2200" b="1" dirty="0" smtClean="0">
                <a:solidFill>
                  <a:srgbClr val="000000"/>
                </a:solidFill>
                <a:latin typeface="Arial Black" panose="020B0A04020102020204" pitchFamily="34" charset="0"/>
              </a:rPr>
              <a:t>Who is wise and understanding among you? </a:t>
            </a:r>
          </a:p>
          <a:p>
            <a:endParaRPr lang="en-ZA" sz="800" b="1" dirty="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Let them show it by their good life, by deeds done in the humility that comes from wisdom. </a:t>
            </a:r>
            <a:endParaRPr lang="en-ZA" sz="2200" b="1" dirty="0">
              <a:solidFill>
                <a:srgbClr val="000000"/>
              </a:solidFill>
              <a:latin typeface="Arial Black" panose="020B0A04020102020204" pitchFamily="34" charset="0"/>
            </a:endParaRPr>
          </a:p>
          <a:p>
            <a:endParaRPr lang="en-ZA" sz="800" b="1" dirty="0" smtClean="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But if you harbour bitter envy and selfish ambition in your hearts, do not boast about it or deny the truth. Such “wisdom” does not come down from heaven but is earthly, unspiritual, demonic. For where you have envy and selfish ambition, there you find disorder and every evil practice.</a:t>
            </a:r>
          </a:p>
          <a:p>
            <a:endParaRPr lang="en-ZA" sz="800" b="1" dirty="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But the wisdom that comes from heaven is first of all pure; then peace-loving, considerate, submissive, full of mercy and good fruit, impartial and sincere. </a:t>
            </a:r>
          </a:p>
          <a:p>
            <a:endParaRPr lang="en-ZA" sz="800" b="1" dirty="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Peacemakers who sow in peace reap a harvest of righteousness</a:t>
            </a:r>
            <a:r>
              <a:rPr lang="en-ZA" sz="2200" b="1" dirty="0" smtClean="0">
                <a:solidFill>
                  <a:srgbClr val="000000"/>
                </a:solidFill>
                <a:latin typeface="Arial Black" panose="020B0A04020102020204" pitchFamily="34" charset="0"/>
              </a:rPr>
              <a:t>.”</a:t>
            </a:r>
          </a:p>
          <a:p>
            <a:pPr algn="ctr"/>
            <a:endParaRPr lang="en-ZA" sz="2200" b="1" dirty="0" smtClean="0">
              <a:solidFill>
                <a:srgbClr val="000000"/>
              </a:solidFill>
              <a:latin typeface="Arial Black" panose="020B0A04020102020204" pitchFamily="34" charset="0"/>
            </a:endParaRPr>
          </a:p>
          <a:p>
            <a:r>
              <a:rPr lang="en-ZA" sz="2200" b="1" dirty="0" smtClean="0">
                <a:solidFill>
                  <a:srgbClr val="000000"/>
                </a:solidFill>
                <a:latin typeface="Arial Black" panose="020B0A04020102020204" pitchFamily="34" charset="0"/>
              </a:rPr>
              <a:t>James </a:t>
            </a:r>
            <a:r>
              <a:rPr lang="en-ZA" sz="2200" b="1" dirty="0">
                <a:solidFill>
                  <a:srgbClr val="000000"/>
                </a:solidFill>
                <a:latin typeface="Arial Black" panose="020B0A04020102020204" pitchFamily="34" charset="0"/>
              </a:rPr>
              <a:t>3 : 13-18</a:t>
            </a:r>
          </a:p>
          <a:p>
            <a:pPr algn="r"/>
            <a:endParaRPr lang="en-ZA" sz="2200" b="1" dirty="0">
              <a:solidFill>
                <a:srgbClr val="000000"/>
              </a:solidFill>
              <a:latin typeface="Arial Black" panose="020B0A04020102020204" pitchFamily="34" charset="0"/>
            </a:endParaRPr>
          </a:p>
        </p:txBody>
      </p:sp>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797" t="47778" r="16759" b="20000"/>
          <a:stretch/>
        </p:blipFill>
        <p:spPr bwMode="auto">
          <a:xfrm>
            <a:off x="5686425" y="5486400"/>
            <a:ext cx="3000375" cy="110490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229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8296" t="-10280" r="-1"/>
          <a:stretch/>
        </p:blipFill>
        <p:spPr bwMode="auto">
          <a:xfrm>
            <a:off x="6906296" y="34344"/>
            <a:ext cx="2011398" cy="1386329"/>
          </a:xfrm>
          <a:prstGeom prst="ellipse">
            <a:avLst/>
          </a:prstGeom>
          <a:blipFill dpi="0" rotWithShape="1">
            <a:blip r:embed="rId6">
              <a:alphaModFix amt="18000"/>
            </a:blip>
            <a:srcRect/>
            <a:tile tx="0" ty="0" sx="100000" sy="100000" flip="none" algn="tl"/>
          </a:blipFill>
          <a:ln>
            <a:noFill/>
          </a:ln>
          <a:effectLst/>
          <a:extLst/>
        </p:spPr>
      </p:pic>
      <p:sp>
        <p:nvSpPr>
          <p:cNvPr id="2" name="Rectangle 1"/>
          <p:cNvSpPr/>
          <p:nvPr/>
        </p:nvSpPr>
        <p:spPr>
          <a:xfrm>
            <a:off x="1396285" y="1721108"/>
            <a:ext cx="6629400" cy="4832092"/>
          </a:xfrm>
          <a:prstGeom prst="rect">
            <a:avLst/>
          </a:prstGeom>
        </p:spPr>
        <p:txBody>
          <a:bodyPr wrap="square">
            <a:spAutoFit/>
          </a:bodyPr>
          <a:lstStyle/>
          <a:p>
            <a:pPr algn="ctr"/>
            <a:r>
              <a:rPr lang="en-ZA" sz="2200" baseline="30000" dirty="0" smtClean="0">
                <a:latin typeface="Arial Black" panose="020B0A04020102020204" pitchFamily="34" charset="0"/>
              </a:rPr>
              <a:t> </a:t>
            </a:r>
            <a:r>
              <a:rPr lang="en-ZA" sz="2200" dirty="0" smtClean="0">
                <a:latin typeface="Arial Black" panose="020B0A04020102020204" pitchFamily="34" charset="0"/>
              </a:rPr>
              <a:t>Proverbs 3: 13-18</a:t>
            </a:r>
          </a:p>
          <a:p>
            <a:pPr algn="ctr"/>
            <a:r>
              <a:rPr lang="en-ZA" sz="2200" baseline="30000" dirty="0">
                <a:latin typeface="Arial Black" panose="020B0A04020102020204" pitchFamily="34" charset="0"/>
              </a:rPr>
              <a:t>13</a:t>
            </a:r>
            <a:r>
              <a:rPr lang="en-ZA" sz="2200" dirty="0" smtClean="0">
                <a:latin typeface="Arial Black" panose="020B0A04020102020204" pitchFamily="34" charset="0"/>
              </a:rPr>
              <a:t>“Blessed </a:t>
            </a:r>
            <a:r>
              <a:rPr lang="en-ZA" sz="2200" dirty="0">
                <a:latin typeface="Arial Black" panose="020B0A04020102020204" pitchFamily="34" charset="0"/>
              </a:rPr>
              <a:t>are those who find wisdom, those who gain understanding</a:t>
            </a:r>
            <a:r>
              <a:rPr lang="en-ZA" sz="2200" dirty="0" smtClean="0">
                <a:latin typeface="Arial Black" panose="020B0A04020102020204" pitchFamily="34" charset="0"/>
              </a:rPr>
              <a:t>, </a:t>
            </a:r>
          </a:p>
          <a:p>
            <a:pPr algn="ctr"/>
            <a:r>
              <a:rPr lang="en-ZA" sz="2200" b="1" baseline="30000" dirty="0" smtClean="0">
                <a:latin typeface="Arial Black" panose="020B0A04020102020204" pitchFamily="34" charset="0"/>
              </a:rPr>
              <a:t>14 </a:t>
            </a:r>
            <a:r>
              <a:rPr lang="en-ZA" sz="2200" dirty="0" smtClean="0">
                <a:latin typeface="Arial Black" panose="020B0A04020102020204" pitchFamily="34" charset="0"/>
              </a:rPr>
              <a:t>for she is more profitable than silver and yields better returns than gold.</a:t>
            </a:r>
          </a:p>
          <a:p>
            <a:pPr algn="ctr"/>
            <a:r>
              <a:rPr lang="en-ZA" sz="2200" b="1" baseline="30000" dirty="0">
                <a:latin typeface="Arial Black" panose="020B0A04020102020204" pitchFamily="34" charset="0"/>
              </a:rPr>
              <a:t>15 </a:t>
            </a:r>
            <a:r>
              <a:rPr lang="en-ZA" sz="2200" dirty="0" smtClean="0">
                <a:latin typeface="Arial Black" panose="020B0A04020102020204" pitchFamily="34" charset="0"/>
              </a:rPr>
              <a:t>She is more precious than rubies; nothing you desire can compare with her.</a:t>
            </a:r>
          </a:p>
          <a:p>
            <a:pPr algn="ctr"/>
            <a:r>
              <a:rPr lang="en-ZA" sz="2200" b="1" baseline="30000" dirty="0">
                <a:latin typeface="Arial Black" panose="020B0A04020102020204" pitchFamily="34" charset="0"/>
              </a:rPr>
              <a:t>16 </a:t>
            </a:r>
            <a:r>
              <a:rPr lang="en-ZA" sz="2200" dirty="0" smtClean="0">
                <a:latin typeface="Arial Black" panose="020B0A04020102020204" pitchFamily="34" charset="0"/>
              </a:rPr>
              <a:t>Long life is in her right hand; in her left hand are riches and honour. </a:t>
            </a:r>
          </a:p>
          <a:p>
            <a:pPr algn="ctr"/>
            <a:r>
              <a:rPr lang="en-ZA" sz="2200" b="1" baseline="30000" dirty="0">
                <a:latin typeface="Arial Black" panose="020B0A04020102020204" pitchFamily="34" charset="0"/>
              </a:rPr>
              <a:t>17 </a:t>
            </a:r>
            <a:r>
              <a:rPr lang="en-ZA" sz="2200" dirty="0" smtClean="0">
                <a:latin typeface="Arial Black" panose="020B0A04020102020204" pitchFamily="34" charset="0"/>
              </a:rPr>
              <a:t>Her ways are pleasant ways, and all her paths are peace. </a:t>
            </a:r>
          </a:p>
          <a:p>
            <a:pPr algn="ctr"/>
            <a:r>
              <a:rPr lang="en-ZA" sz="2200" b="1" baseline="30000" dirty="0">
                <a:latin typeface="Arial Black" panose="020B0A04020102020204" pitchFamily="34" charset="0"/>
              </a:rPr>
              <a:t>18 </a:t>
            </a:r>
            <a:r>
              <a:rPr lang="en-ZA" sz="2200" dirty="0" smtClean="0">
                <a:latin typeface="Arial Black" panose="020B0A04020102020204" pitchFamily="34" charset="0"/>
              </a:rPr>
              <a:t>She is a tree of life to those who take hold of her; those who hold her fast will be blessed.”</a:t>
            </a:r>
            <a:endParaRPr lang="en-ZA" sz="2200" b="1" dirty="0">
              <a:latin typeface="Arial Black" panose="020B0A04020102020204" pitchFamily="34" charset="0"/>
            </a:endParaRPr>
          </a:p>
        </p:txBody>
      </p:sp>
    </p:spTree>
    <p:extLst>
      <p:ext uri="{BB962C8B-B14F-4D97-AF65-F5344CB8AC3E}">
        <p14:creationId xmlns:p14="http://schemas.microsoft.com/office/powerpoint/2010/main" val="3324586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6625"/>
            <a:ext cx="9144000" cy="465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19200" y="2667000"/>
            <a:ext cx="2971800" cy="2123658"/>
          </a:xfrm>
          <a:prstGeom prst="rect">
            <a:avLst/>
          </a:prstGeom>
          <a:noFill/>
        </p:spPr>
        <p:txBody>
          <a:bodyPr wrap="square" rtlCol="0">
            <a:spAutoFit/>
          </a:bodyPr>
          <a:lstStyle/>
          <a:p>
            <a:pPr algn="ctr"/>
            <a:r>
              <a:rPr lang="en-ZA" sz="2200" b="1" dirty="0" smtClean="0">
                <a:latin typeface="Arial Black" panose="020B0A04020102020204" pitchFamily="34" charset="0"/>
              </a:rPr>
              <a:t>Proverbs </a:t>
            </a:r>
            <a:r>
              <a:rPr lang="en-ZA" sz="2200" b="1" dirty="0">
                <a:latin typeface="Arial Black" panose="020B0A04020102020204" pitchFamily="34" charset="0"/>
              </a:rPr>
              <a:t>16:25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a:t>
            </a:r>
            <a:r>
              <a:rPr lang="en-ZA" sz="2200" b="1" dirty="0">
                <a:latin typeface="Arial Black" panose="020B0A04020102020204" pitchFamily="34" charset="0"/>
              </a:rPr>
              <a:t>There is a way that seems right to a man, but its end is the way to death” </a:t>
            </a:r>
          </a:p>
        </p:txBody>
      </p:sp>
      <p:sp>
        <p:nvSpPr>
          <p:cNvPr id="3" name="TextBox 2"/>
          <p:cNvSpPr txBox="1"/>
          <p:nvPr/>
        </p:nvSpPr>
        <p:spPr>
          <a:xfrm>
            <a:off x="5334000" y="2174780"/>
            <a:ext cx="3505200" cy="1785104"/>
          </a:xfrm>
          <a:prstGeom prst="rect">
            <a:avLst/>
          </a:prstGeom>
          <a:noFill/>
        </p:spPr>
        <p:txBody>
          <a:bodyPr wrap="square" rtlCol="0">
            <a:spAutoFit/>
          </a:bodyPr>
          <a:lstStyle/>
          <a:p>
            <a:pPr algn="ctr"/>
            <a:r>
              <a:rPr lang="en-ZA" sz="2200" b="1" dirty="0">
                <a:latin typeface="Arial Black" panose="020B0A04020102020204" pitchFamily="34" charset="0"/>
              </a:rPr>
              <a:t>James 1:5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a:t>
            </a:r>
            <a:r>
              <a:rPr lang="en-ZA" sz="2200" b="1" dirty="0">
                <a:latin typeface="Arial Black" panose="020B0A04020102020204" pitchFamily="34" charset="0"/>
              </a:rPr>
              <a:t>If any of you lacks wisdom, he should ask God, who gives generously to all…”</a:t>
            </a:r>
          </a:p>
        </p:txBody>
      </p:sp>
      <p:sp>
        <p:nvSpPr>
          <p:cNvPr id="5" name="TextBox 4"/>
          <p:cNvSpPr txBox="1"/>
          <p:nvPr/>
        </p:nvSpPr>
        <p:spPr>
          <a:xfrm>
            <a:off x="1600200" y="372070"/>
            <a:ext cx="6553200" cy="1600438"/>
          </a:xfrm>
          <a:prstGeom prst="rect">
            <a:avLst/>
          </a:prstGeom>
          <a:noFill/>
        </p:spPr>
        <p:txBody>
          <a:bodyPr wrap="square" rtlCol="0">
            <a:spAutoFit/>
          </a:bodyPr>
          <a:lstStyle/>
          <a:p>
            <a:r>
              <a:rPr lang="en-ZA" sz="5400" dirty="0" smtClean="0">
                <a:latin typeface="Admiration Pains " panose="02000500000000000000" pitchFamily="2" charset="0"/>
              </a:rPr>
              <a:t>We have a choice</a:t>
            </a:r>
            <a:r>
              <a:rPr lang="en-ZA" sz="5400" dirty="0" smtClean="0">
                <a:latin typeface="Admiration Pains " panose="02000500000000000000" pitchFamily="2" charset="0"/>
              </a:rPr>
              <a:t>…</a:t>
            </a:r>
          </a:p>
          <a:p>
            <a:r>
              <a:rPr lang="en-ZA" sz="2200" b="1" dirty="0" smtClean="0">
                <a:latin typeface="Arial Black" panose="020B0A04020102020204" pitchFamily="34" charset="0"/>
              </a:rPr>
              <a:t>…a way that seems right to a man, or </a:t>
            </a:r>
          </a:p>
          <a:p>
            <a:r>
              <a:rPr lang="en-ZA" sz="2200" b="1" dirty="0" smtClean="0">
                <a:latin typeface="Arial Black" panose="020B0A04020102020204" pitchFamily="34" charset="0"/>
              </a:rPr>
              <a:t>a way that God would lead us in…</a:t>
            </a:r>
            <a:endParaRPr lang="en-ZA" sz="2200" b="1" dirty="0">
              <a:latin typeface="Arial Black" panose="020B0A04020102020204" pitchFamily="34" charset="0"/>
            </a:endParaRPr>
          </a:p>
        </p:txBody>
      </p:sp>
    </p:spTree>
    <p:extLst>
      <p:ext uri="{BB962C8B-B14F-4D97-AF65-F5344CB8AC3E}">
        <p14:creationId xmlns:p14="http://schemas.microsoft.com/office/powerpoint/2010/main" val="245822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045" t="13246" r="32983" b="10821"/>
          <a:stretch/>
        </p:blipFill>
        <p:spPr bwMode="auto">
          <a:xfrm>
            <a:off x="354841" y="533400"/>
            <a:ext cx="8420669" cy="6096001"/>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9600" y="152400"/>
            <a:ext cx="7848600" cy="3939540"/>
          </a:xfrm>
          <a:prstGeom prst="rect">
            <a:avLst/>
          </a:prstGeom>
        </p:spPr>
        <p:txBody>
          <a:bodyPr wrap="square">
            <a:spAutoFit/>
          </a:bodyPr>
          <a:lstStyle/>
          <a:p>
            <a:r>
              <a:rPr lang="en-ZA" sz="2200" b="1" baseline="30000" dirty="0" smtClean="0">
                <a:latin typeface="Arial Black" panose="020B0A04020102020204" pitchFamily="34" charset="0"/>
              </a:rPr>
              <a:t>v13 </a:t>
            </a:r>
            <a:r>
              <a:rPr lang="en-ZA" sz="2200" b="1" dirty="0">
                <a:latin typeface="Arial Black" panose="020B0A04020102020204" pitchFamily="34" charset="0"/>
              </a:rPr>
              <a:t>Who is wise and understanding </a:t>
            </a:r>
            <a:r>
              <a:rPr lang="en-ZA" sz="2200" b="1" dirty="0" smtClean="0">
                <a:latin typeface="Arial Black" panose="020B0A04020102020204" pitchFamily="34" charset="0"/>
              </a:rPr>
              <a:t>among </a:t>
            </a:r>
            <a:r>
              <a:rPr lang="en-ZA" sz="2200" b="1" dirty="0">
                <a:latin typeface="Arial Black" panose="020B0A04020102020204" pitchFamily="34" charset="0"/>
              </a:rPr>
              <a:t>you? </a:t>
            </a:r>
            <a:endParaRPr lang="en-ZA" sz="2200" b="1" dirty="0" smtClean="0">
              <a:latin typeface="Arial Black" panose="020B0A04020102020204" pitchFamily="34" charset="0"/>
            </a:endParaRPr>
          </a:p>
          <a:p>
            <a:endParaRPr lang="en-ZA" sz="800" b="1" dirty="0">
              <a:latin typeface="Arial Black" panose="020B0A04020102020204" pitchFamily="34" charset="0"/>
            </a:endParaRPr>
          </a:p>
          <a:p>
            <a:r>
              <a:rPr lang="en-ZA" sz="2200" b="1" dirty="0" smtClean="0">
                <a:latin typeface="Arial Black" panose="020B0A04020102020204" pitchFamily="34" charset="0"/>
              </a:rPr>
              <a:t>Let </a:t>
            </a:r>
            <a:r>
              <a:rPr lang="en-ZA" sz="2200" b="1" dirty="0">
                <a:latin typeface="Arial Black" panose="020B0A04020102020204" pitchFamily="34" charset="0"/>
              </a:rPr>
              <a:t>them show it by </a:t>
            </a:r>
            <a:endParaRPr lang="en-ZA" sz="2200" b="1" dirty="0" smtClean="0">
              <a:latin typeface="Arial Black" panose="020B0A04020102020204" pitchFamily="34" charset="0"/>
            </a:endParaRPr>
          </a:p>
          <a:p>
            <a:r>
              <a:rPr lang="en-ZA" sz="2200" b="1" dirty="0" smtClean="0">
                <a:latin typeface="Arial Black" panose="020B0A04020102020204" pitchFamily="34" charset="0"/>
              </a:rPr>
              <a:t>their </a:t>
            </a:r>
            <a:r>
              <a:rPr lang="en-ZA" sz="2200" b="1" dirty="0">
                <a:latin typeface="Arial Black" panose="020B0A04020102020204" pitchFamily="34" charset="0"/>
              </a:rPr>
              <a:t>good life, </a:t>
            </a:r>
            <a:endParaRPr lang="en-ZA" sz="2200" b="1" dirty="0" smtClean="0">
              <a:latin typeface="Arial Black" panose="020B0A04020102020204" pitchFamily="34" charset="0"/>
            </a:endParaRPr>
          </a:p>
          <a:p>
            <a:r>
              <a:rPr lang="en-ZA" sz="2200" b="1" dirty="0" smtClean="0">
                <a:latin typeface="Arial Black" panose="020B0A04020102020204" pitchFamily="34" charset="0"/>
              </a:rPr>
              <a:t>by </a:t>
            </a:r>
            <a:r>
              <a:rPr lang="en-ZA" sz="2200" b="1" dirty="0">
                <a:latin typeface="Arial Black" panose="020B0A04020102020204" pitchFamily="34" charset="0"/>
              </a:rPr>
              <a:t>deeds done in the </a:t>
            </a:r>
            <a:endParaRPr lang="en-ZA" sz="2200" b="1" dirty="0" smtClean="0">
              <a:latin typeface="Arial Black" panose="020B0A04020102020204" pitchFamily="34" charset="0"/>
            </a:endParaRPr>
          </a:p>
          <a:p>
            <a:r>
              <a:rPr lang="en-ZA" sz="2200" b="1" dirty="0" smtClean="0">
                <a:latin typeface="Arial Black" panose="020B0A04020102020204" pitchFamily="34" charset="0"/>
              </a:rPr>
              <a:t>humility </a:t>
            </a:r>
            <a:r>
              <a:rPr lang="en-ZA" sz="2200" b="1" dirty="0">
                <a:latin typeface="Arial Black" panose="020B0A04020102020204" pitchFamily="34" charset="0"/>
              </a:rPr>
              <a:t>(gentleness; </a:t>
            </a:r>
            <a:endParaRPr lang="en-ZA" sz="2200" b="1" dirty="0" smtClean="0">
              <a:latin typeface="Arial Black" panose="020B0A04020102020204" pitchFamily="34" charset="0"/>
            </a:endParaRPr>
          </a:p>
          <a:p>
            <a:r>
              <a:rPr lang="en-ZA" sz="2200" b="1" dirty="0" smtClean="0">
                <a:latin typeface="Arial Black" panose="020B0A04020102020204" pitchFamily="34" charset="0"/>
              </a:rPr>
              <a:t>meekness; </a:t>
            </a:r>
          </a:p>
          <a:p>
            <a:r>
              <a:rPr lang="en-ZA" sz="2200" b="1" dirty="0" smtClean="0">
                <a:latin typeface="Arial Black" panose="020B0A04020102020204" pitchFamily="34" charset="0"/>
              </a:rPr>
              <a:t>‘broken-</a:t>
            </a:r>
            <a:r>
              <a:rPr lang="en-ZA" sz="2200" b="1" dirty="0" err="1" smtClean="0">
                <a:latin typeface="Arial Black" panose="020B0A04020102020204" pitchFamily="34" charset="0"/>
              </a:rPr>
              <a:t>inness</a:t>
            </a:r>
            <a:r>
              <a:rPr lang="en-ZA" sz="2200" b="1" dirty="0" smtClean="0">
                <a:latin typeface="Arial Black" panose="020B0A04020102020204" pitchFamily="34" charset="0"/>
              </a:rPr>
              <a:t>’) </a:t>
            </a:r>
            <a:endParaRPr lang="en-ZA" sz="2200" b="1" dirty="0" smtClean="0">
              <a:latin typeface="Arial Black" panose="020B0A04020102020204" pitchFamily="34" charset="0"/>
            </a:endParaRPr>
          </a:p>
          <a:p>
            <a:r>
              <a:rPr lang="en-ZA" sz="2200" b="1" dirty="0" smtClean="0">
                <a:latin typeface="Arial Black" panose="020B0A04020102020204" pitchFamily="34" charset="0"/>
              </a:rPr>
              <a:t>that </a:t>
            </a:r>
            <a:r>
              <a:rPr lang="en-ZA" sz="2200" b="1" dirty="0">
                <a:latin typeface="Arial Black" panose="020B0A04020102020204" pitchFamily="34" charset="0"/>
              </a:rPr>
              <a:t>comes from </a:t>
            </a:r>
            <a:r>
              <a:rPr lang="en-ZA" sz="2200" b="1" dirty="0" smtClean="0">
                <a:latin typeface="Arial Black" panose="020B0A04020102020204" pitchFamily="34" charset="0"/>
              </a:rPr>
              <a:t>wisdom</a:t>
            </a:r>
            <a:r>
              <a:rPr lang="en-ZA" sz="2200" b="1" dirty="0">
                <a:latin typeface="Arial Black" panose="020B0A04020102020204" pitchFamily="34" charset="0"/>
              </a:rPr>
              <a:t>. </a:t>
            </a:r>
            <a:endParaRPr lang="en-ZA" sz="2200" b="1" dirty="0" smtClean="0">
              <a:latin typeface="Arial Black" panose="020B0A04020102020204" pitchFamily="34" charset="0"/>
            </a:endParaRPr>
          </a:p>
          <a:p>
            <a:pPr algn="ct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James </a:t>
            </a:r>
            <a:r>
              <a:rPr lang="en-ZA" sz="2200" b="1" dirty="0">
                <a:latin typeface="Arial Black" panose="020B0A04020102020204" pitchFamily="34" charset="0"/>
              </a:rPr>
              <a:t>3 v </a:t>
            </a:r>
            <a:r>
              <a:rPr lang="en-ZA" sz="2200" b="1" dirty="0" smtClean="0">
                <a:latin typeface="Arial Black" panose="020B0A04020102020204" pitchFamily="34" charset="0"/>
              </a:rPr>
              <a:t>13</a:t>
            </a:r>
          </a:p>
          <a:p>
            <a:pPr algn="ctr"/>
            <a:endParaRPr lang="en-ZA" sz="2200" b="1" dirty="0">
              <a:latin typeface="Arial Black" panose="020B0A04020102020204" pitchFamily="34" charset="0"/>
            </a:endParaRPr>
          </a:p>
        </p:txBody>
      </p:sp>
    </p:spTree>
    <p:extLst>
      <p:ext uri="{BB962C8B-B14F-4D97-AF65-F5344CB8AC3E}">
        <p14:creationId xmlns:p14="http://schemas.microsoft.com/office/powerpoint/2010/main" val="2446595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19200"/>
            <a:ext cx="8077200" cy="5057795"/>
          </a:xfrm>
          <a:prstGeom prst="rect">
            <a:avLst/>
          </a:prstGeom>
        </p:spPr>
        <p:txBody>
          <a:bodyPr wrap="square">
            <a:spAutoFit/>
          </a:bodyPr>
          <a:lstStyle/>
          <a:p>
            <a:pPr algn="ctr" fontAlgn="base"/>
            <a:endParaRPr lang="en-ZA" sz="2200" b="1" baseline="30000" dirty="0" smtClean="0">
              <a:latin typeface="Arial Black" panose="020B0A04020102020204" pitchFamily="34" charset="0"/>
            </a:endParaRPr>
          </a:p>
          <a:p>
            <a:pPr algn="ctr" fontAlgn="base"/>
            <a:r>
              <a:rPr lang="en-ZA" sz="2200" b="1" baseline="30000" dirty="0" smtClean="0">
                <a:latin typeface="Arial Black" panose="020B0A04020102020204" pitchFamily="34" charset="0"/>
              </a:rPr>
              <a:t>14</a:t>
            </a:r>
            <a:r>
              <a:rPr lang="en-ZA" sz="2200" b="1" dirty="0" smtClean="0">
                <a:latin typeface="Arial Black" panose="020B0A04020102020204" pitchFamily="34" charset="0"/>
              </a:rPr>
              <a:t>But </a:t>
            </a:r>
            <a:r>
              <a:rPr lang="en-ZA" sz="2200" b="1" dirty="0">
                <a:latin typeface="Arial Black" panose="020B0A04020102020204" pitchFamily="34" charset="0"/>
              </a:rPr>
              <a:t>if you harbour bitter envy and selfish ambition in your hearts, do not boast about it </a:t>
            </a:r>
            <a:endParaRPr lang="en-ZA" sz="2200" b="1" dirty="0" smtClean="0">
              <a:latin typeface="Arial Black" panose="020B0A04020102020204" pitchFamily="34" charset="0"/>
            </a:endParaRPr>
          </a:p>
          <a:p>
            <a:pPr algn="ctr" fontAlgn="base"/>
            <a:r>
              <a:rPr lang="en-ZA" sz="2200" b="1" dirty="0" smtClean="0">
                <a:latin typeface="Arial Black" panose="020B0A04020102020204" pitchFamily="34" charset="0"/>
              </a:rPr>
              <a:t>or </a:t>
            </a:r>
            <a:r>
              <a:rPr lang="en-ZA" sz="2200" b="1" dirty="0">
                <a:latin typeface="Arial Black" panose="020B0A04020102020204" pitchFamily="34" charset="0"/>
              </a:rPr>
              <a:t>deny the truth. </a:t>
            </a:r>
            <a:r>
              <a:rPr lang="en-ZA" sz="2200" b="1" baseline="30000" dirty="0">
                <a:latin typeface="Arial Black" panose="020B0A04020102020204" pitchFamily="34" charset="0"/>
              </a:rPr>
              <a:t>15 </a:t>
            </a:r>
            <a:r>
              <a:rPr lang="en-ZA" sz="2200" b="1" dirty="0">
                <a:latin typeface="Arial Black" panose="020B0A04020102020204" pitchFamily="34" charset="0"/>
              </a:rPr>
              <a:t>Such “wisdom” does not </a:t>
            </a:r>
            <a:endParaRPr lang="en-ZA" sz="2200" b="1" dirty="0" smtClean="0">
              <a:latin typeface="Arial Black" panose="020B0A04020102020204" pitchFamily="34" charset="0"/>
            </a:endParaRPr>
          </a:p>
          <a:p>
            <a:pPr algn="ctr" fontAlgn="base"/>
            <a:r>
              <a:rPr lang="en-ZA" sz="2200" b="1" dirty="0" smtClean="0">
                <a:latin typeface="Arial Black" panose="020B0A04020102020204" pitchFamily="34" charset="0"/>
              </a:rPr>
              <a:t>come </a:t>
            </a:r>
            <a:r>
              <a:rPr lang="en-ZA" sz="2200" b="1" dirty="0">
                <a:latin typeface="Arial Black" panose="020B0A04020102020204" pitchFamily="34" charset="0"/>
              </a:rPr>
              <a:t>down from heaven but is earthly, </a:t>
            </a:r>
            <a:endParaRPr lang="en-ZA" sz="2200" b="1" dirty="0" smtClean="0">
              <a:latin typeface="Arial Black" panose="020B0A04020102020204" pitchFamily="34" charset="0"/>
            </a:endParaRPr>
          </a:p>
          <a:p>
            <a:pPr algn="ctr" fontAlgn="base"/>
            <a:r>
              <a:rPr lang="en-ZA" sz="2200" b="1" dirty="0" smtClean="0">
                <a:latin typeface="Arial Black" panose="020B0A04020102020204" pitchFamily="34" charset="0"/>
              </a:rPr>
              <a:t>unspiritual</a:t>
            </a:r>
            <a:r>
              <a:rPr lang="en-ZA" sz="2200" b="1" dirty="0">
                <a:latin typeface="Arial Black" panose="020B0A04020102020204" pitchFamily="34" charset="0"/>
              </a:rPr>
              <a:t>, demonic. </a:t>
            </a:r>
            <a:r>
              <a:rPr lang="en-ZA" sz="2200" b="1" baseline="30000" dirty="0">
                <a:latin typeface="Arial Black" panose="020B0A04020102020204" pitchFamily="34" charset="0"/>
              </a:rPr>
              <a:t>16</a:t>
            </a:r>
            <a:r>
              <a:rPr lang="en-ZA" sz="2200" b="1" dirty="0">
                <a:latin typeface="Arial Black" panose="020B0A04020102020204" pitchFamily="34" charset="0"/>
              </a:rPr>
              <a:t> For where you have </a:t>
            </a:r>
            <a:endParaRPr lang="en-ZA" sz="2200" b="1" dirty="0" smtClean="0">
              <a:latin typeface="Arial Black" panose="020B0A04020102020204" pitchFamily="34" charset="0"/>
            </a:endParaRPr>
          </a:p>
          <a:p>
            <a:pPr algn="ctr" fontAlgn="base"/>
            <a:r>
              <a:rPr lang="en-ZA" sz="2200" b="1" dirty="0" smtClean="0">
                <a:latin typeface="Arial Black" panose="020B0A04020102020204" pitchFamily="34" charset="0"/>
              </a:rPr>
              <a:t>envy </a:t>
            </a:r>
            <a:r>
              <a:rPr lang="en-ZA" sz="2200" b="1" dirty="0">
                <a:latin typeface="Arial Black" panose="020B0A04020102020204" pitchFamily="34" charset="0"/>
              </a:rPr>
              <a:t>and selfish ambition, there you find </a:t>
            </a:r>
            <a:endParaRPr lang="en-ZA" sz="2200" b="1" dirty="0" smtClean="0">
              <a:latin typeface="Arial Black" panose="020B0A04020102020204" pitchFamily="34" charset="0"/>
            </a:endParaRPr>
          </a:p>
          <a:p>
            <a:pPr algn="ctr" fontAlgn="base"/>
            <a:r>
              <a:rPr lang="en-ZA" sz="2200" b="1" dirty="0" smtClean="0">
                <a:latin typeface="Arial Black" panose="020B0A04020102020204" pitchFamily="34" charset="0"/>
              </a:rPr>
              <a:t>disorder </a:t>
            </a:r>
            <a:r>
              <a:rPr lang="en-ZA" sz="2200" b="1" dirty="0">
                <a:latin typeface="Arial Black" panose="020B0A04020102020204" pitchFamily="34" charset="0"/>
              </a:rPr>
              <a:t>and every evil practice.</a:t>
            </a:r>
          </a:p>
          <a:p>
            <a:pPr algn="ctr" fontAlgn="base"/>
            <a:r>
              <a:rPr lang="en-ZA" sz="2200" b="1" dirty="0">
                <a:latin typeface="Arial Black" panose="020B0A04020102020204" pitchFamily="34" charset="0"/>
              </a:rPr>
              <a:t> </a:t>
            </a:r>
          </a:p>
          <a:p>
            <a:pPr algn="ctr"/>
            <a:r>
              <a:rPr lang="en-ZA" sz="2200" b="1" baseline="30000" dirty="0">
                <a:latin typeface="Arial Black" panose="020B0A04020102020204" pitchFamily="34" charset="0"/>
              </a:rPr>
              <a:t>17 </a:t>
            </a:r>
            <a:r>
              <a:rPr lang="en-ZA" sz="2200" b="1" dirty="0">
                <a:latin typeface="Arial Black" panose="020B0A04020102020204" pitchFamily="34" charset="0"/>
              </a:rPr>
              <a:t>But the wisdom that comes from heaven is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first </a:t>
            </a:r>
            <a:r>
              <a:rPr lang="en-ZA" sz="2200" b="1" dirty="0">
                <a:latin typeface="Arial Black" panose="020B0A04020102020204" pitchFamily="34" charset="0"/>
              </a:rPr>
              <a:t>of all pure; then peace-loving,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considerate</a:t>
            </a:r>
            <a:r>
              <a:rPr lang="en-ZA" sz="2200" b="1" dirty="0">
                <a:latin typeface="Arial Black" panose="020B0A04020102020204" pitchFamily="34" charset="0"/>
              </a:rPr>
              <a:t>, submissive, full of mercy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and </a:t>
            </a:r>
            <a:r>
              <a:rPr lang="en-ZA" sz="2200" b="1" dirty="0">
                <a:latin typeface="Arial Black" panose="020B0A04020102020204" pitchFamily="34" charset="0"/>
              </a:rPr>
              <a:t>good fruit, impartial and sincere.</a:t>
            </a:r>
            <a:endParaRPr lang="en-ZA" sz="2200" b="1" dirty="0" smtClean="0">
              <a:latin typeface="Arial Black" panose="020B0A04020102020204" pitchFamily="34" charset="0"/>
            </a:endParaRPr>
          </a:p>
          <a:p>
            <a:pPr algn="r"/>
            <a:r>
              <a:rPr lang="en-ZA" sz="2200" b="1" dirty="0" smtClean="0">
                <a:latin typeface="Arial Black" panose="020B0A04020102020204" pitchFamily="34" charset="0"/>
              </a:rPr>
              <a:t>James </a:t>
            </a:r>
            <a:r>
              <a:rPr lang="en-ZA" sz="2200" b="1" dirty="0">
                <a:latin typeface="Arial Black" panose="020B0A04020102020204" pitchFamily="34" charset="0"/>
              </a:rPr>
              <a:t>3 v </a:t>
            </a:r>
            <a:r>
              <a:rPr lang="en-ZA" sz="2200" b="1" dirty="0" smtClean="0">
                <a:latin typeface="Arial Black" panose="020B0A04020102020204" pitchFamily="34" charset="0"/>
              </a:rPr>
              <a:t>14-17</a:t>
            </a:r>
          </a:p>
          <a:p>
            <a:pPr algn="ctr"/>
            <a:endParaRPr lang="en-ZA" sz="2200" b="1" dirty="0">
              <a:latin typeface="Arial Black" panose="020B0A04020102020204" pitchFamily="34" charset="0"/>
            </a:endParaRPr>
          </a:p>
        </p:txBody>
      </p:sp>
      <p:sp>
        <p:nvSpPr>
          <p:cNvPr id="4" name="TextBox 3"/>
          <p:cNvSpPr txBox="1"/>
          <p:nvPr/>
        </p:nvSpPr>
        <p:spPr>
          <a:xfrm>
            <a:off x="533400" y="540603"/>
            <a:ext cx="8077200" cy="830997"/>
          </a:xfrm>
          <a:prstGeom prst="rect">
            <a:avLst/>
          </a:prstGeom>
          <a:noFill/>
        </p:spPr>
        <p:txBody>
          <a:bodyPr wrap="square" rtlCol="0">
            <a:spAutoFit/>
          </a:bodyPr>
          <a:lstStyle/>
          <a:p>
            <a:pPr algn="ctr"/>
            <a:r>
              <a:rPr lang="en-ZA" sz="4800" dirty="0" smtClean="0">
                <a:latin typeface="Admiration Pains " panose="02000500000000000000" pitchFamily="2" charset="0"/>
              </a:rPr>
              <a:t>A   Tale   of   Two   Wisdoms</a:t>
            </a:r>
            <a:endParaRPr lang="en-ZA" sz="4800" dirty="0">
              <a:latin typeface="Admiration Pains " panose="02000500000000000000" pitchFamily="2" charset="0"/>
            </a:endParaRPr>
          </a:p>
        </p:txBody>
      </p:sp>
    </p:spTree>
    <p:extLst>
      <p:ext uri="{BB962C8B-B14F-4D97-AF65-F5344CB8AC3E}">
        <p14:creationId xmlns:p14="http://schemas.microsoft.com/office/powerpoint/2010/main" val="3234445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
            <a:ext cx="9147313" cy="5003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143000" y="810161"/>
            <a:ext cx="7696200" cy="1323439"/>
          </a:xfrm>
          <a:prstGeom prst="rect">
            <a:avLst/>
          </a:prstGeom>
          <a:noFill/>
        </p:spPr>
        <p:txBody>
          <a:bodyPr wrap="square" rtlCol="0">
            <a:spAutoFit/>
          </a:bodyPr>
          <a:lstStyle/>
          <a:p>
            <a:pPr algn="ctr"/>
            <a:r>
              <a:rPr lang="en-ZA" sz="8000" dirty="0" smtClean="0">
                <a:solidFill>
                  <a:schemeClr val="bg1"/>
                </a:solidFill>
                <a:latin typeface="Admiration Pains " panose="02000500000000000000" pitchFamily="2" charset="0"/>
              </a:rPr>
              <a:t>Godly Wisdom</a:t>
            </a:r>
            <a:endParaRPr lang="en-ZA" sz="8000" dirty="0">
              <a:solidFill>
                <a:schemeClr val="bg1"/>
              </a:solidFill>
              <a:latin typeface="Admiration Pains " panose="02000500000000000000" pitchFamily="2" charset="0"/>
            </a:endParaRPr>
          </a:p>
        </p:txBody>
      </p:sp>
      <p:sp>
        <p:nvSpPr>
          <p:cNvPr id="5" name="TextBox 4"/>
          <p:cNvSpPr txBox="1"/>
          <p:nvPr/>
        </p:nvSpPr>
        <p:spPr>
          <a:xfrm>
            <a:off x="-1" y="5384226"/>
            <a:ext cx="9147313" cy="1384995"/>
          </a:xfrm>
          <a:prstGeom prst="rect">
            <a:avLst/>
          </a:prstGeom>
          <a:noFill/>
        </p:spPr>
        <p:txBody>
          <a:bodyPr wrap="square" rtlCol="0">
            <a:spAutoFit/>
          </a:bodyPr>
          <a:lstStyle/>
          <a:p>
            <a:pPr algn="ctr"/>
            <a:r>
              <a:rPr lang="en-ZA" sz="2800" dirty="0">
                <a:solidFill>
                  <a:srgbClr val="000000"/>
                </a:solidFill>
                <a:latin typeface="Arial Black" panose="020B0A04020102020204" pitchFamily="34" charset="0"/>
              </a:rPr>
              <a:t>p</a:t>
            </a:r>
            <a:r>
              <a:rPr lang="en-ZA" sz="2800" dirty="0" smtClean="0">
                <a:solidFill>
                  <a:srgbClr val="000000"/>
                </a:solidFill>
                <a:latin typeface="Arial Black" panose="020B0A04020102020204" pitchFamily="34" charset="0"/>
              </a:rPr>
              <a:t>ure </a:t>
            </a:r>
            <a:r>
              <a:rPr lang="en-ZA" sz="2800" dirty="0" smtClean="0">
                <a:solidFill>
                  <a:srgbClr val="000000"/>
                </a:solidFill>
                <a:latin typeface="Century Gothic"/>
              </a:rPr>
              <a:t>●</a:t>
            </a:r>
            <a:r>
              <a:rPr lang="en-ZA" sz="2800" dirty="0" smtClean="0">
                <a:solidFill>
                  <a:srgbClr val="000000"/>
                </a:solidFill>
                <a:latin typeface="Arial Black" panose="020B0A04020102020204" pitchFamily="34" charset="0"/>
              </a:rPr>
              <a:t> peace-loving</a:t>
            </a:r>
            <a:r>
              <a:rPr lang="en-ZA" sz="2800" dirty="0">
                <a:solidFill>
                  <a:srgbClr val="000000"/>
                </a:solidFill>
                <a:latin typeface="Arial Black" panose="020B0A04020102020204" pitchFamily="34" charset="0"/>
              </a:rPr>
              <a:t> </a:t>
            </a:r>
            <a:r>
              <a:rPr lang="en-ZA" sz="2800" dirty="0" smtClean="0">
                <a:solidFill>
                  <a:srgbClr val="000000"/>
                </a:solidFill>
                <a:latin typeface="Century Gothic"/>
              </a:rPr>
              <a:t>●</a:t>
            </a:r>
            <a:r>
              <a:rPr lang="en-ZA" sz="2800" dirty="0" smtClean="0">
                <a:solidFill>
                  <a:srgbClr val="000000"/>
                </a:solidFill>
                <a:latin typeface="Arial Black" panose="020B0A04020102020204" pitchFamily="34" charset="0"/>
              </a:rPr>
              <a:t> considerate </a:t>
            </a:r>
          </a:p>
          <a:p>
            <a:pPr algn="ctr"/>
            <a:r>
              <a:rPr lang="en-ZA" sz="2800" dirty="0" smtClean="0">
                <a:solidFill>
                  <a:srgbClr val="000000"/>
                </a:solidFill>
                <a:latin typeface="Arial Black" panose="020B0A04020102020204" pitchFamily="34" charset="0"/>
              </a:rPr>
              <a:t>submissive </a:t>
            </a:r>
            <a:r>
              <a:rPr lang="en-ZA" sz="2800" dirty="0" smtClean="0">
                <a:solidFill>
                  <a:srgbClr val="000000"/>
                </a:solidFill>
                <a:latin typeface="Century Gothic"/>
              </a:rPr>
              <a:t>●</a:t>
            </a:r>
            <a:r>
              <a:rPr lang="en-ZA" sz="2800" dirty="0" smtClean="0">
                <a:solidFill>
                  <a:srgbClr val="000000"/>
                </a:solidFill>
                <a:latin typeface="Arial Black" panose="020B0A04020102020204" pitchFamily="34" charset="0"/>
              </a:rPr>
              <a:t> full of mercy </a:t>
            </a:r>
            <a:r>
              <a:rPr lang="en-ZA" sz="2800" dirty="0" smtClean="0">
                <a:solidFill>
                  <a:srgbClr val="000000"/>
                </a:solidFill>
                <a:latin typeface="Century Gothic"/>
              </a:rPr>
              <a:t>●</a:t>
            </a:r>
            <a:r>
              <a:rPr lang="en-ZA" sz="2800" dirty="0" smtClean="0">
                <a:solidFill>
                  <a:srgbClr val="000000"/>
                </a:solidFill>
                <a:latin typeface="Arial Black" panose="020B0A04020102020204" pitchFamily="34" charset="0"/>
              </a:rPr>
              <a:t> full of good fruit impartial </a:t>
            </a:r>
            <a:r>
              <a:rPr lang="en-ZA" sz="2800" dirty="0" smtClean="0">
                <a:solidFill>
                  <a:srgbClr val="000000"/>
                </a:solidFill>
                <a:latin typeface="Century Gothic"/>
              </a:rPr>
              <a:t>●</a:t>
            </a:r>
            <a:r>
              <a:rPr lang="en-ZA" sz="2800" dirty="0" smtClean="0">
                <a:solidFill>
                  <a:srgbClr val="000000"/>
                </a:solidFill>
                <a:latin typeface="Arial Black" panose="020B0A04020102020204" pitchFamily="34" charset="0"/>
              </a:rPr>
              <a:t> sincere</a:t>
            </a:r>
            <a:endParaRPr lang="en-ZA" sz="2800"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1821459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51482518"/>
              </p:ext>
            </p:extLst>
          </p:nvPr>
        </p:nvGraphicFramePr>
        <p:xfrm>
          <a:off x="519751" y="960120"/>
          <a:ext cx="8077200" cy="5059680"/>
        </p:xfrm>
        <a:graphic>
          <a:graphicData uri="http://schemas.openxmlformats.org/drawingml/2006/table">
            <a:tbl>
              <a:tblPr firstRow="1" bandRow="1">
                <a:tableStyleId>{5C22544A-7EE6-4342-B048-85BDC9FD1C3A}</a:tableStyleId>
              </a:tblPr>
              <a:tblGrid>
                <a:gridCol w="4038600"/>
                <a:gridCol w="4038600"/>
              </a:tblGrid>
              <a:tr h="299787">
                <a:tc>
                  <a:txBody>
                    <a:bodyPr/>
                    <a:lstStyle/>
                    <a:p>
                      <a:pPr algn="ctr"/>
                      <a:r>
                        <a:rPr lang="en-ZA" sz="2000" b="1" dirty="0" smtClean="0">
                          <a:solidFill>
                            <a:schemeClr val="tx1"/>
                          </a:solidFill>
                          <a:latin typeface="Arial Black" panose="020B0A04020102020204" pitchFamily="34" charset="0"/>
                        </a:rPr>
                        <a:t>Earthly</a:t>
                      </a:r>
                      <a:r>
                        <a:rPr lang="en-ZA" sz="2000" b="1" baseline="0" dirty="0" smtClean="0">
                          <a:solidFill>
                            <a:schemeClr val="tx1"/>
                          </a:solidFill>
                          <a:latin typeface="Arial Black" panose="020B0A04020102020204" pitchFamily="34" charset="0"/>
                        </a:rPr>
                        <a:t> Wisdom</a:t>
                      </a:r>
                      <a:endParaRPr lang="en-ZA" sz="2000" b="1" dirty="0">
                        <a:solidFill>
                          <a:schemeClr val="tx1"/>
                        </a:solidFill>
                        <a:latin typeface="Arial Black" panose="020B0A040201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ZA" sz="2000" b="1" dirty="0" smtClean="0">
                          <a:solidFill>
                            <a:schemeClr val="tx1"/>
                          </a:solidFill>
                          <a:latin typeface="Arial Black" panose="020B0A04020102020204" pitchFamily="34" charset="0"/>
                        </a:rPr>
                        <a:t>Godly</a:t>
                      </a:r>
                      <a:r>
                        <a:rPr lang="en-ZA" sz="2000" b="1" baseline="0" dirty="0" smtClean="0">
                          <a:solidFill>
                            <a:schemeClr val="tx1"/>
                          </a:solidFill>
                          <a:latin typeface="Arial Black" panose="020B0A04020102020204" pitchFamily="34" charset="0"/>
                        </a:rPr>
                        <a:t> Wisdom</a:t>
                      </a:r>
                      <a:endParaRPr lang="en-ZA" sz="2000" b="1" dirty="0">
                        <a:solidFill>
                          <a:schemeClr val="tx1"/>
                        </a:solidFill>
                        <a:latin typeface="Arial Black" panose="020B0A040201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452813">
                <a:tc>
                  <a:txBody>
                    <a:bodyPr/>
                    <a:lstStyle/>
                    <a:p>
                      <a:pPr marL="342900" indent="-342900">
                        <a:buFont typeface="Arial" panose="020B0604020202020204" pitchFamily="34" charset="0"/>
                        <a:buChar char="•"/>
                      </a:pPr>
                      <a:r>
                        <a:rPr lang="en-ZA" sz="2000" b="1" dirty="0" smtClean="0">
                          <a:latin typeface="Arial Black" panose="020B0A04020102020204" pitchFamily="34" charset="0"/>
                        </a:rPr>
                        <a:t>It’s all about US (our intellect, our understanding, our views,</a:t>
                      </a:r>
                      <a:r>
                        <a:rPr lang="en-ZA" sz="2000" b="1" baseline="0" dirty="0" smtClean="0">
                          <a:latin typeface="Arial Black" panose="020B0A04020102020204" pitchFamily="34" charset="0"/>
                        </a:rPr>
                        <a:t> our preferences)</a:t>
                      </a:r>
                    </a:p>
                    <a:p>
                      <a:pPr marL="342900" indent="-342900">
                        <a:buFont typeface="Arial" panose="020B0604020202020204" pitchFamily="34" charset="0"/>
                        <a:buChar char="•"/>
                      </a:pPr>
                      <a:r>
                        <a:rPr lang="en-ZA" sz="2000" b="1" baseline="0" dirty="0" smtClean="0">
                          <a:latin typeface="Arial Black" panose="020B0A04020102020204" pitchFamily="34" charset="0"/>
                        </a:rPr>
                        <a:t>May be motivated out of jealousy/bitter envy</a:t>
                      </a:r>
                      <a:endParaRPr lang="en-ZA" sz="2000" b="1" dirty="0" smtClean="0">
                        <a:latin typeface="Arial Black" panose="020B0A04020102020204" pitchFamily="34" charset="0"/>
                      </a:endParaRPr>
                    </a:p>
                    <a:p>
                      <a:pPr marL="342900" indent="-342900">
                        <a:buFont typeface="Arial" panose="020B0604020202020204" pitchFamily="34" charset="0"/>
                        <a:buChar char="•"/>
                      </a:pPr>
                      <a:r>
                        <a:rPr lang="en-ZA" sz="2000" b="1" dirty="0" smtClean="0">
                          <a:latin typeface="Arial Black" panose="020B0A04020102020204" pitchFamily="34" charset="0"/>
                        </a:rPr>
                        <a:t>Influenced</a:t>
                      </a:r>
                      <a:r>
                        <a:rPr lang="en-ZA" sz="2000" b="1" baseline="0" dirty="0" smtClean="0">
                          <a:latin typeface="Arial Black" panose="020B0A04020102020204" pitchFamily="34" charset="0"/>
                        </a:rPr>
                        <a:t> by what is personally to our  advantage </a:t>
                      </a:r>
                      <a:r>
                        <a:rPr lang="en-ZA" sz="2000" b="1" baseline="0" dirty="0" err="1" smtClean="0">
                          <a:latin typeface="Arial Black" panose="020B0A04020102020204" pitchFamily="34" charset="0"/>
                        </a:rPr>
                        <a:t>ie</a:t>
                      </a:r>
                      <a:r>
                        <a:rPr lang="en-ZA" sz="2000" b="1" baseline="0" dirty="0" smtClean="0">
                          <a:latin typeface="Arial Black" panose="020B0A04020102020204" pitchFamily="34" charset="0"/>
                        </a:rPr>
                        <a:t>. selfish-gain</a:t>
                      </a:r>
                    </a:p>
                    <a:p>
                      <a:pPr marL="342900" indent="-342900">
                        <a:buFont typeface="Arial" panose="020B0604020202020204" pitchFamily="34" charset="0"/>
                        <a:buChar char="•"/>
                      </a:pPr>
                      <a:r>
                        <a:rPr lang="en-ZA" sz="2000" b="1" baseline="0" dirty="0" smtClean="0">
                          <a:latin typeface="Arial Black" panose="020B0A04020102020204" pitchFamily="34" charset="0"/>
                        </a:rPr>
                        <a:t>Disorder, confusion and disharmony result</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indent="-342900">
                        <a:buFont typeface="Arial" panose="020B0604020202020204" pitchFamily="34" charset="0"/>
                        <a:buChar char="•"/>
                      </a:pPr>
                      <a:r>
                        <a:rPr lang="en-ZA" sz="2000" b="1" dirty="0" smtClean="0">
                          <a:latin typeface="Arial Black" panose="020B0A04020102020204" pitchFamily="34" charset="0"/>
                        </a:rPr>
                        <a:t>It’s all about JESUS </a:t>
                      </a:r>
                    </a:p>
                    <a:p>
                      <a:pPr marL="342900" indent="-342900">
                        <a:buFont typeface="Arial" panose="020B0604020202020204" pitchFamily="34" charset="0"/>
                        <a:buChar char="•"/>
                      </a:pPr>
                      <a:r>
                        <a:rPr lang="en-ZA" sz="2000" b="1" dirty="0" smtClean="0">
                          <a:latin typeface="Arial Black" panose="020B0A04020102020204" pitchFamily="34" charset="0"/>
                        </a:rPr>
                        <a:t>We live influenced by, and in the power of, the HOLY SPIRIT</a:t>
                      </a:r>
                    </a:p>
                    <a:p>
                      <a:pPr marL="342900" indent="-342900">
                        <a:buFont typeface="Arial" panose="020B0604020202020204" pitchFamily="34" charset="0"/>
                        <a:buChar char="•"/>
                      </a:pPr>
                      <a:r>
                        <a:rPr lang="en-ZA" sz="2000" b="1" dirty="0" smtClean="0">
                          <a:latin typeface="Arial Black" panose="020B0A04020102020204" pitchFamily="34" charset="0"/>
                        </a:rPr>
                        <a:t>Surrendered to GOD</a:t>
                      </a:r>
                    </a:p>
                    <a:p>
                      <a:pPr marL="342900" indent="-342900">
                        <a:buFont typeface="Arial" panose="020B0604020202020204" pitchFamily="34" charset="0"/>
                        <a:buChar char="•"/>
                      </a:pPr>
                      <a:r>
                        <a:rPr lang="en-ZA" sz="2000" b="1" dirty="0" smtClean="0">
                          <a:latin typeface="Arial Black" panose="020B0A04020102020204" pitchFamily="34" charset="0"/>
                        </a:rPr>
                        <a:t>A life lived</a:t>
                      </a:r>
                      <a:r>
                        <a:rPr lang="en-ZA" sz="2000" b="1" baseline="0" dirty="0" smtClean="0">
                          <a:latin typeface="Arial Black" panose="020B0A04020102020204" pitchFamily="34" charset="0"/>
                        </a:rPr>
                        <a:t> out in humility (gentleness) because we know that we didn’t deserve to be saved</a:t>
                      </a:r>
                    </a:p>
                    <a:p>
                      <a:pPr marL="342900" indent="-342900">
                        <a:buFont typeface="Arial" panose="020B0604020202020204" pitchFamily="34" charset="0"/>
                        <a:buChar char="•"/>
                      </a:pPr>
                      <a:r>
                        <a:rPr lang="en-ZA" sz="2000" b="1" baseline="0" dirty="0" smtClean="0">
                          <a:latin typeface="Arial Black" panose="020B0A04020102020204" pitchFamily="34" charset="0"/>
                        </a:rPr>
                        <a:t>Living in service and holiness with thankfulness to Jesus</a:t>
                      </a:r>
                    </a:p>
                    <a:p>
                      <a:pPr marL="342900" indent="-342900">
                        <a:buFont typeface="Arial" panose="020B0604020202020204" pitchFamily="34" charset="0"/>
                        <a:buChar char="•"/>
                      </a:pPr>
                      <a:r>
                        <a:rPr lang="en-ZA" sz="2000" b="1" baseline="0" dirty="0" smtClean="0">
                          <a:latin typeface="Arial Black" panose="020B0A04020102020204" pitchFamily="34" charset="0"/>
                        </a:rPr>
                        <a:t>How Jesus views our hearts is what matters !</a:t>
                      </a:r>
                      <a:endParaRPr lang="en-ZA" sz="2000" b="1" dirty="0">
                        <a:latin typeface="Arial Black" panose="020B0A040201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5123" name="Picture 3"/>
          <p:cNvPicPr>
            <a:picLocks noChangeAspect="1" noChangeArrowheads="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0007238">
            <a:off x="3621914" y="59232"/>
            <a:ext cx="1664805"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11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ircle(in)">
                                      <p:cBhvr>
                                        <p:cTn id="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17060"/>
            <a:ext cx="9144000" cy="463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62000" y="152400"/>
            <a:ext cx="8077200" cy="1908215"/>
          </a:xfrm>
          <a:prstGeom prst="rect">
            <a:avLst/>
          </a:prstGeom>
        </p:spPr>
        <p:txBody>
          <a:bodyPr wrap="square">
            <a:spAutoFit/>
          </a:bodyPr>
          <a:lstStyle/>
          <a:p>
            <a:pPr algn="ctr"/>
            <a:r>
              <a:rPr lang="en-ZA" sz="2200" b="1" dirty="0" smtClean="0">
                <a:latin typeface="Arial Black" panose="020B0A04020102020204" pitchFamily="34" charset="0"/>
              </a:rPr>
              <a:t>“Peacemakers </a:t>
            </a:r>
            <a:r>
              <a:rPr lang="en-ZA" sz="2200" b="1" dirty="0">
                <a:latin typeface="Arial Black" panose="020B0A04020102020204" pitchFamily="34" charset="0"/>
              </a:rPr>
              <a:t>who sow in peace reap a </a:t>
            </a:r>
            <a:endParaRPr lang="en-ZA" sz="2200" b="1" dirty="0" smtClean="0">
              <a:latin typeface="Arial Black" panose="020B0A04020102020204" pitchFamily="34" charset="0"/>
            </a:endParaRPr>
          </a:p>
          <a:p>
            <a:pPr algn="ctr"/>
            <a:r>
              <a:rPr lang="en-ZA" sz="2200" b="1" dirty="0" smtClean="0">
                <a:latin typeface="Arial Black" panose="020B0A04020102020204" pitchFamily="34" charset="0"/>
              </a:rPr>
              <a:t>harvest </a:t>
            </a:r>
            <a:r>
              <a:rPr lang="en-ZA" sz="2200" b="1" dirty="0">
                <a:latin typeface="Arial Black" panose="020B0A04020102020204" pitchFamily="34" charset="0"/>
              </a:rPr>
              <a:t>of </a:t>
            </a:r>
            <a:r>
              <a:rPr lang="en-ZA" sz="2200" b="1" dirty="0" smtClean="0">
                <a:latin typeface="Arial Black" panose="020B0A04020102020204" pitchFamily="34" charset="0"/>
              </a:rPr>
              <a:t>righteousness.”</a:t>
            </a:r>
            <a:endParaRPr lang="en-ZA" sz="2200" b="1" dirty="0">
              <a:latin typeface="Arial Black" panose="020B0A04020102020204" pitchFamily="34" charset="0"/>
            </a:endParaRPr>
          </a:p>
          <a:p>
            <a:pPr algn="ctr"/>
            <a:endParaRPr lang="en-ZA" sz="800" b="1" dirty="0" smtClean="0">
              <a:latin typeface="Arial Black" panose="020B0A04020102020204" pitchFamily="34" charset="0"/>
            </a:endParaRPr>
          </a:p>
          <a:p>
            <a:pPr algn="r"/>
            <a:endParaRPr lang="en-ZA" sz="2200" b="1" dirty="0" smtClean="0">
              <a:latin typeface="Arial Black" panose="020B0A04020102020204" pitchFamily="34" charset="0"/>
            </a:endParaRPr>
          </a:p>
          <a:p>
            <a:pPr algn="r"/>
            <a:r>
              <a:rPr lang="en-ZA" sz="2200" b="1" dirty="0" smtClean="0">
                <a:latin typeface="Arial Black" panose="020B0A04020102020204" pitchFamily="34" charset="0"/>
              </a:rPr>
              <a:t>James </a:t>
            </a:r>
            <a:r>
              <a:rPr lang="en-ZA" sz="2200" b="1" dirty="0">
                <a:latin typeface="Arial Black" panose="020B0A04020102020204" pitchFamily="34" charset="0"/>
              </a:rPr>
              <a:t>3 v </a:t>
            </a:r>
            <a:r>
              <a:rPr lang="en-ZA" sz="2200" b="1" dirty="0" smtClean="0">
                <a:latin typeface="Arial Black" panose="020B0A04020102020204" pitchFamily="34" charset="0"/>
              </a:rPr>
              <a:t>18</a:t>
            </a:r>
          </a:p>
          <a:p>
            <a:pPr algn="ctr"/>
            <a:endParaRPr lang="en-ZA" sz="2200" b="1" dirty="0">
              <a:latin typeface="Arial Black" panose="020B0A04020102020204" pitchFamily="34" charset="0"/>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07" y="990600"/>
            <a:ext cx="9146113" cy="586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471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TotalTime>
  <Words>491</Words>
  <Application>Microsoft Office PowerPoint</Application>
  <PresentationFormat>On-screen Show (4:3)</PresentationFormat>
  <Paragraphs>88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25</cp:revision>
  <cp:lastPrinted>2018-03-15T20:52:04Z</cp:lastPrinted>
  <dcterms:created xsi:type="dcterms:W3CDTF">2018-03-14T13:56:36Z</dcterms:created>
  <dcterms:modified xsi:type="dcterms:W3CDTF">2018-03-16T09:54:46Z</dcterms:modified>
</cp:coreProperties>
</file>