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73" r:id="rId3"/>
    <p:sldId id="267" r:id="rId4"/>
    <p:sldId id="275" r:id="rId5"/>
    <p:sldId id="265" r:id="rId6"/>
    <p:sldId id="274" r:id="rId7"/>
    <p:sldId id="276" r:id="rId8"/>
    <p:sldId id="257" r:id="rId9"/>
    <p:sldId id="278" r:id="rId10"/>
    <p:sldId id="27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3" autoAdjust="0"/>
    <p:restoredTop sz="94660" autoAdjust="0"/>
  </p:normalViewPr>
  <p:slideViewPr>
    <p:cSldViewPr snapToGrid="0">
      <p:cViewPr varScale="1">
        <p:scale>
          <a:sx n="53" d="100"/>
          <a:sy n="53" d="100"/>
        </p:scale>
        <p:origin x="-108" y="-240"/>
      </p:cViewPr>
      <p:guideLst>
        <p:guide orient="horz" pos="2141"/>
        <p:guide pos="377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pPr/>
              <a:t>2018/03/05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635880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pPr/>
              <a:t>2018/03/05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65829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pPr/>
              <a:t>2018/03/05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28707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pPr/>
              <a:t>2018/03/05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29156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pPr/>
              <a:t>2018/03/05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607047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pPr/>
              <a:t>2018/03/05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132897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pPr/>
              <a:t>2018/03/05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23825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pPr/>
              <a:t>2018/03/05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685079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pPr/>
              <a:t>2018/03/05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918876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pPr/>
              <a:t>2018/03/05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002072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83949-3815-43F2-8DFE-4BDCB2AC87A6}" type="datetimeFigureOut">
              <a:rPr lang="en-ZA" smtClean="0"/>
              <a:pPr/>
              <a:t>2018/03/05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31B4-4490-4874-95A4-0EFC852D507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97042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83949-3815-43F2-8DFE-4BDCB2AC87A6}" type="datetimeFigureOut">
              <a:rPr lang="en-ZA" smtClean="0"/>
              <a:pPr/>
              <a:t>2018/03/05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031B4-4490-4874-95A4-0EFC852D507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1025180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6621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H="1" flipV="1">
            <a:off x="1025246" y="2769188"/>
            <a:ext cx="10038219" cy="290689"/>
          </a:xfrm>
          <a:prstGeom prst="lin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68315" y="0"/>
            <a:ext cx="7796888" cy="5197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615554" y="272338"/>
            <a:ext cx="969334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dirty="0"/>
          </a:p>
          <a:p>
            <a:r>
              <a:rPr lang="en-US" sz="2800" dirty="0" smtClean="0"/>
              <a:t>“</a:t>
            </a:r>
            <a:r>
              <a:rPr lang="en-US" sz="2800" dirty="0"/>
              <a:t>You are the light of the </a:t>
            </a:r>
            <a:r>
              <a:rPr lang="en-US" sz="2800" dirty="0" smtClean="0"/>
              <a:t>world… </a:t>
            </a:r>
          </a:p>
          <a:p>
            <a:endParaRPr lang="en-US" sz="2800" dirty="0"/>
          </a:p>
          <a:p>
            <a:endParaRPr lang="en-US" sz="320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en-US" sz="32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en-US" sz="3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en-US" sz="32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en-US" sz="3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sz="4000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</a:rPr>
              <a:t>In </a:t>
            </a: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</a:rPr>
              <a:t>the same way, let your light shine before others, that they may see your good deeds and glorify your Father in </a:t>
            </a:r>
            <a:r>
              <a:rPr lang="en-US" sz="4000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</a:rPr>
              <a:t>heaven”</a:t>
            </a:r>
            <a:endParaRPr lang="en-US" sz="4000" i="1" dirty="0" smtClean="0">
              <a:ln>
                <a:solidFill>
                  <a:schemeClr val="tx1"/>
                </a:solidFill>
              </a:ln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lvl="8"/>
            <a:r>
              <a:rPr lang="en-US" sz="3200" dirty="0"/>
              <a:t>Matthew 5:13-16 </a:t>
            </a:r>
            <a:endParaRPr lang="en-US" sz="3200" dirty="0">
              <a:latin typeface="Apple Chancery"/>
              <a:cs typeface="Apple Chancery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411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6075" y="1292173"/>
            <a:ext cx="53635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dirty="0">
                <a:latin typeface="Amplitude-Bold"/>
                <a:cs typeface="Amplitude-Bold"/>
              </a:rPr>
              <a:t>Break camp, and move </a:t>
            </a:r>
            <a:r>
              <a:rPr lang="en-ZA" sz="2800" dirty="0" smtClean="0">
                <a:latin typeface="Amplitude-Bold"/>
                <a:cs typeface="Amplitude-Bold"/>
              </a:rPr>
              <a:t>into a new inheritance.</a:t>
            </a:r>
            <a:endParaRPr lang="en-ZA" sz="2800" dirty="0">
              <a:latin typeface="Amplitude-Bold"/>
              <a:cs typeface="Amplitude-Bold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89638" y="1331027"/>
            <a:ext cx="5726303" cy="299915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33386" y="2479331"/>
            <a:ext cx="4921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mplitude-Bold"/>
                <a:cs typeface="Amplitude-Bold"/>
              </a:rPr>
              <a:t>Do it together.</a:t>
            </a:r>
            <a:endParaRPr lang="en-US" sz="2800" dirty="0">
              <a:latin typeface="Amplitude-Bold"/>
              <a:cs typeface="Amplitude-Bold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8067" y="4192864"/>
            <a:ext cx="4921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mplitude-Bold"/>
                <a:cs typeface="Amplitude-Bold"/>
              </a:rPr>
              <a:t>Personal disciplines.</a:t>
            </a:r>
            <a:endParaRPr lang="en-US" sz="2800" dirty="0">
              <a:latin typeface="Amplitude-Bold"/>
              <a:cs typeface="Amplitude-Bold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2136" y="3518856"/>
            <a:ext cx="10635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mplitude-Bold"/>
                <a:cs typeface="Amplitude-Bold"/>
              </a:rPr>
              <a:t>Consecrate yourselves.</a:t>
            </a:r>
            <a:endParaRPr lang="en-ZA" sz="2000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2750" y="4898161"/>
            <a:ext cx="4921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mplitude-Bold"/>
                <a:cs typeface="Amplitude-Bold"/>
              </a:rPr>
              <a:t>Take courage.</a:t>
            </a:r>
            <a:endParaRPr lang="en-US" sz="2800" dirty="0">
              <a:latin typeface="Amplitude-Bold"/>
              <a:cs typeface="Amplitude-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075" y="404215"/>
            <a:ext cx="5363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u="sng" dirty="0" smtClean="0">
                <a:latin typeface="Amplitude-Bold"/>
                <a:cs typeface="Amplitude-Bold"/>
              </a:rPr>
              <a:t>To Cross the Jordan</a:t>
            </a:r>
            <a:endParaRPr lang="en-ZA" sz="2800" u="sng" dirty="0">
              <a:latin typeface="Amplitude-Bold"/>
              <a:cs typeface="Amplitude-Bold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9670" y="3274093"/>
            <a:ext cx="4590649" cy="2340823"/>
          </a:xfrm>
          <a:prstGeom prst="rect">
            <a:avLst/>
          </a:prstGeom>
          <a:noFill/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 cmpd="sng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25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9596" y="251657"/>
            <a:ext cx="10511481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b="1" dirty="0" smtClean="0"/>
              <a:t>Introduction:</a:t>
            </a:r>
          </a:p>
          <a:p>
            <a:endParaRPr lang="en-ZA" sz="2400" dirty="0" smtClean="0"/>
          </a:p>
          <a:p>
            <a:pPr marL="342900" indent="-342900">
              <a:buFont typeface="Arial"/>
              <a:buChar char="•"/>
            </a:pPr>
            <a:r>
              <a:rPr lang="en-ZA" sz="2400" dirty="0" smtClean="0"/>
              <a:t>It is written to </a:t>
            </a:r>
            <a:r>
              <a:rPr lang="en-ZA" sz="2400" u="sng" dirty="0" smtClean="0"/>
              <a:t>BELIEVERS</a:t>
            </a:r>
          </a:p>
          <a:p>
            <a:pPr lvl="1"/>
            <a:r>
              <a:rPr lang="en-ZA" sz="2400" dirty="0" smtClean="0"/>
              <a:t>“My brothers and sisters”   	1:2		1:16		1:19</a:t>
            </a:r>
          </a:p>
          <a:p>
            <a:pPr lvl="1"/>
            <a:r>
              <a:rPr lang="en-ZA" sz="2400" dirty="0" smtClean="0"/>
              <a:t>2:1 “My brothers and sisters, </a:t>
            </a:r>
            <a:r>
              <a:rPr lang="en-ZA" sz="2400" b="1" u="sng" dirty="0" smtClean="0"/>
              <a:t>believers</a:t>
            </a:r>
            <a:r>
              <a:rPr lang="en-ZA" sz="2400" dirty="0" smtClean="0"/>
              <a:t> in our glorious Lord Jesus Christ”</a:t>
            </a:r>
          </a:p>
          <a:p>
            <a:endParaRPr lang="en-ZA" sz="2400" dirty="0" smtClean="0"/>
          </a:p>
          <a:p>
            <a:pPr lvl="1"/>
            <a:r>
              <a:rPr lang="en-ZA" sz="2400" dirty="0"/>
              <a:t>James had no doubt as to the salvation of those he was writing to. </a:t>
            </a:r>
            <a:endParaRPr lang="en-ZA" sz="2400" dirty="0" smtClean="0"/>
          </a:p>
          <a:p>
            <a:endParaRPr lang="en-ZA" sz="2400" dirty="0"/>
          </a:p>
          <a:p>
            <a:pPr marL="342900" indent="-342900">
              <a:buFont typeface="Arial"/>
              <a:buChar char="•"/>
            </a:pPr>
            <a:r>
              <a:rPr lang="en-ZA" sz="2400" dirty="0"/>
              <a:t>Potential to be </a:t>
            </a:r>
            <a:r>
              <a:rPr lang="en-ZA" sz="2400" dirty="0" smtClean="0"/>
              <a:t>mis-interpretted </a:t>
            </a:r>
            <a:r>
              <a:rPr lang="en-ZA" sz="2400" dirty="0"/>
              <a:t>– Luther</a:t>
            </a:r>
            <a:r>
              <a:rPr lang="en-ZA" sz="2400" dirty="0" smtClean="0"/>
              <a:t>.</a:t>
            </a:r>
          </a:p>
          <a:p>
            <a:endParaRPr lang="en-ZA" sz="2400" dirty="0"/>
          </a:p>
          <a:p>
            <a:pPr marL="342900" indent="-342900">
              <a:buFont typeface="Arial"/>
              <a:buChar char="•"/>
            </a:pPr>
            <a:r>
              <a:rPr lang="en-ZA" sz="2400" dirty="0" smtClean="0"/>
              <a:t>The literature of the book is written as a collection of punchy concepts, with the purpose of </a:t>
            </a:r>
            <a:r>
              <a:rPr lang="en-ZA" sz="2400" i="1" u="sng" dirty="0" smtClean="0"/>
              <a:t>challenging the readers on </a:t>
            </a:r>
            <a:r>
              <a:rPr lang="en-ZA" sz="2400" b="1" i="1" u="sng" dirty="0" smtClean="0"/>
              <a:t>how</a:t>
            </a:r>
            <a:r>
              <a:rPr lang="en-ZA" sz="2400" i="1" u="sng" dirty="0" smtClean="0"/>
              <a:t> they lived</a:t>
            </a:r>
            <a:r>
              <a:rPr lang="en-ZA" sz="2400" dirty="0" smtClean="0"/>
              <a:t>.</a:t>
            </a:r>
          </a:p>
          <a:p>
            <a:pPr lvl="5"/>
            <a:r>
              <a:rPr lang="en-ZA" sz="2400" dirty="0" smtClean="0"/>
              <a:t>He has a way of “getting up your nose”!</a:t>
            </a:r>
          </a:p>
          <a:p>
            <a:endParaRPr lang="en-ZA" sz="2400" dirty="0" smtClean="0"/>
          </a:p>
          <a:p>
            <a:pPr marL="342900" indent="-342900">
              <a:buFont typeface="Arial"/>
              <a:buChar char="•"/>
            </a:pPr>
            <a:r>
              <a:rPr lang="en-ZA" sz="2400" dirty="0" smtClean="0"/>
              <a:t>Take </a:t>
            </a:r>
            <a:r>
              <a:rPr lang="en-ZA" sz="2400" dirty="0"/>
              <a:t>care if not certain of one’s position before God.</a:t>
            </a:r>
          </a:p>
          <a:p>
            <a:endParaRPr lang="en-ZA" dirty="0" smtClean="0"/>
          </a:p>
          <a:p>
            <a:endParaRPr lang="en-ZA" dirty="0" smtClean="0"/>
          </a:p>
          <a:p>
            <a:endParaRPr lang="en-ZA" dirty="0"/>
          </a:p>
        </p:txBody>
      </p:sp>
      <p:sp>
        <p:nvSpPr>
          <p:cNvPr id="5" name="Rectangle 4"/>
          <p:cNvSpPr/>
          <p:nvPr/>
        </p:nvSpPr>
        <p:spPr>
          <a:xfrm>
            <a:off x="442603" y="152994"/>
            <a:ext cx="11094070" cy="688478"/>
          </a:xfrm>
          <a:prstGeom prst="rect">
            <a:avLst/>
          </a:pr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199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6648" y="0"/>
            <a:ext cx="10966311" cy="6617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dirty="0" smtClean="0">
                <a:latin typeface="Amplitude-Bold"/>
                <a:cs typeface="Amplitude-Bold"/>
              </a:rPr>
              <a:t>So what is salvation??</a:t>
            </a:r>
          </a:p>
          <a:p>
            <a:endParaRPr lang="en-ZA" sz="2800" dirty="0" smtClean="0"/>
          </a:p>
          <a:p>
            <a:pPr marL="342900" indent="-342900">
              <a:buFont typeface="Arial"/>
              <a:buChar char="•"/>
            </a:pPr>
            <a:r>
              <a:rPr lang="en-ZA" sz="2400" dirty="0" smtClean="0"/>
              <a:t>God made it all good. Adam (human) was made in the image of God, meaning to reflect God’s character (love and holiness) and to represent God’s rule on the earth.</a:t>
            </a:r>
          </a:p>
          <a:p>
            <a:pPr marL="342900" indent="-342900">
              <a:buFont typeface="Arial"/>
              <a:buChar char="•"/>
            </a:pPr>
            <a:r>
              <a:rPr lang="en-ZA" sz="2400" dirty="0" smtClean="0"/>
              <a:t>God gives Adam the dignity of free will, and Adam messes it up – he chose to not listen to God.</a:t>
            </a:r>
          </a:p>
          <a:p>
            <a:pPr marL="342900" indent="-342900">
              <a:buFont typeface="Arial"/>
              <a:buChar char="•"/>
            </a:pPr>
            <a:r>
              <a:rPr lang="en-ZA" sz="2400" dirty="0" smtClean="0"/>
              <a:t>God immediately starts the process of rescue and,</a:t>
            </a:r>
          </a:p>
          <a:p>
            <a:pPr marL="342900" indent="-342900">
              <a:buFont typeface="Arial"/>
              <a:buChar char="•"/>
            </a:pPr>
            <a:r>
              <a:rPr lang="en-ZA" sz="2400" dirty="0" smtClean="0"/>
              <a:t>The OT is the story of God’s rescue plan through the family of Abraham, but man falls again and again.</a:t>
            </a:r>
          </a:p>
          <a:p>
            <a:pPr marL="342900" indent="-342900">
              <a:buFont typeface="Arial"/>
              <a:buChar char="•"/>
            </a:pPr>
            <a:r>
              <a:rPr lang="en-ZA" sz="2400" dirty="0" smtClean="0"/>
              <a:t>The whole way through the OT, God points to a Messiah who will save, not only the Israelites, but the whole world.</a:t>
            </a:r>
          </a:p>
          <a:p>
            <a:pPr marL="342900" indent="-342900">
              <a:buFont typeface="Arial"/>
              <a:buChar char="•"/>
            </a:pPr>
            <a:r>
              <a:rPr lang="en-ZA" sz="2400" dirty="0" smtClean="0"/>
              <a:t>Then God sends his only son who fulfils the many prophecies of the OT.</a:t>
            </a:r>
          </a:p>
          <a:p>
            <a:pPr marL="342900" indent="-342900">
              <a:buFont typeface="Arial"/>
              <a:buChar char="•"/>
            </a:pPr>
            <a:r>
              <a:rPr lang="en-ZA" sz="2400" dirty="0" smtClean="0"/>
              <a:t>But God turns everything on its head when the Saviour dies (gives his life) in place of (as a ransome for) all people. And the way to be restored to God is revealed as </a:t>
            </a:r>
            <a:r>
              <a:rPr lang="en-ZA" sz="2400" u="sng" dirty="0" smtClean="0"/>
              <a:t>simply putting your trust in Jesus </a:t>
            </a:r>
            <a:r>
              <a:rPr lang="en-ZA" sz="2400" dirty="0" smtClean="0"/>
              <a:t>who has done everything we need. As we believe in what Jesus has done, God restores us spiritually to life, and immediately we have a glorious future inheritance as children of God.</a:t>
            </a:r>
          </a:p>
        </p:txBody>
      </p:sp>
      <p:sp>
        <p:nvSpPr>
          <p:cNvPr id="2" name="Rectangle 1"/>
          <p:cNvSpPr/>
          <p:nvPr/>
        </p:nvSpPr>
        <p:spPr>
          <a:xfrm>
            <a:off x="442603" y="62278"/>
            <a:ext cx="11094070" cy="688478"/>
          </a:xfrm>
          <a:prstGeom prst="rect">
            <a:avLst/>
          </a:pr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956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6075" y="420130"/>
            <a:ext cx="10511481" cy="9017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dirty="0" smtClean="0">
                <a:latin typeface="Amplitude-Bold"/>
                <a:cs typeface="Amplitude-Bold"/>
              </a:rPr>
              <a:t>James 2:14-17</a:t>
            </a:r>
          </a:p>
          <a:p>
            <a:endParaRPr lang="en-ZA" sz="2800" dirty="0" smtClean="0"/>
          </a:p>
          <a:p>
            <a:r>
              <a:rPr lang="en-US" sz="2800" dirty="0" smtClean="0">
                <a:solidFill>
                  <a:srgbClr val="FFFF00"/>
                </a:solidFill>
              </a:rPr>
              <a:t>“</a:t>
            </a:r>
            <a:r>
              <a:rPr lang="en-US" sz="2800" dirty="0">
                <a:solidFill>
                  <a:srgbClr val="FFFF00"/>
                </a:solidFill>
              </a:rPr>
              <a:t>What good is it, my brothers and sisters, if someone claims to have faith but has no deeds? Can such faith save them</a:t>
            </a:r>
            <a:r>
              <a:rPr lang="en-US" sz="2800" dirty="0" smtClean="0">
                <a:solidFill>
                  <a:srgbClr val="FFFF00"/>
                </a:solidFill>
              </a:rPr>
              <a:t>? </a:t>
            </a:r>
            <a:r>
              <a:rPr lang="en-US" sz="2800" dirty="0">
                <a:solidFill>
                  <a:srgbClr val="FFFF00"/>
                </a:solidFill>
              </a:rPr>
              <a:t>Suppose a brother or a sister is without clothes and daily food</a:t>
            </a:r>
            <a:r>
              <a:rPr lang="en-US" sz="2800" dirty="0" smtClean="0">
                <a:solidFill>
                  <a:srgbClr val="FFFF00"/>
                </a:solidFill>
              </a:rPr>
              <a:t>. </a:t>
            </a:r>
            <a:r>
              <a:rPr lang="en-US" sz="2800" dirty="0">
                <a:solidFill>
                  <a:srgbClr val="FFFF00"/>
                </a:solidFill>
              </a:rPr>
              <a:t>If one of you says to them, “Go in peace; keep warm and well fed,” but does nothing about their physical needs, what good is it</a:t>
            </a:r>
            <a:r>
              <a:rPr lang="en-US" sz="2800" dirty="0" smtClean="0">
                <a:solidFill>
                  <a:srgbClr val="FFFF00"/>
                </a:solidFill>
              </a:rPr>
              <a:t>? </a:t>
            </a:r>
            <a:r>
              <a:rPr lang="en-US" sz="2800" dirty="0">
                <a:solidFill>
                  <a:srgbClr val="FFFF00"/>
                </a:solidFill>
              </a:rPr>
              <a:t>In the same way, faith by itself, if it is not accompanied by action, is dead</a:t>
            </a:r>
            <a:r>
              <a:rPr lang="en-US" sz="2800" dirty="0"/>
              <a:t>.</a:t>
            </a:r>
            <a:r>
              <a:rPr lang="en-US" sz="2800" dirty="0" smtClean="0">
                <a:solidFill>
                  <a:srgbClr val="FFFF00"/>
                </a:solidFill>
              </a:rPr>
              <a:t>”</a:t>
            </a:r>
          </a:p>
          <a:p>
            <a:endParaRPr lang="en-ZA" sz="2800" dirty="0" smtClean="0"/>
          </a:p>
          <a:p>
            <a:pPr algn="ctr"/>
            <a:r>
              <a:rPr lang="en-US" sz="4000" dirty="0">
                <a:solidFill>
                  <a:srgbClr val="CCFFCC"/>
                </a:solidFill>
                <a:latin typeface="Athelas Regular"/>
                <a:cs typeface="Athelas Regular"/>
              </a:rPr>
              <a:t>What good is it, my brothers and sisters, if someone claims to have faith but has no deeds? </a:t>
            </a:r>
            <a:r>
              <a:rPr lang="en-US" sz="4000" dirty="0" smtClean="0">
                <a:solidFill>
                  <a:srgbClr val="CCFFCC"/>
                </a:solidFill>
                <a:latin typeface="Athelas Regular"/>
                <a:cs typeface="Athelas Regular"/>
              </a:rPr>
              <a:t>Can </a:t>
            </a:r>
            <a:r>
              <a:rPr lang="en-US" sz="4000" dirty="0">
                <a:solidFill>
                  <a:srgbClr val="CCFFCC"/>
                </a:solidFill>
                <a:latin typeface="Athelas Regular"/>
                <a:cs typeface="Athelas Regular"/>
              </a:rPr>
              <a:t>such faith save them? </a:t>
            </a:r>
            <a:endParaRPr lang="en-ZA" sz="4000" dirty="0" smtClean="0">
              <a:solidFill>
                <a:srgbClr val="CCFFCC"/>
              </a:solidFill>
              <a:latin typeface="Athelas Regular"/>
              <a:cs typeface="Athelas Regular"/>
            </a:endParaRPr>
          </a:p>
          <a:p>
            <a:endParaRPr lang="en-ZA" sz="2800" dirty="0"/>
          </a:p>
          <a:p>
            <a:endParaRPr lang="en-ZA" sz="2800" dirty="0"/>
          </a:p>
          <a:p>
            <a:endParaRPr lang="en-ZA" dirty="0"/>
          </a:p>
          <a:p>
            <a:endParaRPr lang="en-ZA" dirty="0" smtClean="0"/>
          </a:p>
          <a:p>
            <a:endParaRPr lang="en-ZA" dirty="0"/>
          </a:p>
          <a:p>
            <a:endParaRPr lang="en-ZA" dirty="0" smtClean="0"/>
          </a:p>
          <a:p>
            <a:endParaRPr lang="en-ZA" dirty="0"/>
          </a:p>
          <a:p>
            <a:endParaRPr lang="en-ZA" dirty="0" smtClean="0"/>
          </a:p>
          <a:p>
            <a:endParaRPr lang="en-ZA" dirty="0"/>
          </a:p>
          <a:p>
            <a:endParaRPr lang="en-ZA" dirty="0"/>
          </a:p>
        </p:txBody>
      </p:sp>
      <p:sp>
        <p:nvSpPr>
          <p:cNvPr id="2" name="Rectangle 1"/>
          <p:cNvSpPr/>
          <p:nvPr/>
        </p:nvSpPr>
        <p:spPr>
          <a:xfrm>
            <a:off x="397856" y="382487"/>
            <a:ext cx="11094070" cy="688478"/>
          </a:xfrm>
          <a:prstGeom prst="rect">
            <a:avLst/>
          </a:pr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621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0168" y="458985"/>
            <a:ext cx="10511481" cy="5878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A" sz="2800" dirty="0" smtClean="0"/>
          </a:p>
          <a:p>
            <a:r>
              <a:rPr lang="en-ZA" sz="2800" dirty="0" smtClean="0"/>
              <a:t>“...</a:t>
            </a:r>
            <a:r>
              <a:rPr lang="en-ZA" sz="3600" b="1" dirty="0" smtClean="0"/>
              <a:t>save</a:t>
            </a:r>
            <a:r>
              <a:rPr lang="en-ZA" sz="2800" dirty="0" smtClean="0"/>
              <a:t>” … (</a:t>
            </a:r>
            <a:r>
              <a:rPr lang="en-ZA" sz="3600" i="1" dirty="0" smtClean="0">
                <a:solidFill>
                  <a:srgbClr val="CCFFCC"/>
                </a:solidFill>
              </a:rPr>
              <a:t>The Theologians</a:t>
            </a:r>
            <a:r>
              <a:rPr lang="en-ZA" sz="2800" dirty="0" smtClean="0"/>
              <a:t>)</a:t>
            </a:r>
          </a:p>
          <a:p>
            <a:endParaRPr lang="en-ZA" sz="2800" dirty="0" smtClean="0"/>
          </a:p>
          <a:p>
            <a:r>
              <a:rPr lang="en-ZA" sz="2800" dirty="0" smtClean="0"/>
              <a:t>Used 5 times in James.</a:t>
            </a:r>
          </a:p>
          <a:p>
            <a:r>
              <a:rPr lang="en-ZA" sz="2800" dirty="0" smtClean="0"/>
              <a:t>1:21 …the word will save your souls..</a:t>
            </a:r>
          </a:p>
          <a:p>
            <a:r>
              <a:rPr lang="en-ZA" sz="2800" dirty="0" smtClean="0"/>
              <a:t>4:12 God is …able to save or destroy…</a:t>
            </a:r>
          </a:p>
          <a:p>
            <a:r>
              <a:rPr lang="en-ZA" sz="2800" dirty="0" smtClean="0"/>
              <a:t>5:15 prayer will save a sick person.</a:t>
            </a:r>
          </a:p>
          <a:p>
            <a:r>
              <a:rPr lang="en-ZA" sz="2800" dirty="0" smtClean="0"/>
              <a:t>5:20 he who turns a sinner around…will save his soul.</a:t>
            </a:r>
          </a:p>
          <a:p>
            <a:endParaRPr lang="en-ZA" sz="2800" dirty="0"/>
          </a:p>
          <a:p>
            <a:r>
              <a:rPr lang="en-ZA" sz="2800" dirty="0" smtClean="0"/>
              <a:t>Save always refers to something that someone does for someone else. It is an action away from oneself to “save” another person.</a:t>
            </a:r>
          </a:p>
          <a:p>
            <a:endParaRPr lang="en-ZA" sz="2800" dirty="0"/>
          </a:p>
          <a:p>
            <a:r>
              <a:rPr lang="en-ZA" sz="2800" dirty="0" smtClean="0"/>
              <a:t>And similarly in 2:14, “</a:t>
            </a:r>
            <a:r>
              <a:rPr lang="en-ZA" sz="3200" b="1" dirty="0" smtClean="0"/>
              <a:t>Can such faith save </a:t>
            </a:r>
            <a:r>
              <a:rPr lang="en-ZA" sz="3200" b="1" u="sng" dirty="0" smtClean="0"/>
              <a:t>them</a:t>
            </a:r>
            <a:r>
              <a:rPr lang="en-ZA" sz="2800" dirty="0" smtClean="0"/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xmlns="" val="215632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4098" y="160916"/>
            <a:ext cx="1051148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A" sz="2800" dirty="0" smtClean="0"/>
          </a:p>
          <a:p>
            <a:r>
              <a:rPr lang="en-ZA" sz="2800" dirty="0" smtClean="0"/>
              <a:t>So, who is “</a:t>
            </a:r>
            <a:r>
              <a:rPr lang="en-ZA" sz="2800" b="1" i="1" dirty="0" smtClean="0"/>
              <a:t>them</a:t>
            </a:r>
            <a:r>
              <a:rPr lang="en-ZA" sz="2800" dirty="0" smtClean="0"/>
              <a:t>”?</a:t>
            </a:r>
          </a:p>
          <a:p>
            <a:endParaRPr lang="en-ZA" sz="2800" dirty="0"/>
          </a:p>
          <a:p>
            <a:r>
              <a:rPr lang="en-ZA" sz="2800" dirty="0" smtClean="0"/>
              <a:t>2:2 … a poor man in filthy clothes...</a:t>
            </a:r>
          </a:p>
          <a:p>
            <a:r>
              <a:rPr lang="en-ZA" sz="2800" dirty="0" smtClean="0"/>
              <a:t>2:3… say to the poor man …</a:t>
            </a:r>
          </a:p>
          <a:p>
            <a:r>
              <a:rPr lang="en-ZA" sz="2800" dirty="0" smtClean="0"/>
              <a:t>2:5... God has chosen the poor…</a:t>
            </a:r>
          </a:p>
          <a:p>
            <a:r>
              <a:rPr lang="en-ZA" sz="2800" dirty="0" smtClean="0"/>
              <a:t>2:6…you have dishonoured the poor…</a:t>
            </a:r>
          </a:p>
          <a:p>
            <a:r>
              <a:rPr lang="en-ZA" sz="2800" dirty="0" smtClean="0"/>
              <a:t>2:8 …love your neighbour…</a:t>
            </a:r>
          </a:p>
          <a:p>
            <a:r>
              <a:rPr lang="en-ZA" sz="2800" dirty="0" smtClean="0"/>
              <a:t>2:9 … if you show favouritism…</a:t>
            </a:r>
          </a:p>
          <a:p>
            <a:r>
              <a:rPr lang="en-ZA" sz="2800" dirty="0" smtClean="0"/>
              <a:t>2:10-13 lawbreakers but there is a higher law</a:t>
            </a:r>
          </a:p>
          <a:p>
            <a:r>
              <a:rPr lang="en-ZA" sz="2800" dirty="0" smtClean="0">
                <a:solidFill>
                  <a:srgbClr val="FFFF00"/>
                </a:solidFill>
              </a:rPr>
              <a:t>2:14 … can such faith save them?</a:t>
            </a:r>
          </a:p>
          <a:p>
            <a:r>
              <a:rPr lang="en-ZA" sz="2800" dirty="0" smtClean="0"/>
              <a:t>2:15… brother or sister without clothes or daily food… </a:t>
            </a:r>
          </a:p>
          <a:p>
            <a:endParaRPr lang="en-ZA" sz="2800" dirty="0" smtClean="0"/>
          </a:p>
          <a:p>
            <a:endParaRPr lang="en-ZA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19404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H="1" flipV="1">
            <a:off x="1025246" y="2769188"/>
            <a:ext cx="10038219" cy="290689"/>
          </a:xfrm>
          <a:prstGeom prst="lin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082077" y="777569"/>
            <a:ext cx="80007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>
                <a:latin typeface="Athelas Regular"/>
                <a:cs typeface="Athelas Regular"/>
              </a:rPr>
              <a:t>“</a:t>
            </a:r>
            <a:r>
              <a:rPr lang="en-US" sz="5400" i="1" dirty="0">
                <a:latin typeface="Athelas Regular"/>
                <a:cs typeface="Athelas Regular"/>
              </a:rPr>
              <a:t>I like your Christ, I do not like your Christians. </a:t>
            </a:r>
            <a:endParaRPr lang="en-US" sz="5400" i="1" dirty="0" smtClean="0">
              <a:latin typeface="Athelas Regular"/>
              <a:cs typeface="Athelas Regular"/>
            </a:endParaRPr>
          </a:p>
          <a:p>
            <a:r>
              <a:rPr lang="en-US" sz="5400" i="1" dirty="0" smtClean="0">
                <a:latin typeface="Athelas Regular"/>
                <a:cs typeface="Athelas Regular"/>
              </a:rPr>
              <a:t>Your </a:t>
            </a:r>
            <a:r>
              <a:rPr lang="en-US" sz="5400" i="1" dirty="0">
                <a:latin typeface="Athelas Regular"/>
                <a:cs typeface="Athelas Regular"/>
              </a:rPr>
              <a:t>Christians are so unlike your Christ.”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7391511" y="3567928"/>
            <a:ext cx="4921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mplitude-Bold"/>
                <a:cs typeface="Amplitude-Bold"/>
              </a:rPr>
              <a:t>Gandhi</a:t>
            </a:r>
            <a:endParaRPr lang="en-US" sz="2800" dirty="0">
              <a:latin typeface="Amplitude-Bold"/>
              <a:cs typeface="Amplitude-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4812" y="5272101"/>
            <a:ext cx="4921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mplitude-Bold"/>
                <a:cs typeface="Amplitude-Bold"/>
              </a:rPr>
              <a:t>R T </a:t>
            </a:r>
            <a:r>
              <a:rPr lang="en-US" sz="2800" dirty="0" err="1" smtClean="0">
                <a:latin typeface="Amplitude-Bold"/>
                <a:cs typeface="Amplitude-Bold"/>
              </a:rPr>
              <a:t>Kendell</a:t>
            </a:r>
            <a:endParaRPr lang="en-US" sz="2800" dirty="0">
              <a:latin typeface="Amplitude-Bold"/>
              <a:cs typeface="Amplitude-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310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96900"/>
            <a:ext cx="12192000" cy="564444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22895" y="615575"/>
            <a:ext cx="1052271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FFFF"/>
                </a:solidFill>
                <a:latin typeface="Athelas Regular"/>
                <a:cs typeface="Athelas Regular"/>
              </a:rPr>
              <a:t>…have the same </a:t>
            </a:r>
            <a:r>
              <a:rPr lang="en-US" sz="4400" b="1" i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FFFF"/>
                </a:solidFill>
                <a:latin typeface="Athelas Regular"/>
                <a:cs typeface="Athelas Regular"/>
              </a:rPr>
              <a:t>mindset </a:t>
            </a:r>
            <a:r>
              <a:rPr lang="en-US" sz="4400" b="1" i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FFFF"/>
                </a:solidFill>
                <a:latin typeface="Athelas Regular"/>
                <a:cs typeface="Athelas Regular"/>
              </a:rPr>
              <a:t>as Christ Jesus </a:t>
            </a:r>
            <a:r>
              <a:rPr lang="en-US" sz="2000" b="1" i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FFFF"/>
                </a:solidFill>
                <a:cs typeface="Athelas Regular"/>
              </a:rPr>
              <a:t>Phil 2:5</a:t>
            </a:r>
            <a:endParaRPr lang="en-US" sz="2000" b="1" i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FFFF"/>
              </a:solidFill>
              <a:latin typeface="Athelas Regular"/>
              <a:cs typeface="Athelas Regular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00775" y="1831357"/>
            <a:ext cx="596923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FFFF"/>
                </a:solidFill>
                <a:latin typeface="Amplitude-Bold"/>
                <a:cs typeface="Amplitude-Bold"/>
              </a:rPr>
              <a:t>Touched</a:t>
            </a:r>
            <a:r>
              <a:rPr lang="en-US" sz="3600" b="1" dirty="0" smtClean="0">
                <a:solidFill>
                  <a:srgbClr val="000000"/>
                </a:solidFill>
                <a:latin typeface="Amplitude-Bold"/>
                <a:cs typeface="Amplitude-Bold"/>
              </a:rPr>
              <a:t> </a:t>
            </a:r>
            <a:r>
              <a:rPr lang="en-US" sz="3600" b="1" dirty="0" smtClean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Amplitude-Bold"/>
                <a:cs typeface="Amplitude-Bold"/>
              </a:rPr>
              <a:t>the lepers</a:t>
            </a:r>
          </a:p>
          <a:p>
            <a:r>
              <a:rPr lang="en-US" sz="3600" b="1" dirty="0" smtClean="0">
                <a:solidFill>
                  <a:srgbClr val="FFFFFF"/>
                </a:solidFill>
                <a:latin typeface="Amplitude-Bold"/>
                <a:cs typeface="Amplitude-Bold"/>
              </a:rPr>
              <a:t>Ate</a:t>
            </a:r>
            <a:r>
              <a:rPr lang="en-US" sz="3600" b="1" dirty="0" smtClean="0">
                <a:solidFill>
                  <a:srgbClr val="000000"/>
                </a:solidFill>
                <a:latin typeface="Amplitude-Bold"/>
                <a:cs typeface="Amplitude-Bold"/>
              </a:rPr>
              <a:t> 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Amplitude-Bold"/>
                <a:cs typeface="Amplitude-Bold"/>
              </a:rPr>
              <a:t>with sinners</a:t>
            </a:r>
          </a:p>
          <a:p>
            <a:r>
              <a:rPr lang="en-US" sz="3600" b="1" dirty="0" smtClean="0">
                <a:solidFill>
                  <a:srgbClr val="FFFFFF"/>
                </a:solidFill>
                <a:latin typeface="Amplitude-Bold"/>
                <a:cs typeface="Amplitude-Bold"/>
              </a:rPr>
              <a:t>Forgave</a:t>
            </a:r>
            <a:r>
              <a:rPr lang="en-US" sz="3600" b="1" dirty="0" smtClean="0">
                <a:solidFill>
                  <a:srgbClr val="000000"/>
                </a:solidFill>
                <a:latin typeface="Amplitude-Bold"/>
                <a:cs typeface="Amplitude-Bold"/>
              </a:rPr>
              <a:t> 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Amplitude-Bold"/>
                <a:cs typeface="Amplitude-Bold"/>
              </a:rPr>
              <a:t>a prostitute</a:t>
            </a:r>
          </a:p>
          <a:p>
            <a:r>
              <a:rPr lang="en-US" sz="3600" b="1" dirty="0" smtClean="0">
                <a:solidFill>
                  <a:srgbClr val="FFFFFF"/>
                </a:solidFill>
                <a:latin typeface="Amplitude-Bold"/>
                <a:cs typeface="Amplitude-Bold"/>
              </a:rPr>
              <a:t>Washed</a:t>
            </a:r>
            <a:r>
              <a:rPr lang="en-US" sz="3600" b="1" dirty="0" smtClean="0">
                <a:solidFill>
                  <a:srgbClr val="000000"/>
                </a:solidFill>
                <a:latin typeface="Amplitude-Bold"/>
                <a:cs typeface="Amplitude-Bold"/>
              </a:rPr>
              <a:t> 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Amplitude-Bold"/>
                <a:cs typeface="Amplitude-Bold"/>
              </a:rPr>
              <a:t>feet</a:t>
            </a:r>
          </a:p>
          <a:p>
            <a:r>
              <a:rPr lang="en-US" sz="3600" b="1" dirty="0" smtClean="0">
                <a:solidFill>
                  <a:srgbClr val="FFFFFF"/>
                </a:solidFill>
                <a:latin typeface="Amplitude-Bold"/>
                <a:cs typeface="Amplitude-Bold"/>
              </a:rPr>
              <a:t>Forgave</a:t>
            </a:r>
            <a:r>
              <a:rPr lang="en-US" sz="3600" b="1" dirty="0" smtClean="0">
                <a:solidFill>
                  <a:srgbClr val="000000"/>
                </a:solidFill>
                <a:latin typeface="Amplitude-Bold"/>
                <a:cs typeface="Amplitude-Bold"/>
              </a:rPr>
              <a:t> 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Amplitude-Bold"/>
                <a:cs typeface="Amplitude-Bold"/>
              </a:rPr>
              <a:t>his persecutors</a:t>
            </a:r>
          </a:p>
          <a:p>
            <a:r>
              <a:rPr lang="en-US" sz="3600" b="1" dirty="0" smtClean="0">
                <a:latin typeface="Amplitude-Bold"/>
                <a:cs typeface="Amplitude-Bold"/>
              </a:rPr>
              <a:t>Ga</a:t>
            </a:r>
            <a:r>
              <a:rPr lang="en-US" sz="3600" b="1" dirty="0" smtClean="0">
                <a:solidFill>
                  <a:srgbClr val="FFFFFF"/>
                </a:solidFill>
                <a:latin typeface="Amplitude-Bold"/>
                <a:cs typeface="Amplitude-Bold"/>
              </a:rPr>
              <a:t>ve</a:t>
            </a:r>
            <a:r>
              <a:rPr lang="en-US" sz="3600" b="1" dirty="0" smtClean="0">
                <a:solidFill>
                  <a:srgbClr val="000000"/>
                </a:solidFill>
                <a:latin typeface="Amplitude-Bold"/>
                <a:cs typeface="Amplitude-Bold"/>
              </a:rPr>
              <a:t> 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Amplitude-Bold"/>
                <a:cs typeface="Amplitude-Bold"/>
              </a:rPr>
              <a:t>his life</a:t>
            </a:r>
          </a:p>
          <a:p>
            <a:r>
              <a:rPr lang="en-US" sz="3600" b="1" dirty="0" smtClean="0">
                <a:solidFill>
                  <a:srgbClr val="FFFFFF"/>
                </a:solidFill>
                <a:latin typeface="Amplitude-Bold"/>
                <a:cs typeface="Amplitude-Bold"/>
              </a:rPr>
              <a:t>He</a:t>
            </a:r>
            <a:r>
              <a:rPr lang="en-US" sz="3600" b="1" dirty="0" smtClean="0">
                <a:solidFill>
                  <a:srgbClr val="000000"/>
                </a:solidFill>
                <a:latin typeface="Amplitude-Bold"/>
                <a:cs typeface="Amplitude-Bold"/>
              </a:rPr>
              <a:t> </a:t>
            </a:r>
            <a:r>
              <a:rPr lang="en-US" sz="3600" b="1" dirty="0">
                <a:solidFill>
                  <a:srgbClr val="FFFFFF"/>
                </a:solidFill>
                <a:latin typeface="Amplitude-Bold"/>
                <a:cs typeface="Amplitude-Bold"/>
              </a:rPr>
              <a:t>loved</a:t>
            </a:r>
          </a:p>
          <a:p>
            <a:endParaRPr lang="en-US" sz="2800" dirty="0">
              <a:latin typeface="Amplitude-Bold"/>
              <a:cs typeface="Amplitude-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273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1562</TotalTime>
  <Words>639</Words>
  <Application>Microsoft Office PowerPoint</Application>
  <PresentationFormat>Custom</PresentationFormat>
  <Paragraphs>89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Nedbank Ltd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Philip, B. (Barry)</dc:creator>
  <cp:lastModifiedBy>Crossways Church</cp:lastModifiedBy>
  <cp:revision>50</cp:revision>
  <dcterms:created xsi:type="dcterms:W3CDTF">2016-09-24T18:23:46Z</dcterms:created>
  <dcterms:modified xsi:type="dcterms:W3CDTF">2018-03-05T10:45:34Z</dcterms:modified>
</cp:coreProperties>
</file>