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handoutMasterIdLst>
    <p:handoutMasterId r:id="rId16"/>
  </p:handoutMasterIdLst>
  <p:sldIdLst>
    <p:sldId id="286" r:id="rId2"/>
    <p:sldId id="288" r:id="rId3"/>
    <p:sldId id="297" r:id="rId4"/>
    <p:sldId id="295" r:id="rId5"/>
    <p:sldId id="282" r:id="rId6"/>
    <p:sldId id="305" r:id="rId7"/>
    <p:sldId id="298" r:id="rId8"/>
    <p:sldId id="299" r:id="rId9"/>
    <p:sldId id="301" r:id="rId10"/>
    <p:sldId id="303" r:id="rId11"/>
    <p:sldId id="302" r:id="rId12"/>
    <p:sldId id="300" r:id="rId13"/>
    <p:sldId id="304" r:id="rId1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B953"/>
    <a:srgbClr val="767171"/>
    <a:srgbClr val="AF932B"/>
    <a:srgbClr val="E9D3BD"/>
    <a:srgbClr val="996633"/>
    <a:srgbClr val="663300"/>
    <a:srgbClr val="2E75B6"/>
    <a:srgbClr val="7F6000"/>
    <a:srgbClr val="3B3838"/>
    <a:srgbClr val="0711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37" autoAdjust="0"/>
    <p:restoredTop sz="94660"/>
  </p:normalViewPr>
  <p:slideViewPr>
    <p:cSldViewPr snapToGrid="0">
      <p:cViewPr>
        <p:scale>
          <a:sx n="90" d="100"/>
          <a:sy n="90" d="100"/>
        </p:scale>
        <p:origin x="840" y="-130"/>
      </p:cViewPr>
      <p:guideLst>
        <p:guide orient="horz" pos="2160"/>
        <p:guide pos="2880"/>
      </p:guideLst>
    </p:cSldViewPr>
  </p:slideViewPr>
  <p:notesTextViewPr>
    <p:cViewPr>
      <p:scale>
        <a:sx n="1" d="1"/>
        <a:sy n="1" d="1"/>
      </p:scale>
      <p:origin x="0" y="0"/>
    </p:cViewPr>
  </p:notesTextViewPr>
  <p:notesViewPr>
    <p:cSldViewPr snapToGrid="0">
      <p:cViewPr>
        <p:scale>
          <a:sx n="70" d="100"/>
          <a:sy n="70" d="100"/>
        </p:scale>
        <p:origin x="2986" y="-31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6FFA8611-41E7-45AA-BE12-8452AA3F7B77}" type="datetimeFigureOut">
              <a:rPr lang="en-ZA" smtClean="0"/>
              <a:t>2018/01/27</a:t>
            </a:fld>
            <a:endParaRPr lang="en-ZA"/>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ZA"/>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F71C3B55-C5AA-47DF-BC8D-146FC76F79A2}" type="slidenum">
              <a:rPr lang="en-ZA" smtClean="0"/>
              <a:t>‹#›</a:t>
            </a:fld>
            <a:endParaRPr lang="en-ZA"/>
          </a:p>
        </p:txBody>
      </p:sp>
    </p:spTree>
    <p:extLst>
      <p:ext uri="{BB962C8B-B14F-4D97-AF65-F5344CB8AC3E}">
        <p14:creationId xmlns:p14="http://schemas.microsoft.com/office/powerpoint/2010/main" val="29190264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5558" tIns="47779" rIns="95558" bIns="47779" rtlCol="0"/>
          <a:lstStyle>
            <a:lvl1pPr algn="l">
              <a:defRPr sz="1300"/>
            </a:lvl1pPr>
          </a:lstStyle>
          <a:p>
            <a:endParaRPr lang="en-ZA"/>
          </a:p>
        </p:txBody>
      </p:sp>
      <p:sp>
        <p:nvSpPr>
          <p:cNvPr id="3" name="Date Placeholder 2"/>
          <p:cNvSpPr>
            <a:spLocks noGrp="1"/>
          </p:cNvSpPr>
          <p:nvPr>
            <p:ph type="dt" idx="1"/>
          </p:nvPr>
        </p:nvSpPr>
        <p:spPr>
          <a:xfrm>
            <a:off x="3850443" y="0"/>
            <a:ext cx="2945659" cy="498056"/>
          </a:xfrm>
          <a:prstGeom prst="rect">
            <a:avLst/>
          </a:prstGeom>
        </p:spPr>
        <p:txBody>
          <a:bodyPr vert="horz" lIns="95558" tIns="47779" rIns="95558" bIns="47779" rtlCol="0"/>
          <a:lstStyle>
            <a:lvl1pPr algn="r">
              <a:defRPr sz="1300"/>
            </a:lvl1pPr>
          </a:lstStyle>
          <a:p>
            <a:fld id="{2B922A8C-6CB2-4D9C-B737-8F4997E4BB58}" type="datetimeFigureOut">
              <a:rPr lang="en-ZA" smtClean="0"/>
              <a:pPr/>
              <a:t>2018/01/27</a:t>
            </a:fld>
            <a:endParaRPr lang="en-ZA"/>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5558" tIns="47779" rIns="95558" bIns="47779" rtlCol="0" anchor="ctr"/>
          <a:lstStyle/>
          <a:p>
            <a:endParaRPr lang="en-ZA"/>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5558" tIns="47779" rIns="95558" bIns="4777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6" name="Footer Placeholder 5"/>
          <p:cNvSpPr>
            <a:spLocks noGrp="1"/>
          </p:cNvSpPr>
          <p:nvPr>
            <p:ph type="ftr" sz="quarter" idx="4"/>
          </p:nvPr>
        </p:nvSpPr>
        <p:spPr>
          <a:xfrm>
            <a:off x="0" y="9428585"/>
            <a:ext cx="2945659" cy="498055"/>
          </a:xfrm>
          <a:prstGeom prst="rect">
            <a:avLst/>
          </a:prstGeom>
        </p:spPr>
        <p:txBody>
          <a:bodyPr vert="horz" lIns="95558" tIns="47779" rIns="95558" bIns="47779" rtlCol="0" anchor="b"/>
          <a:lstStyle>
            <a:lvl1pPr algn="l">
              <a:defRPr sz="1300"/>
            </a:lvl1pPr>
          </a:lstStyle>
          <a:p>
            <a:endParaRPr lang="en-ZA"/>
          </a:p>
        </p:txBody>
      </p:sp>
      <p:sp>
        <p:nvSpPr>
          <p:cNvPr id="7" name="Slide Number Placeholder 6"/>
          <p:cNvSpPr>
            <a:spLocks noGrp="1"/>
          </p:cNvSpPr>
          <p:nvPr>
            <p:ph type="sldNum" sz="quarter" idx="5"/>
          </p:nvPr>
        </p:nvSpPr>
        <p:spPr>
          <a:xfrm>
            <a:off x="3850443" y="9428585"/>
            <a:ext cx="2945659" cy="498055"/>
          </a:xfrm>
          <a:prstGeom prst="rect">
            <a:avLst/>
          </a:prstGeom>
        </p:spPr>
        <p:txBody>
          <a:bodyPr vert="horz" lIns="95558" tIns="47779" rIns="95558" bIns="47779" rtlCol="0" anchor="b"/>
          <a:lstStyle>
            <a:lvl1pPr algn="r">
              <a:defRPr sz="1300"/>
            </a:lvl1pPr>
          </a:lstStyle>
          <a:p>
            <a:fld id="{4B6C86CD-3D02-4953-875A-23F56F335674}" type="slidenum">
              <a:rPr lang="en-ZA" smtClean="0"/>
              <a:pPr/>
              <a:t>‹#›</a:t>
            </a:fld>
            <a:endParaRPr lang="en-ZA"/>
          </a:p>
        </p:txBody>
      </p:sp>
    </p:spTree>
    <p:extLst>
      <p:ext uri="{BB962C8B-B14F-4D97-AF65-F5344CB8AC3E}">
        <p14:creationId xmlns:p14="http://schemas.microsoft.com/office/powerpoint/2010/main" val="2623971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Gawie spoke to us last week about the importance of </a:t>
            </a:r>
            <a:r>
              <a:rPr lang="en-ZA" b="1" u="sng" dirty="0" smtClean="0"/>
              <a:t>faith and obedience if </a:t>
            </a:r>
            <a:r>
              <a:rPr lang="en-ZA" dirty="0" smtClean="0"/>
              <a:t>we’re going to walk in the purposes that God has for us as individuals and as a church.</a:t>
            </a:r>
          </a:p>
          <a:p>
            <a:endParaRPr lang="en-ZA" dirty="0"/>
          </a:p>
          <a:p>
            <a:r>
              <a:rPr lang="en-ZA" dirty="0" smtClean="0"/>
              <a:t>It was really a great introduction to the book of James which has lots to say about faith.  </a:t>
            </a:r>
            <a:r>
              <a:rPr lang="en-ZA" b="1" u="sng" dirty="0" smtClean="0"/>
              <a:t>So before we get going with the book of James I want to give an overview of faith and what growing faith looks like</a:t>
            </a:r>
            <a:r>
              <a:rPr lang="en-ZA" dirty="0" smtClean="0"/>
              <a:t>…</a:t>
            </a:r>
            <a:endParaRPr lang="en-ZA" dirty="0"/>
          </a:p>
        </p:txBody>
      </p:sp>
      <p:sp>
        <p:nvSpPr>
          <p:cNvPr id="4" name="Slide Number Placeholder 3"/>
          <p:cNvSpPr>
            <a:spLocks noGrp="1"/>
          </p:cNvSpPr>
          <p:nvPr>
            <p:ph type="sldNum" sz="quarter" idx="10"/>
          </p:nvPr>
        </p:nvSpPr>
        <p:spPr/>
        <p:txBody>
          <a:bodyPr/>
          <a:lstStyle/>
          <a:p>
            <a:fld id="{4B6C86CD-3D02-4953-875A-23F56F335674}" type="slidenum">
              <a:rPr lang="en-ZA" smtClean="0"/>
              <a:pPr/>
              <a:t>1</a:t>
            </a:fld>
            <a:endParaRPr lang="en-ZA"/>
          </a:p>
        </p:txBody>
      </p:sp>
    </p:spTree>
    <p:extLst>
      <p:ext uri="{BB962C8B-B14F-4D97-AF65-F5344CB8AC3E}">
        <p14:creationId xmlns:p14="http://schemas.microsoft.com/office/powerpoint/2010/main" val="26434120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8" y="4777194"/>
            <a:ext cx="5438140" cy="4542066"/>
          </a:xfrm>
        </p:spPr>
        <p:txBody>
          <a:bodyPr/>
          <a:lstStyle/>
          <a:p>
            <a:r>
              <a:rPr lang="en-ZA" b="1" dirty="0" smtClean="0"/>
              <a:t>But how should we handle trouble?</a:t>
            </a:r>
          </a:p>
          <a:p>
            <a:endParaRPr lang="en-ZA" dirty="0"/>
          </a:p>
          <a:p>
            <a:r>
              <a:rPr lang="en-ZA" dirty="0" smtClean="0"/>
              <a:t>I believe we have 3 options:</a:t>
            </a:r>
          </a:p>
          <a:p>
            <a:endParaRPr lang="en-ZA" dirty="0" smtClean="0"/>
          </a:p>
          <a:p>
            <a:pPr marL="228600" indent="-228600">
              <a:buFont typeface="+mj-lt"/>
              <a:buAutoNum type="arabicPeriod"/>
            </a:pPr>
            <a:r>
              <a:rPr lang="en-ZA" b="1" dirty="0" smtClean="0"/>
              <a:t>Blame God </a:t>
            </a:r>
            <a:r>
              <a:rPr lang="en-ZA" dirty="0" smtClean="0"/>
              <a:t>– Throw it back at Him, get angry with God, and perhaps even turn away from God </a:t>
            </a:r>
          </a:p>
          <a:p>
            <a:pPr marL="228600" indent="-228600">
              <a:buFont typeface="+mj-lt"/>
              <a:buAutoNum type="arabicPeriod"/>
            </a:pPr>
            <a:endParaRPr lang="en-ZA" dirty="0" smtClean="0"/>
          </a:p>
          <a:p>
            <a:pPr marL="228600" indent="-228600">
              <a:buFont typeface="+mj-lt"/>
              <a:buAutoNum type="arabicPeriod"/>
            </a:pPr>
            <a:r>
              <a:rPr lang="en-ZA" b="1" dirty="0" smtClean="0"/>
              <a:t>Ignore God </a:t>
            </a:r>
            <a:r>
              <a:rPr lang="en-ZA" dirty="0" smtClean="0"/>
              <a:t>– We can decide to handle trouble on our own, in our strength.  And yes, we might make it through OK, but what a lonely walk and a lost opportunity!</a:t>
            </a:r>
          </a:p>
          <a:p>
            <a:pPr marL="228600" indent="-228600">
              <a:buFont typeface="+mj-lt"/>
              <a:buAutoNum type="arabicPeriod"/>
            </a:pPr>
            <a:endParaRPr lang="en-ZA" dirty="0"/>
          </a:p>
          <a:p>
            <a:pPr marL="228600" indent="-228600">
              <a:buFont typeface="+mj-lt"/>
              <a:buAutoNum type="arabicPeriod"/>
            </a:pPr>
            <a:r>
              <a:rPr lang="en-ZA" b="1" dirty="0" smtClean="0"/>
              <a:t>Trust God </a:t>
            </a:r>
            <a:r>
              <a:rPr lang="en-ZA" dirty="0" smtClean="0"/>
              <a:t>– This is obviously the option that James is exhorting us to follow. It means trusting God to lead us through our troubles and to grow our character and our faith through this process.</a:t>
            </a:r>
          </a:p>
          <a:p>
            <a:pPr marL="228600" indent="-228600">
              <a:buFont typeface="+mj-lt"/>
              <a:buAutoNum type="arabicPeriod"/>
            </a:pPr>
            <a:endParaRPr lang="en-ZA" dirty="0"/>
          </a:p>
          <a:p>
            <a:r>
              <a:rPr lang="en-ZA" dirty="0"/>
              <a:t> </a:t>
            </a:r>
            <a:r>
              <a:rPr lang="en-ZA" dirty="0" smtClean="0"/>
              <a:t>      We’re also given some practical advice on how to handle trouble.  </a:t>
            </a:r>
            <a:endParaRPr lang="en-ZA" dirty="0"/>
          </a:p>
          <a:p>
            <a:endParaRPr lang="en-ZA" dirty="0" smtClean="0"/>
          </a:p>
          <a:p>
            <a:pPr indent="228600"/>
            <a:r>
              <a:rPr lang="en-ZA" b="1" i="1" dirty="0" smtClean="0"/>
              <a:t>A) We’re called to Trust God</a:t>
            </a:r>
            <a:endParaRPr lang="en-ZA" b="1" i="1" dirty="0"/>
          </a:p>
          <a:p>
            <a:pPr marL="228600"/>
            <a:r>
              <a:rPr lang="en-ZA" dirty="0">
                <a:solidFill>
                  <a:schemeClr val="bg2">
                    <a:lumMod val="25000"/>
                  </a:schemeClr>
                </a:solidFill>
              </a:rPr>
              <a:t>Hebrews 12: 1-2</a:t>
            </a:r>
          </a:p>
          <a:p>
            <a:pPr marL="228600"/>
            <a:r>
              <a:rPr lang="en-ZA" i="1" dirty="0">
                <a:latin typeface="Calibri Light" panose="020F0302020204030204" pitchFamily="34" charset="0"/>
                <a:cs typeface="Calibri Light" panose="020F0302020204030204" pitchFamily="34" charset="0"/>
              </a:rPr>
              <a:t>And let us run with endurance the race God has set before us. We do this by </a:t>
            </a:r>
            <a:r>
              <a:rPr lang="en-ZA" i="1" u="sng" dirty="0">
                <a:latin typeface="Calibri Light" panose="020F0302020204030204" pitchFamily="34" charset="0"/>
                <a:cs typeface="Calibri Light" panose="020F0302020204030204" pitchFamily="34" charset="0"/>
              </a:rPr>
              <a:t>keeping our eyes on Jesus</a:t>
            </a:r>
            <a:r>
              <a:rPr lang="en-ZA" i="1" dirty="0">
                <a:latin typeface="Calibri Light" panose="020F0302020204030204" pitchFamily="34" charset="0"/>
                <a:cs typeface="Calibri Light" panose="020F0302020204030204" pitchFamily="34" charset="0"/>
              </a:rPr>
              <a:t>, the champion who initiates and perfects our faith. </a:t>
            </a:r>
            <a:endParaRPr lang="en-ZA" i="1" dirty="0" smtClean="0">
              <a:latin typeface="Calibri Light" panose="020F0302020204030204" pitchFamily="34" charset="0"/>
              <a:cs typeface="Calibri Light" panose="020F0302020204030204" pitchFamily="34" charset="0"/>
            </a:endParaRPr>
          </a:p>
          <a:p>
            <a:pPr marL="228600"/>
            <a:endParaRPr lang="en-ZA" i="1" dirty="0" smtClean="0">
              <a:latin typeface="Calibri Light" panose="020F0302020204030204" pitchFamily="34" charset="0"/>
              <a:cs typeface="Calibri Light" panose="020F0302020204030204" pitchFamily="34" charset="0"/>
            </a:endParaRPr>
          </a:p>
          <a:p>
            <a:pPr indent="228600"/>
            <a:r>
              <a:rPr lang="en-ZA" b="1" i="1" dirty="0"/>
              <a:t>B) We’re called to stand firm</a:t>
            </a:r>
            <a:endParaRPr lang="en-ZA" b="1" i="1" dirty="0"/>
          </a:p>
          <a:p>
            <a:pPr marL="228600"/>
            <a:r>
              <a:rPr lang="en-ZA" dirty="0">
                <a:solidFill>
                  <a:schemeClr val="bg2">
                    <a:lumMod val="25000"/>
                  </a:schemeClr>
                </a:solidFill>
              </a:rPr>
              <a:t>1 Corinthians 16:13</a:t>
            </a:r>
          </a:p>
          <a:p>
            <a:pPr marL="228600"/>
            <a:r>
              <a:rPr lang="en-ZA" i="1" dirty="0">
                <a:latin typeface="Calibri Light" panose="020F0302020204030204" pitchFamily="34" charset="0"/>
                <a:cs typeface="Calibri Light" panose="020F0302020204030204" pitchFamily="34" charset="0"/>
              </a:rPr>
              <a:t>Be on your guard; stand firm in the faith; be courageous; be strong. </a:t>
            </a:r>
          </a:p>
          <a:p>
            <a:endParaRPr lang="en-ZA" sz="1400" i="1" dirty="0">
              <a:latin typeface="Calibri Light" panose="020F0302020204030204" pitchFamily="34" charset="0"/>
              <a:cs typeface="Calibri Light" panose="020F0302020204030204" pitchFamily="34" charset="0"/>
            </a:endParaRPr>
          </a:p>
          <a:p>
            <a:pPr marL="288925"/>
            <a:endParaRPr lang="en-ZA" dirty="0"/>
          </a:p>
        </p:txBody>
      </p:sp>
      <p:sp>
        <p:nvSpPr>
          <p:cNvPr id="4" name="Slide Number Placeholder 3"/>
          <p:cNvSpPr>
            <a:spLocks noGrp="1"/>
          </p:cNvSpPr>
          <p:nvPr>
            <p:ph type="sldNum" sz="quarter" idx="10"/>
          </p:nvPr>
        </p:nvSpPr>
        <p:spPr/>
        <p:txBody>
          <a:bodyPr/>
          <a:lstStyle/>
          <a:p>
            <a:fld id="{6A0A3DED-163C-4C03-8A41-F80946373189}" type="slidenum">
              <a:rPr lang="en-ZA" smtClean="0"/>
              <a:pPr/>
              <a:t>10</a:t>
            </a:fld>
            <a:endParaRPr lang="en-ZA"/>
          </a:p>
        </p:txBody>
      </p:sp>
    </p:spTree>
    <p:extLst>
      <p:ext uri="{BB962C8B-B14F-4D97-AF65-F5344CB8AC3E}">
        <p14:creationId xmlns:p14="http://schemas.microsoft.com/office/powerpoint/2010/main" val="25290983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But the reality is that Trouble </a:t>
            </a:r>
            <a:r>
              <a:rPr lang="en-ZA" dirty="0"/>
              <a:t>can </a:t>
            </a:r>
            <a:r>
              <a:rPr lang="en-ZA" dirty="0" smtClean="0"/>
              <a:t>also cause </a:t>
            </a:r>
            <a:r>
              <a:rPr lang="en-ZA" dirty="0"/>
              <a:t>us to lose faith…particularly if </a:t>
            </a:r>
            <a:r>
              <a:rPr lang="en-ZA" dirty="0" smtClean="0"/>
              <a:t>God does not meet our expectations or live up to what we expect Him to do.</a:t>
            </a:r>
            <a:endParaRPr lang="en-ZA" dirty="0" smtClean="0"/>
          </a:p>
          <a:p>
            <a:endParaRPr lang="en-ZA" dirty="0"/>
          </a:p>
          <a:p>
            <a:r>
              <a:rPr lang="en-ZA" dirty="0" smtClean="0"/>
              <a:t>So </a:t>
            </a:r>
            <a:r>
              <a:rPr lang="en-ZA" dirty="0" smtClean="0"/>
              <a:t>it is </a:t>
            </a:r>
            <a:r>
              <a:rPr lang="en-ZA" b="1" u="sng" dirty="0" smtClean="0"/>
              <a:t>critical to understand what we can trust God for </a:t>
            </a:r>
            <a:r>
              <a:rPr lang="en-ZA" dirty="0" smtClean="0"/>
              <a:t>when trouble strikes…  So I spent a bit of time searching the scriptures to see what God does promise (not just to an individual, but as children of God).  This is not an exhaustive list, but hopefully it will be something that you can think back to next time you’re </a:t>
            </a:r>
            <a:r>
              <a:rPr lang="en-ZA" dirty="0" smtClean="0"/>
              <a:t>going through a difficult season in your life…</a:t>
            </a:r>
          </a:p>
          <a:p>
            <a:endParaRPr lang="en-ZA" dirty="0"/>
          </a:p>
          <a:p>
            <a:pPr marL="171450" indent="-171450">
              <a:buFont typeface="Arial" panose="020B0604020202020204" pitchFamily="34" charset="0"/>
              <a:buChar char="•"/>
            </a:pPr>
            <a:r>
              <a:rPr lang="en-ZA" b="1" dirty="0" smtClean="0"/>
              <a:t>Wisdom</a:t>
            </a:r>
            <a:r>
              <a:rPr lang="en-ZA" dirty="0" smtClean="0"/>
              <a:t>: James 1: 5-8</a:t>
            </a:r>
          </a:p>
          <a:p>
            <a:pPr marL="171450" indent="-171450">
              <a:buFont typeface="Arial" panose="020B0604020202020204" pitchFamily="34" charset="0"/>
              <a:buChar char="•"/>
            </a:pPr>
            <a:r>
              <a:rPr lang="en-ZA" b="1" dirty="0" smtClean="0"/>
              <a:t>Wealth</a:t>
            </a:r>
            <a:r>
              <a:rPr lang="en-ZA" dirty="0" smtClean="0"/>
              <a:t>:  James 1: 9-10</a:t>
            </a:r>
          </a:p>
          <a:p>
            <a:pPr marL="171450" indent="-171450">
              <a:buFont typeface="Arial" panose="020B0604020202020204" pitchFamily="34" charset="0"/>
              <a:buChar char="•"/>
            </a:pPr>
            <a:r>
              <a:rPr lang="en-ZA" b="1" dirty="0" smtClean="0"/>
              <a:t>Direction</a:t>
            </a:r>
            <a:r>
              <a:rPr lang="en-ZA" dirty="0" smtClean="0"/>
              <a:t>: Proverbs 3:5-6</a:t>
            </a:r>
          </a:p>
          <a:p>
            <a:pPr marL="171450" indent="-171450">
              <a:buFont typeface="Arial" panose="020B0604020202020204" pitchFamily="34" charset="0"/>
              <a:buChar char="•"/>
            </a:pPr>
            <a:r>
              <a:rPr lang="en-ZA" b="1" dirty="0" smtClean="0"/>
              <a:t>Refuge</a:t>
            </a:r>
            <a:r>
              <a:rPr lang="en-ZA" dirty="0" smtClean="0"/>
              <a:t>:  Psalm 46:1 / Psalm 18:30</a:t>
            </a:r>
          </a:p>
          <a:p>
            <a:pPr marL="171450" indent="-171450">
              <a:buFont typeface="Arial" panose="020B0604020202020204" pitchFamily="34" charset="0"/>
              <a:buChar char="•"/>
            </a:pPr>
            <a:r>
              <a:rPr lang="en-ZA" b="1" dirty="0" smtClean="0"/>
              <a:t>Peace</a:t>
            </a:r>
            <a:r>
              <a:rPr lang="en-ZA" dirty="0" smtClean="0"/>
              <a:t>: John 14:27 / 2 Corinthians 1:3-4</a:t>
            </a:r>
          </a:p>
          <a:p>
            <a:pPr marL="171450" indent="-171450">
              <a:buFont typeface="Arial" panose="020B0604020202020204" pitchFamily="34" charset="0"/>
              <a:buChar char="•"/>
            </a:pPr>
            <a:r>
              <a:rPr lang="en-ZA" b="1" dirty="0" smtClean="0"/>
              <a:t>For us: </a:t>
            </a:r>
            <a:r>
              <a:rPr lang="en-ZA" dirty="0" smtClean="0"/>
              <a:t>Romans 8:28</a:t>
            </a:r>
          </a:p>
          <a:p>
            <a:pPr marL="171450" indent="-171450">
              <a:buFont typeface="Arial" panose="020B0604020202020204" pitchFamily="34" charset="0"/>
              <a:buChar char="•"/>
            </a:pPr>
            <a:r>
              <a:rPr lang="en-ZA" b="1" dirty="0" smtClean="0"/>
              <a:t>With us</a:t>
            </a:r>
            <a:r>
              <a:rPr lang="en-ZA" dirty="0" smtClean="0"/>
              <a:t>: Deuteronomy 31:6</a:t>
            </a:r>
            <a:endParaRPr lang="en-ZA" dirty="0"/>
          </a:p>
        </p:txBody>
      </p:sp>
      <p:sp>
        <p:nvSpPr>
          <p:cNvPr id="4" name="Slide Number Placeholder 3"/>
          <p:cNvSpPr>
            <a:spLocks noGrp="1"/>
          </p:cNvSpPr>
          <p:nvPr>
            <p:ph type="sldNum" sz="quarter" idx="10"/>
          </p:nvPr>
        </p:nvSpPr>
        <p:spPr/>
        <p:txBody>
          <a:bodyPr/>
          <a:lstStyle/>
          <a:p>
            <a:fld id="{6A0A3DED-163C-4C03-8A41-F80946373189}" type="slidenum">
              <a:rPr lang="en-ZA" smtClean="0"/>
              <a:pPr/>
              <a:t>11</a:t>
            </a:fld>
            <a:endParaRPr lang="en-ZA"/>
          </a:p>
        </p:txBody>
      </p:sp>
    </p:spTree>
    <p:extLst>
      <p:ext uri="{BB962C8B-B14F-4D97-AF65-F5344CB8AC3E}">
        <p14:creationId xmlns:p14="http://schemas.microsoft.com/office/powerpoint/2010/main" val="20118036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i="1" dirty="0"/>
          </a:p>
          <a:p>
            <a:r>
              <a:rPr lang="en-ZA" dirty="0" smtClean="0"/>
              <a:t>  </a:t>
            </a:r>
          </a:p>
        </p:txBody>
      </p:sp>
      <p:sp>
        <p:nvSpPr>
          <p:cNvPr id="4" name="Slide Number Placeholder 3"/>
          <p:cNvSpPr>
            <a:spLocks noGrp="1"/>
          </p:cNvSpPr>
          <p:nvPr>
            <p:ph type="sldNum" sz="quarter" idx="10"/>
          </p:nvPr>
        </p:nvSpPr>
        <p:spPr/>
        <p:txBody>
          <a:bodyPr/>
          <a:lstStyle/>
          <a:p>
            <a:fld id="{6A0A3DED-163C-4C03-8A41-F80946373189}" type="slidenum">
              <a:rPr lang="en-ZA" smtClean="0"/>
              <a:pPr/>
              <a:t>12</a:t>
            </a:fld>
            <a:endParaRPr lang="en-ZA"/>
          </a:p>
        </p:txBody>
      </p:sp>
      <p:sp>
        <p:nvSpPr>
          <p:cNvPr id="5" name="Notes Placeholder 2"/>
          <p:cNvSpPr txBox="1">
            <a:spLocks/>
          </p:cNvSpPr>
          <p:nvPr/>
        </p:nvSpPr>
        <p:spPr>
          <a:xfrm>
            <a:off x="832168" y="4929594"/>
            <a:ext cx="5438140" cy="3908614"/>
          </a:xfrm>
          <a:prstGeom prst="rect">
            <a:avLst/>
          </a:prstGeom>
        </p:spPr>
        <p:txBody>
          <a:bodyPr vert="horz" lIns="95558" tIns="47779" rIns="95558" bIns="47779"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ZA" b="1" dirty="0" smtClean="0"/>
              <a:t>5) Discipline</a:t>
            </a:r>
          </a:p>
          <a:p>
            <a:endParaRPr lang="en-ZA" dirty="0" smtClean="0"/>
          </a:p>
          <a:p>
            <a:r>
              <a:rPr lang="en-ZA" dirty="0" smtClean="0"/>
              <a:t>Discipline </a:t>
            </a:r>
            <a:r>
              <a:rPr lang="en-ZA" dirty="0" smtClean="0"/>
              <a:t>is something that we don’t like to experience, but if it’s coming from a good father, who loves us, we know that it is for our good</a:t>
            </a:r>
            <a:r>
              <a:rPr lang="en-ZA" dirty="0" smtClean="0"/>
              <a:t>.</a:t>
            </a:r>
          </a:p>
          <a:p>
            <a:endParaRPr lang="en-ZA" dirty="0"/>
          </a:p>
          <a:p>
            <a:r>
              <a:rPr lang="en-ZA" dirty="0" smtClean="0">
                <a:solidFill>
                  <a:schemeClr val="bg2">
                    <a:lumMod val="25000"/>
                  </a:schemeClr>
                </a:solidFill>
              </a:rPr>
              <a:t>Proverbs 3:11</a:t>
            </a:r>
            <a:endParaRPr lang="en-ZA" dirty="0">
              <a:solidFill>
                <a:schemeClr val="bg2">
                  <a:lumMod val="25000"/>
                </a:schemeClr>
              </a:solidFill>
            </a:endParaRPr>
          </a:p>
          <a:p>
            <a:r>
              <a:rPr lang="en-ZA" i="1" dirty="0">
                <a:latin typeface="Calibri Light" panose="020F0302020204030204" pitchFamily="34" charset="0"/>
                <a:cs typeface="Calibri Light" panose="020F0302020204030204" pitchFamily="34" charset="0"/>
              </a:rPr>
              <a:t>“My son, do not despise the Lord’s discipline, and do not resent his rebuke, because </a:t>
            </a:r>
            <a:r>
              <a:rPr lang="en-ZA" i="1" u="sng" dirty="0">
                <a:latin typeface="Calibri Light" panose="020F0302020204030204" pitchFamily="34" charset="0"/>
                <a:cs typeface="Calibri Light" panose="020F0302020204030204" pitchFamily="34" charset="0"/>
              </a:rPr>
              <a:t>the Lord disciplines those he loves</a:t>
            </a:r>
            <a:r>
              <a:rPr lang="en-ZA" i="1" dirty="0">
                <a:latin typeface="Calibri Light" panose="020F0302020204030204" pitchFamily="34" charset="0"/>
                <a:cs typeface="Calibri Light" panose="020F0302020204030204" pitchFamily="34" charset="0"/>
              </a:rPr>
              <a:t>, as a father the son he delights in.</a:t>
            </a:r>
          </a:p>
          <a:p>
            <a:endParaRPr lang="en-ZA" dirty="0" smtClean="0"/>
          </a:p>
          <a:p>
            <a:r>
              <a:rPr lang="en-ZA" dirty="0" smtClean="0"/>
              <a:t>This </a:t>
            </a:r>
            <a:r>
              <a:rPr lang="en-ZA" dirty="0" smtClean="0"/>
              <a:t>is different to trouble that comes across our path from external circumstances – this involves a closeness and a deliberateness in what God is doing in our lives as expressed so beautifully by the parable of the </a:t>
            </a:r>
            <a:r>
              <a:rPr lang="en-ZA" b="1" dirty="0" smtClean="0"/>
              <a:t>vine and the gardener</a:t>
            </a:r>
            <a:r>
              <a:rPr lang="en-ZA" dirty="0" smtClean="0"/>
              <a:t>.  Each clip of the scissors is purposeful and designed specifically for growth</a:t>
            </a:r>
            <a:r>
              <a:rPr lang="en-ZA" dirty="0" smtClean="0"/>
              <a:t>.</a:t>
            </a:r>
          </a:p>
          <a:p>
            <a:endParaRPr lang="en-ZA" dirty="0"/>
          </a:p>
          <a:p>
            <a:r>
              <a:rPr lang="en-ZA" dirty="0" smtClean="0"/>
              <a:t>John 15:1-5</a:t>
            </a:r>
          </a:p>
          <a:p>
            <a:endParaRPr lang="en-ZA" dirty="0" smtClean="0"/>
          </a:p>
          <a:p>
            <a:r>
              <a:rPr lang="en-ZA" b="1" dirty="0" smtClean="0"/>
              <a:t>Note: Discipline </a:t>
            </a:r>
            <a:r>
              <a:rPr lang="en-ZA" b="1" dirty="0"/>
              <a:t>is different to temptation – temptation does not come from God</a:t>
            </a:r>
          </a:p>
          <a:p>
            <a:endParaRPr lang="en-ZA" dirty="0"/>
          </a:p>
          <a:p>
            <a:r>
              <a:rPr lang="en-ZA" dirty="0"/>
              <a:t>James </a:t>
            </a:r>
            <a:r>
              <a:rPr lang="en-ZA" dirty="0" smtClean="0"/>
              <a:t>1:12-15 – temptation comes from our own sinful desires.  God has no desire to see us sin…</a:t>
            </a:r>
            <a:endParaRPr lang="en-ZA" dirty="0"/>
          </a:p>
          <a:p>
            <a:endParaRPr lang="en-ZA" dirty="0" smtClean="0"/>
          </a:p>
        </p:txBody>
      </p:sp>
    </p:spTree>
    <p:extLst>
      <p:ext uri="{BB962C8B-B14F-4D97-AF65-F5344CB8AC3E}">
        <p14:creationId xmlns:p14="http://schemas.microsoft.com/office/powerpoint/2010/main" val="38382059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So to sum up then:</a:t>
            </a:r>
          </a:p>
          <a:p>
            <a:endParaRPr lang="en-ZA" i="1" dirty="0"/>
          </a:p>
          <a:p>
            <a:r>
              <a:rPr lang="en-ZA" b="1" i="1" dirty="0" smtClean="0"/>
              <a:t>Faith has two aspects to it: </a:t>
            </a:r>
          </a:p>
          <a:p>
            <a:pPr marL="171450" indent="-171450">
              <a:buFont typeface="Arial" panose="020B0604020202020204" pitchFamily="34" charset="0"/>
              <a:buChar char="•"/>
            </a:pPr>
            <a:r>
              <a:rPr lang="en-ZA" i="1" dirty="0" smtClean="0"/>
              <a:t>(Roots) Believing </a:t>
            </a:r>
            <a:r>
              <a:rPr lang="en-ZA" i="1" dirty="0"/>
              <a:t>&amp; Trusting in God  &amp;  </a:t>
            </a:r>
            <a:endParaRPr lang="en-ZA" i="1" dirty="0" smtClean="0"/>
          </a:p>
          <a:p>
            <a:pPr marL="171450" indent="-171450">
              <a:buFont typeface="Arial" panose="020B0604020202020204" pitchFamily="34" charset="0"/>
              <a:buChar char="•"/>
            </a:pPr>
            <a:r>
              <a:rPr lang="en-ZA" i="1" dirty="0" smtClean="0"/>
              <a:t>(Branches) Living </a:t>
            </a:r>
            <a:r>
              <a:rPr lang="en-ZA" i="1" dirty="0"/>
              <a:t>it out through our actions</a:t>
            </a:r>
          </a:p>
          <a:p>
            <a:endParaRPr lang="en-ZA" i="1" dirty="0" smtClean="0"/>
          </a:p>
          <a:p>
            <a:r>
              <a:rPr lang="en-ZA" b="1" dirty="0" smtClean="0"/>
              <a:t>God wants to grow our faith, but that can depend on and be developed by a range of things</a:t>
            </a:r>
            <a:r>
              <a:rPr lang="en-ZA" dirty="0" smtClean="0"/>
              <a:t>:</a:t>
            </a:r>
          </a:p>
          <a:p>
            <a:pPr marL="228600" indent="-228600">
              <a:buFont typeface="+mj-lt"/>
              <a:buAutoNum type="arabicPeriod"/>
            </a:pPr>
            <a:r>
              <a:rPr lang="en-ZA" dirty="0" smtClean="0"/>
              <a:t>The soil of our hearts</a:t>
            </a:r>
          </a:p>
          <a:p>
            <a:pPr marL="228600" indent="-228600">
              <a:buFont typeface="+mj-lt"/>
              <a:buAutoNum type="arabicPeriod"/>
            </a:pPr>
            <a:r>
              <a:rPr lang="en-ZA" dirty="0" smtClean="0"/>
              <a:t>Word of God</a:t>
            </a:r>
          </a:p>
          <a:p>
            <a:pPr marL="228600" indent="-228600">
              <a:buFont typeface="+mj-lt"/>
              <a:buAutoNum type="arabicPeriod"/>
            </a:pPr>
            <a:r>
              <a:rPr lang="en-ZA" dirty="0" smtClean="0"/>
              <a:t>Special Godly relationships</a:t>
            </a:r>
          </a:p>
          <a:p>
            <a:pPr marL="228600" indent="-228600">
              <a:buFont typeface="+mj-lt"/>
              <a:buAutoNum type="arabicPeriod"/>
            </a:pPr>
            <a:r>
              <a:rPr lang="en-ZA" dirty="0" smtClean="0"/>
              <a:t>Trouble (and how we handle it)</a:t>
            </a:r>
          </a:p>
          <a:p>
            <a:pPr marL="228600" indent="-228600">
              <a:buFont typeface="+mj-lt"/>
              <a:buAutoNum type="arabicPeriod"/>
            </a:pPr>
            <a:r>
              <a:rPr lang="en-ZA" dirty="0" smtClean="0"/>
              <a:t>Discipline</a:t>
            </a:r>
          </a:p>
          <a:p>
            <a:pPr marL="228600" indent="-228600">
              <a:buFont typeface="+mj-lt"/>
              <a:buAutoNum type="arabicPeriod"/>
            </a:pPr>
            <a:endParaRPr lang="en-ZA" dirty="0"/>
          </a:p>
          <a:p>
            <a:r>
              <a:rPr lang="en-ZA" dirty="0" smtClean="0"/>
              <a:t>I’ve certainly enjoyed getting a better handle on this concept of faith – I hope you’ve learnt something today and that something in your heart will be stirred to deepen your trust in God as we start working through James together during the weeks ahead….</a:t>
            </a:r>
          </a:p>
          <a:p>
            <a:pPr marL="228600" indent="-228600">
              <a:buFont typeface="+mj-lt"/>
              <a:buAutoNum type="arabicPeriod"/>
            </a:pPr>
            <a:endParaRPr lang="en-ZA" dirty="0" smtClean="0"/>
          </a:p>
          <a:p>
            <a:endParaRPr lang="en-ZA" dirty="0" smtClean="0"/>
          </a:p>
        </p:txBody>
      </p:sp>
      <p:sp>
        <p:nvSpPr>
          <p:cNvPr id="4" name="Slide Number Placeholder 3"/>
          <p:cNvSpPr>
            <a:spLocks noGrp="1"/>
          </p:cNvSpPr>
          <p:nvPr>
            <p:ph type="sldNum" sz="quarter" idx="10"/>
          </p:nvPr>
        </p:nvSpPr>
        <p:spPr/>
        <p:txBody>
          <a:bodyPr/>
          <a:lstStyle/>
          <a:p>
            <a:fld id="{6A0A3DED-163C-4C03-8A41-F80946373189}" type="slidenum">
              <a:rPr lang="en-ZA" smtClean="0"/>
              <a:pPr/>
              <a:t>13</a:t>
            </a:fld>
            <a:endParaRPr lang="en-ZA"/>
          </a:p>
        </p:txBody>
      </p:sp>
    </p:spTree>
    <p:extLst>
      <p:ext uri="{BB962C8B-B14F-4D97-AF65-F5344CB8AC3E}">
        <p14:creationId xmlns:p14="http://schemas.microsoft.com/office/powerpoint/2010/main" val="41202757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Before we dive into a discussion about faith, it’s important for us to understand </a:t>
            </a:r>
            <a:r>
              <a:rPr lang="en-ZA" u="sng" dirty="0" smtClean="0"/>
              <a:t>what it is….</a:t>
            </a:r>
          </a:p>
          <a:p>
            <a:endParaRPr lang="en-ZA" dirty="0" smtClean="0"/>
          </a:p>
          <a:p>
            <a:r>
              <a:rPr lang="en-ZA" dirty="0" smtClean="0"/>
              <a:t>Hebrews 11:1 </a:t>
            </a:r>
            <a:r>
              <a:rPr lang="en-ZA" dirty="0">
                <a:latin typeface="Calibri Light" panose="020F0302020204030204" pitchFamily="34" charset="0"/>
                <a:cs typeface="Calibri Light" panose="020F0302020204030204" pitchFamily="34" charset="0"/>
              </a:rPr>
              <a:t>“</a:t>
            </a:r>
            <a:r>
              <a:rPr lang="en-US" i="1" dirty="0">
                <a:latin typeface="Calibri Light" panose="020F0302020204030204" pitchFamily="34" charset="0"/>
                <a:cs typeface="Calibri Light" panose="020F0302020204030204" pitchFamily="34" charset="0"/>
              </a:rPr>
              <a:t>Now faith is confidence in what we hope for and assurance about what we do not see.” </a:t>
            </a:r>
            <a:endParaRPr lang="en-ZA" dirty="0">
              <a:latin typeface="Calibri Light" panose="020F0302020204030204" pitchFamily="34" charset="0"/>
              <a:cs typeface="Calibri Light" panose="020F0302020204030204" pitchFamily="34" charset="0"/>
            </a:endParaRPr>
          </a:p>
          <a:p>
            <a:endParaRPr lang="en-ZA" dirty="0"/>
          </a:p>
          <a:p>
            <a:r>
              <a:rPr lang="en-ZA" dirty="0" smtClean="0"/>
              <a:t>Based on this definition, we can have </a:t>
            </a:r>
            <a:r>
              <a:rPr lang="en-ZA" u="sng" dirty="0" smtClean="0"/>
              <a:t>faith in a range of different things </a:t>
            </a:r>
            <a:r>
              <a:rPr lang="en-ZA" dirty="0" smtClean="0"/>
              <a:t>from things we may own (like a car – which we trust to get us from one place to another) to people (who we perhaps trust to fix the car if it breaks down) to God (who we may trust to get us where we’re going, or to take us to heaven if we don’t get to our destination).</a:t>
            </a:r>
          </a:p>
          <a:p>
            <a:endParaRPr lang="en-ZA" dirty="0"/>
          </a:p>
          <a:p>
            <a:r>
              <a:rPr lang="en-ZA" dirty="0" smtClean="0"/>
              <a:t>What is very clear from scripture though, is that </a:t>
            </a:r>
            <a:r>
              <a:rPr lang="en-ZA" u="sng" dirty="0" smtClean="0"/>
              <a:t>Faith is central to our walk with Jesus</a:t>
            </a:r>
            <a:r>
              <a:rPr lang="en-ZA" dirty="0" smtClean="0"/>
              <a:t>.  Paul makes this very clear in Hebrews </a:t>
            </a:r>
            <a:r>
              <a:rPr lang="en-ZA" dirty="0" smtClean="0"/>
              <a:t>11 where </a:t>
            </a:r>
            <a:r>
              <a:rPr lang="en-ZA" dirty="0" smtClean="0"/>
              <a:t>he writes:</a:t>
            </a:r>
          </a:p>
          <a:p>
            <a:endParaRPr lang="en-ZA" dirty="0"/>
          </a:p>
          <a:p>
            <a:r>
              <a:rPr lang="en-ZA" dirty="0" smtClean="0"/>
              <a:t>Hebrews 11:6 </a:t>
            </a:r>
            <a:r>
              <a:rPr lang="en-US" i="1" dirty="0">
                <a:latin typeface="Calibri Light" panose="020F0302020204030204" pitchFamily="34" charset="0"/>
                <a:cs typeface="Calibri Light" panose="020F0302020204030204" pitchFamily="34" charset="0"/>
              </a:rPr>
              <a:t>Without faith it is impossible to please </a:t>
            </a:r>
            <a:r>
              <a:rPr lang="en-US" i="1" dirty="0" smtClean="0">
                <a:latin typeface="Calibri Light" panose="020F0302020204030204" pitchFamily="34" charset="0"/>
                <a:cs typeface="Calibri Light" panose="020F0302020204030204" pitchFamily="34" charset="0"/>
              </a:rPr>
              <a:t>God</a:t>
            </a:r>
          </a:p>
          <a:p>
            <a:endParaRPr lang="en-US" i="1" dirty="0">
              <a:latin typeface="Calibri Light" panose="020F0302020204030204" pitchFamily="34" charset="0"/>
              <a:cs typeface="Calibri Light" panose="020F0302020204030204" pitchFamily="34" charset="0"/>
            </a:endParaRPr>
          </a:p>
          <a:p>
            <a:r>
              <a:rPr lang="en-US" dirty="0" smtClean="0">
                <a:latin typeface="Calibri Light" panose="020F0302020204030204" pitchFamily="34" charset="0"/>
                <a:cs typeface="Calibri Light" panose="020F0302020204030204" pitchFamily="34" charset="0"/>
              </a:rPr>
              <a:t>We also know that for us to have a relationship with God, we have to </a:t>
            </a:r>
            <a:r>
              <a:rPr lang="en-US" u="sng" dirty="0" smtClean="0">
                <a:latin typeface="Calibri Light" panose="020F0302020204030204" pitchFamily="34" charset="0"/>
                <a:cs typeface="Calibri Light" panose="020F0302020204030204" pitchFamily="34" charset="0"/>
              </a:rPr>
              <a:t>put our faith in Jesus</a:t>
            </a:r>
            <a:r>
              <a:rPr lang="en-US" dirty="0" smtClean="0">
                <a:latin typeface="Calibri Light" panose="020F0302020204030204" pitchFamily="34" charset="0"/>
                <a:cs typeface="Calibri Light" panose="020F0302020204030204" pitchFamily="34" charset="0"/>
              </a:rPr>
              <a:t> and accept the grace that he gives us.  </a:t>
            </a:r>
          </a:p>
          <a:p>
            <a:endParaRPr lang="en-US" dirty="0" smtClean="0">
              <a:latin typeface="Calibri Light" panose="020F0302020204030204" pitchFamily="34" charset="0"/>
              <a:cs typeface="Calibri Light" panose="020F0302020204030204" pitchFamily="34" charset="0"/>
            </a:endParaRPr>
          </a:p>
          <a:p>
            <a:pPr marL="571500" indent="-571500"/>
            <a:r>
              <a:rPr lang="en-ZA" dirty="0">
                <a:solidFill>
                  <a:schemeClr val="bg2">
                    <a:lumMod val="25000"/>
                  </a:schemeClr>
                </a:solidFill>
              </a:rPr>
              <a:t>Ephesians 2:8	</a:t>
            </a:r>
          </a:p>
          <a:p>
            <a:r>
              <a:rPr lang="en-ZA" i="1" dirty="0">
                <a:latin typeface="Calibri Light" panose="020F0302020204030204" pitchFamily="34" charset="0"/>
                <a:cs typeface="Calibri Light" panose="020F0302020204030204" pitchFamily="34" charset="0"/>
              </a:rPr>
              <a:t>“For it is by grace you have been saved, </a:t>
            </a:r>
            <a:r>
              <a:rPr lang="en-ZA" i="1" u="sng" dirty="0">
                <a:latin typeface="Calibri Light" panose="020F0302020204030204" pitchFamily="34" charset="0"/>
                <a:cs typeface="Calibri Light" panose="020F0302020204030204" pitchFamily="34" charset="0"/>
              </a:rPr>
              <a:t>through faith</a:t>
            </a:r>
            <a:r>
              <a:rPr lang="en-ZA" i="1" dirty="0">
                <a:latin typeface="Calibri Light" panose="020F0302020204030204" pitchFamily="34" charset="0"/>
                <a:cs typeface="Calibri Light" panose="020F0302020204030204" pitchFamily="34" charset="0"/>
              </a:rPr>
              <a:t>—and this is not from yourselves, it is the gift of God.”</a:t>
            </a:r>
          </a:p>
          <a:p>
            <a:endParaRPr lang="en-US" dirty="0" smtClean="0">
              <a:latin typeface="Calibri Light" panose="020F0302020204030204" pitchFamily="34" charset="0"/>
              <a:cs typeface="Calibri Light" panose="020F0302020204030204" pitchFamily="34" charset="0"/>
            </a:endParaRPr>
          </a:p>
        </p:txBody>
      </p:sp>
      <p:sp>
        <p:nvSpPr>
          <p:cNvPr id="4" name="Slide Number Placeholder 3"/>
          <p:cNvSpPr>
            <a:spLocks noGrp="1"/>
          </p:cNvSpPr>
          <p:nvPr>
            <p:ph type="sldNum" sz="quarter" idx="10"/>
          </p:nvPr>
        </p:nvSpPr>
        <p:spPr/>
        <p:txBody>
          <a:bodyPr/>
          <a:lstStyle/>
          <a:p>
            <a:fld id="{4B6C86CD-3D02-4953-875A-23F56F335674}" type="slidenum">
              <a:rPr lang="en-ZA" smtClean="0"/>
              <a:pPr/>
              <a:t>2</a:t>
            </a:fld>
            <a:endParaRPr lang="en-ZA"/>
          </a:p>
        </p:txBody>
      </p:sp>
    </p:spTree>
    <p:extLst>
      <p:ext uri="{BB962C8B-B14F-4D97-AF65-F5344CB8AC3E}">
        <p14:creationId xmlns:p14="http://schemas.microsoft.com/office/powerpoint/2010/main" val="16601596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So the illustration that we’re given about faith is of a seed that becomes a tree and that the bears fruit.</a:t>
            </a:r>
          </a:p>
          <a:p>
            <a:endParaRPr lang="en-ZA" dirty="0"/>
          </a:p>
          <a:p>
            <a:r>
              <a:rPr lang="en-ZA" dirty="0"/>
              <a:t>But for any tree, we know that </a:t>
            </a:r>
            <a:r>
              <a:rPr lang="en-ZA" u="sng" dirty="0"/>
              <a:t>what is </a:t>
            </a:r>
            <a:r>
              <a:rPr lang="en-ZA" u="sng" dirty="0" smtClean="0"/>
              <a:t>above </a:t>
            </a:r>
            <a:r>
              <a:rPr lang="en-ZA" u="sng" dirty="0"/>
              <a:t>ground is just as important as what is under the ground</a:t>
            </a:r>
            <a:r>
              <a:rPr lang="en-ZA" dirty="0"/>
              <a:t>.  </a:t>
            </a:r>
            <a:r>
              <a:rPr lang="en-ZA" dirty="0" smtClean="0"/>
              <a:t>And the extent of our roots is based on the extent to which we trust God with our hearts and our lives…</a:t>
            </a:r>
          </a:p>
          <a:p>
            <a:endParaRPr lang="en-ZA" dirty="0"/>
          </a:p>
          <a:p>
            <a:r>
              <a:rPr lang="en-ZA" dirty="0" smtClean="0"/>
              <a:t>If a </a:t>
            </a:r>
            <a:r>
              <a:rPr lang="en-ZA" dirty="0"/>
              <a:t>tree has shallow roots, it’s likely to be blown down by any storm that comes it’s way</a:t>
            </a:r>
            <a:r>
              <a:rPr lang="en-ZA" dirty="0" smtClean="0"/>
              <a:t>.  </a:t>
            </a:r>
            <a:r>
              <a:rPr lang="en-ZA" u="sng" dirty="0" smtClean="0"/>
              <a:t>But if it’s roots are deep, (if we cultivate a deep faith in God), it will stand strong, like a tree that has become established along a river bank, even when trouble comes</a:t>
            </a:r>
            <a:r>
              <a:rPr lang="en-ZA" dirty="0" smtClean="0"/>
              <a:t>.</a:t>
            </a:r>
            <a:endParaRPr lang="en-ZA" dirty="0"/>
          </a:p>
          <a:p>
            <a:endParaRPr lang="en-ZA" dirty="0"/>
          </a:p>
        </p:txBody>
      </p:sp>
      <p:sp>
        <p:nvSpPr>
          <p:cNvPr id="4" name="Slide Number Placeholder 3"/>
          <p:cNvSpPr>
            <a:spLocks noGrp="1"/>
          </p:cNvSpPr>
          <p:nvPr>
            <p:ph type="sldNum" sz="quarter" idx="10"/>
          </p:nvPr>
        </p:nvSpPr>
        <p:spPr/>
        <p:txBody>
          <a:bodyPr/>
          <a:lstStyle/>
          <a:p>
            <a:fld id="{4B6C86CD-3D02-4953-875A-23F56F335674}" type="slidenum">
              <a:rPr lang="en-ZA" smtClean="0"/>
              <a:pPr/>
              <a:t>3</a:t>
            </a:fld>
            <a:endParaRPr lang="en-ZA"/>
          </a:p>
        </p:txBody>
      </p:sp>
    </p:spTree>
    <p:extLst>
      <p:ext uri="{BB962C8B-B14F-4D97-AF65-F5344CB8AC3E}">
        <p14:creationId xmlns:p14="http://schemas.microsoft.com/office/powerpoint/2010/main" val="35774022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So if we look at faith, we can look at it as having </a:t>
            </a:r>
            <a:r>
              <a:rPr lang="en-ZA" b="1" i="1" dirty="0" smtClean="0"/>
              <a:t>2 components:</a:t>
            </a:r>
          </a:p>
          <a:p>
            <a:endParaRPr lang="en-ZA" dirty="0"/>
          </a:p>
          <a:p>
            <a:r>
              <a:rPr lang="en-ZA" dirty="0">
                <a:solidFill>
                  <a:srgbClr val="C00000"/>
                </a:solidFill>
              </a:rPr>
              <a:t>Faith: Believing &amp; Trusting in God </a:t>
            </a:r>
            <a:r>
              <a:rPr lang="en-ZA" dirty="0" smtClean="0">
                <a:solidFill>
                  <a:srgbClr val="C00000"/>
                </a:solidFill>
              </a:rPr>
              <a:t> &amp;  </a:t>
            </a:r>
            <a:r>
              <a:rPr lang="en-ZA" dirty="0">
                <a:solidFill>
                  <a:srgbClr val="C00000"/>
                </a:solidFill>
              </a:rPr>
              <a:t>Living it out through our actions</a:t>
            </a:r>
            <a:endParaRPr lang="en-ZA" dirty="0">
              <a:solidFill>
                <a:srgbClr val="C00000"/>
              </a:solidFill>
              <a:latin typeface="Calibri Light" panose="020F0302020204030204" pitchFamily="34" charset="0"/>
              <a:cs typeface="Calibri Light" panose="020F0302020204030204" pitchFamily="34" charset="0"/>
            </a:endParaRPr>
          </a:p>
          <a:p>
            <a:endParaRPr lang="en-ZA" dirty="0" smtClean="0"/>
          </a:p>
          <a:p>
            <a:r>
              <a:rPr lang="en-ZA" dirty="0" smtClean="0"/>
              <a:t>1</a:t>
            </a:r>
            <a:r>
              <a:rPr lang="en-ZA" dirty="0" smtClean="0"/>
              <a:t>) There are the </a:t>
            </a:r>
            <a:r>
              <a:rPr lang="en-ZA" b="1" dirty="0" smtClean="0"/>
              <a:t>roots</a:t>
            </a:r>
            <a:r>
              <a:rPr lang="en-ZA" b="1" u="sng" dirty="0" smtClean="0"/>
              <a:t> </a:t>
            </a:r>
            <a:r>
              <a:rPr lang="en-ZA" dirty="0" smtClean="0"/>
              <a:t>that grow below ground.  This reflect our </a:t>
            </a:r>
            <a:r>
              <a:rPr lang="en-ZA" b="1" u="sng" dirty="0" smtClean="0"/>
              <a:t>belief &amp; trust in God</a:t>
            </a:r>
            <a:r>
              <a:rPr lang="en-ZA" dirty="0" smtClean="0"/>
              <a:t>.  This happens in our heart and spirit, and is not something anyone else can see. </a:t>
            </a:r>
            <a:endParaRPr lang="en-ZA" dirty="0"/>
          </a:p>
          <a:p>
            <a:endParaRPr lang="en-ZA" dirty="0" smtClean="0"/>
          </a:p>
          <a:p>
            <a:r>
              <a:rPr lang="en-ZA" dirty="0" smtClean="0"/>
              <a:t>2) Then there is the </a:t>
            </a:r>
            <a:r>
              <a:rPr lang="en-ZA" b="1" dirty="0" smtClean="0"/>
              <a:t>tree </a:t>
            </a:r>
            <a:r>
              <a:rPr lang="en-ZA" dirty="0" smtClean="0"/>
              <a:t>that is displayed above ground.  This is an expression of our faith – it’s about </a:t>
            </a:r>
            <a:r>
              <a:rPr lang="en-ZA" b="1" u="sng" dirty="0" smtClean="0"/>
              <a:t>living our faith out through our actions</a:t>
            </a:r>
            <a:r>
              <a:rPr lang="en-ZA" dirty="0" smtClean="0"/>
              <a:t>.  It represents the degree to which our actions reflect our beliefs.  It’s the true measure of out faith…the way we live.</a:t>
            </a:r>
          </a:p>
          <a:p>
            <a:endParaRPr lang="en-ZA" dirty="0"/>
          </a:p>
          <a:p>
            <a:r>
              <a:rPr lang="en-ZA" dirty="0" smtClean="0"/>
              <a:t>We read about this duality of faith:</a:t>
            </a:r>
          </a:p>
          <a:p>
            <a:r>
              <a:rPr lang="en-ZA" dirty="0"/>
              <a:t>James 2:17-19</a:t>
            </a:r>
          </a:p>
          <a:p>
            <a:r>
              <a:rPr lang="en-ZA" i="1" dirty="0"/>
              <a:t>“In the same way, faith by itself, if it is not accompanied by action, is dead.  But someone will say, “You have </a:t>
            </a:r>
            <a:r>
              <a:rPr lang="en-ZA" i="1" u="sng" dirty="0"/>
              <a:t>faith</a:t>
            </a:r>
            <a:r>
              <a:rPr lang="en-ZA" i="1" dirty="0"/>
              <a:t>; I have </a:t>
            </a:r>
            <a:r>
              <a:rPr lang="en-ZA" i="1" u="sng" dirty="0"/>
              <a:t>deeds</a:t>
            </a:r>
            <a:r>
              <a:rPr lang="en-ZA" i="1" dirty="0"/>
              <a:t>.”  Show me your faith without deeds, and </a:t>
            </a:r>
            <a:r>
              <a:rPr lang="en-ZA" b="1" i="1" dirty="0"/>
              <a:t>I will show you my faith by my deeds</a:t>
            </a:r>
            <a:r>
              <a:rPr lang="en-ZA" i="1" dirty="0"/>
              <a:t>. You believe that there is one God. Good! Even the demons believe that—and shudder</a:t>
            </a:r>
            <a:r>
              <a:rPr lang="en-ZA" i="1" dirty="0" smtClean="0"/>
              <a:t>.”</a:t>
            </a:r>
          </a:p>
          <a:p>
            <a:endParaRPr lang="en-ZA" i="1" dirty="0"/>
          </a:p>
          <a:p>
            <a:r>
              <a:rPr lang="en-ZA" dirty="0" smtClean="0"/>
              <a:t>So </a:t>
            </a:r>
            <a:r>
              <a:rPr lang="en-ZA" dirty="0" smtClean="0"/>
              <a:t>telling others that we </a:t>
            </a:r>
            <a:r>
              <a:rPr lang="en-ZA" dirty="0" smtClean="0"/>
              <a:t>trust in God, but not living it out </a:t>
            </a:r>
            <a:r>
              <a:rPr lang="en-ZA" dirty="0" smtClean="0"/>
              <a:t>is </a:t>
            </a:r>
            <a:r>
              <a:rPr lang="en-ZA" dirty="0" smtClean="0"/>
              <a:t>of little value and suggests that </a:t>
            </a:r>
            <a:r>
              <a:rPr lang="en-ZA" dirty="0" smtClean="0"/>
              <a:t>we have a shallow or counterfeit faith.</a:t>
            </a:r>
            <a:endParaRPr lang="en-ZA" dirty="0"/>
          </a:p>
          <a:p>
            <a:r>
              <a:rPr lang="en-ZA" dirty="0" smtClean="0"/>
              <a:t>  </a:t>
            </a:r>
          </a:p>
        </p:txBody>
      </p:sp>
      <p:sp>
        <p:nvSpPr>
          <p:cNvPr id="4" name="Slide Number Placeholder 3"/>
          <p:cNvSpPr>
            <a:spLocks noGrp="1"/>
          </p:cNvSpPr>
          <p:nvPr>
            <p:ph type="sldNum" sz="quarter" idx="10"/>
          </p:nvPr>
        </p:nvSpPr>
        <p:spPr/>
        <p:txBody>
          <a:bodyPr/>
          <a:lstStyle/>
          <a:p>
            <a:fld id="{6A0A3DED-163C-4C03-8A41-F80946373189}" type="slidenum">
              <a:rPr lang="en-ZA" smtClean="0"/>
              <a:pPr/>
              <a:t>4</a:t>
            </a:fld>
            <a:endParaRPr lang="en-ZA"/>
          </a:p>
        </p:txBody>
      </p:sp>
    </p:spTree>
    <p:extLst>
      <p:ext uri="{BB962C8B-B14F-4D97-AF65-F5344CB8AC3E}">
        <p14:creationId xmlns:p14="http://schemas.microsoft.com/office/powerpoint/2010/main" val="33331556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So we’ve learnt that faith is something that grows in our hearts as we trust in God – like the roots that give life to a tree.</a:t>
            </a:r>
          </a:p>
          <a:p>
            <a:endParaRPr lang="en-ZA" dirty="0"/>
          </a:p>
          <a:p>
            <a:r>
              <a:rPr lang="en-ZA" dirty="0" smtClean="0"/>
              <a:t>As these roots develop, they start to support life.  A tree starts to grow – </a:t>
            </a:r>
            <a:r>
              <a:rPr lang="en-ZA" b="1" u="sng" dirty="0" smtClean="0"/>
              <a:t>but what is it that grows our faith in the Lord</a:t>
            </a:r>
            <a:r>
              <a:rPr lang="en-ZA" dirty="0" smtClean="0"/>
              <a:t>?</a:t>
            </a:r>
            <a:endParaRPr lang="en-ZA" dirty="0" smtClean="0"/>
          </a:p>
          <a:p>
            <a:endParaRPr lang="en-ZA" dirty="0"/>
          </a:p>
          <a:p>
            <a:r>
              <a:rPr lang="en-ZA" dirty="0" smtClean="0"/>
              <a:t>Let’s </a:t>
            </a:r>
            <a:r>
              <a:rPr lang="en-ZA" dirty="0" smtClean="0"/>
              <a:t>have a look at </a:t>
            </a:r>
            <a:r>
              <a:rPr lang="en-ZA" b="1" dirty="0" smtClean="0"/>
              <a:t>5 things that can </a:t>
            </a:r>
            <a:r>
              <a:rPr lang="en-ZA" b="1" dirty="0" smtClean="0"/>
              <a:t>grow our faith</a:t>
            </a:r>
            <a:r>
              <a:rPr lang="en-ZA" dirty="0" smtClean="0"/>
              <a:t>.</a:t>
            </a:r>
            <a:endParaRPr lang="en-ZA" dirty="0"/>
          </a:p>
        </p:txBody>
      </p:sp>
      <p:sp>
        <p:nvSpPr>
          <p:cNvPr id="4" name="Slide Number Placeholder 3"/>
          <p:cNvSpPr>
            <a:spLocks noGrp="1"/>
          </p:cNvSpPr>
          <p:nvPr>
            <p:ph type="sldNum" sz="quarter" idx="10"/>
          </p:nvPr>
        </p:nvSpPr>
        <p:spPr/>
        <p:txBody>
          <a:bodyPr/>
          <a:lstStyle/>
          <a:p>
            <a:fld id="{6A0A3DED-163C-4C03-8A41-F80946373189}" type="slidenum">
              <a:rPr lang="en-ZA" smtClean="0"/>
              <a:pPr/>
              <a:t>5</a:t>
            </a:fld>
            <a:endParaRPr lang="en-ZA"/>
          </a:p>
        </p:txBody>
      </p:sp>
    </p:spTree>
    <p:extLst>
      <p:ext uri="{BB962C8B-B14F-4D97-AF65-F5344CB8AC3E}">
        <p14:creationId xmlns:p14="http://schemas.microsoft.com/office/powerpoint/2010/main" val="7899121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ZA" b="1" dirty="0" smtClean="0"/>
              <a:t>The “Soil of our hearts”</a:t>
            </a:r>
          </a:p>
          <a:p>
            <a:endParaRPr lang="en-ZA" dirty="0"/>
          </a:p>
          <a:p>
            <a:r>
              <a:rPr lang="en-ZA" dirty="0"/>
              <a:t>Mathew 13 – The parable of the sower</a:t>
            </a:r>
          </a:p>
          <a:p>
            <a:r>
              <a:rPr lang="en-US" i="1" dirty="0">
                <a:latin typeface="Calibri Light" panose="020F0302020204030204" pitchFamily="34" charset="0"/>
                <a:cs typeface="Calibri Light" panose="020F0302020204030204" pitchFamily="34" charset="0"/>
              </a:rPr>
              <a:t>…</a:t>
            </a:r>
            <a:r>
              <a:rPr lang="en-US" i="1" baseline="30000" dirty="0">
                <a:latin typeface="Calibri Light" panose="020F0302020204030204" pitchFamily="34" charset="0"/>
                <a:cs typeface="Calibri Light" panose="020F0302020204030204" pitchFamily="34" charset="0"/>
              </a:rPr>
              <a:t>23</a:t>
            </a:r>
            <a:r>
              <a:rPr lang="en-US" i="1" dirty="0">
                <a:latin typeface="Calibri Light" panose="020F0302020204030204" pitchFamily="34" charset="0"/>
                <a:cs typeface="Calibri Light" panose="020F0302020204030204" pitchFamily="34" charset="0"/>
              </a:rPr>
              <a:t>But the seed falling on good soil refers to someone who hears the word and understands it. This is the one who produces a crop, yielding a hundred, sixty or thirty times what was sown.”</a:t>
            </a:r>
          </a:p>
          <a:p>
            <a:endParaRPr lang="en-ZA" dirty="0" smtClean="0"/>
          </a:p>
          <a:p>
            <a:r>
              <a:rPr lang="en-ZA" dirty="0" smtClean="0"/>
              <a:t>Our </a:t>
            </a:r>
            <a:r>
              <a:rPr lang="en-ZA" dirty="0" smtClean="0"/>
              <a:t>faith will not grow if the </a:t>
            </a:r>
            <a:r>
              <a:rPr lang="en-ZA" u="sng" dirty="0" smtClean="0"/>
              <a:t>soil of our hearts is not prepared</a:t>
            </a:r>
            <a:r>
              <a:rPr lang="en-ZA" dirty="0" smtClean="0"/>
              <a:t>, and ready to receive the seed that is sewn.  This is a </a:t>
            </a:r>
            <a:r>
              <a:rPr lang="en-ZA" b="1" dirty="0" smtClean="0"/>
              <a:t>personal responsibility </a:t>
            </a:r>
            <a:r>
              <a:rPr lang="en-ZA" dirty="0" smtClean="0"/>
              <a:t>and it means:</a:t>
            </a:r>
          </a:p>
          <a:p>
            <a:pPr marL="171450" indent="-171450">
              <a:buFont typeface="Arial" panose="020B0604020202020204" pitchFamily="34" charset="0"/>
              <a:buChar char="•"/>
            </a:pPr>
            <a:r>
              <a:rPr lang="en-ZA" dirty="0" smtClean="0"/>
              <a:t>We need to be careful not to get caught up with worries instead of bringing them to God;</a:t>
            </a:r>
          </a:p>
          <a:p>
            <a:pPr marL="171450" indent="-171450">
              <a:buFont typeface="Arial" panose="020B0604020202020204" pitchFamily="34" charset="0"/>
              <a:buChar char="•"/>
            </a:pPr>
            <a:r>
              <a:rPr lang="en-ZA" dirty="0" smtClean="0"/>
              <a:t>We need to be careful to not get so caught up in pleasures and the pursuit of wealth that we are too distracted to allow God to grow us</a:t>
            </a:r>
            <a:endParaRPr lang="en-ZA" dirty="0"/>
          </a:p>
        </p:txBody>
      </p:sp>
      <p:sp>
        <p:nvSpPr>
          <p:cNvPr id="4" name="Slide Number Placeholder 3"/>
          <p:cNvSpPr>
            <a:spLocks noGrp="1"/>
          </p:cNvSpPr>
          <p:nvPr>
            <p:ph type="sldNum" sz="quarter" idx="10"/>
          </p:nvPr>
        </p:nvSpPr>
        <p:spPr/>
        <p:txBody>
          <a:bodyPr/>
          <a:lstStyle/>
          <a:p>
            <a:fld id="{4B6C86CD-3D02-4953-875A-23F56F335674}" type="slidenum">
              <a:rPr lang="en-ZA" smtClean="0"/>
              <a:pPr/>
              <a:t>6</a:t>
            </a:fld>
            <a:endParaRPr lang="en-ZA"/>
          </a:p>
        </p:txBody>
      </p:sp>
    </p:spTree>
    <p:extLst>
      <p:ext uri="{BB962C8B-B14F-4D97-AF65-F5344CB8AC3E}">
        <p14:creationId xmlns:p14="http://schemas.microsoft.com/office/powerpoint/2010/main" val="29010340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b="1" dirty="0" smtClean="0"/>
              <a:t>2) God’s word</a:t>
            </a:r>
          </a:p>
          <a:p>
            <a:endParaRPr lang="en-ZA" dirty="0"/>
          </a:p>
          <a:p>
            <a:r>
              <a:rPr lang="en-ZA" dirty="0" smtClean="0"/>
              <a:t>We </a:t>
            </a:r>
            <a:r>
              <a:rPr lang="en-ZA" dirty="0" smtClean="0"/>
              <a:t>been reminded often about </a:t>
            </a:r>
            <a:r>
              <a:rPr lang="en-ZA" b="1" dirty="0" smtClean="0"/>
              <a:t>personal spiritual disciplines</a:t>
            </a:r>
            <a:r>
              <a:rPr lang="en-ZA" dirty="0" smtClean="0"/>
              <a:t>, </a:t>
            </a:r>
            <a:r>
              <a:rPr lang="en-ZA" dirty="0" smtClean="0"/>
              <a:t>and how important that is for growing our faith and walk in Jesus.</a:t>
            </a:r>
          </a:p>
          <a:p>
            <a:endParaRPr lang="en-ZA" dirty="0"/>
          </a:p>
          <a:p>
            <a:r>
              <a:rPr lang="en-ZA" dirty="0" smtClean="0"/>
              <a:t>This is emphasised in Romans 10:17, where Paul says </a:t>
            </a:r>
            <a:r>
              <a:rPr lang="en-ZA" dirty="0">
                <a:latin typeface="Calibri Light" panose="020F0302020204030204" pitchFamily="34" charset="0"/>
                <a:cs typeface="Calibri Light" panose="020F0302020204030204" pitchFamily="34" charset="0"/>
              </a:rPr>
              <a:t>“</a:t>
            </a:r>
            <a:r>
              <a:rPr lang="en-ZA" i="1" dirty="0">
                <a:latin typeface="Calibri Light" panose="020F0302020204030204" pitchFamily="34" charset="0"/>
                <a:cs typeface="Calibri Light" panose="020F0302020204030204" pitchFamily="34" charset="0"/>
              </a:rPr>
              <a:t>Faith comes from hearing the message, and the message is heard through the word about Christ.”</a:t>
            </a:r>
            <a:endParaRPr lang="en-ZA" dirty="0">
              <a:latin typeface="Calibri Light" panose="020F0302020204030204" pitchFamily="34" charset="0"/>
              <a:cs typeface="Calibri Light" panose="020F0302020204030204" pitchFamily="34" charset="0"/>
            </a:endParaRPr>
          </a:p>
          <a:p>
            <a:endParaRPr lang="en-ZA" dirty="0" smtClean="0"/>
          </a:p>
          <a:p>
            <a:r>
              <a:rPr lang="en-ZA" dirty="0" smtClean="0"/>
              <a:t>Another way of deepening faith is by hearing </a:t>
            </a:r>
            <a:r>
              <a:rPr lang="en-ZA" b="1" dirty="0" smtClean="0"/>
              <a:t>practical teaching </a:t>
            </a:r>
            <a:r>
              <a:rPr lang="en-ZA" dirty="0" smtClean="0"/>
              <a:t>that you can hold onto and apply in your life.  It’s like fertilizer that helps a plants roots to grow</a:t>
            </a:r>
            <a:r>
              <a:rPr lang="en-ZA" dirty="0" smtClean="0"/>
              <a:t>…</a:t>
            </a:r>
          </a:p>
          <a:p>
            <a:endParaRPr lang="en-ZA" dirty="0"/>
          </a:p>
          <a:p>
            <a:r>
              <a:rPr lang="en-ZA" dirty="0" smtClean="0"/>
              <a:t>So if you want to please God, and grow your faith, it’s critical that you spend time wrestling with the scriptures and finding out for yourself what following Jesus is all about.  Without understanding God’s word, what is your faith built on…?</a:t>
            </a:r>
            <a:endParaRPr lang="en-ZA" dirty="0"/>
          </a:p>
        </p:txBody>
      </p:sp>
      <p:sp>
        <p:nvSpPr>
          <p:cNvPr id="4" name="Slide Number Placeholder 3"/>
          <p:cNvSpPr>
            <a:spLocks noGrp="1"/>
          </p:cNvSpPr>
          <p:nvPr>
            <p:ph type="sldNum" sz="quarter" idx="10"/>
          </p:nvPr>
        </p:nvSpPr>
        <p:spPr/>
        <p:txBody>
          <a:bodyPr/>
          <a:lstStyle/>
          <a:p>
            <a:fld id="{6A0A3DED-163C-4C03-8A41-F80946373189}" type="slidenum">
              <a:rPr lang="en-ZA" smtClean="0"/>
              <a:pPr/>
              <a:t>7</a:t>
            </a:fld>
            <a:endParaRPr lang="en-ZA"/>
          </a:p>
        </p:txBody>
      </p:sp>
    </p:spTree>
    <p:extLst>
      <p:ext uri="{BB962C8B-B14F-4D97-AF65-F5344CB8AC3E}">
        <p14:creationId xmlns:p14="http://schemas.microsoft.com/office/powerpoint/2010/main" val="34093407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b="1" dirty="0" smtClean="0"/>
              <a:t>3) Special Godly relationships</a:t>
            </a:r>
          </a:p>
          <a:p>
            <a:endParaRPr lang="en-ZA" dirty="0" smtClean="0"/>
          </a:p>
          <a:p>
            <a:r>
              <a:rPr lang="en-ZA" dirty="0" smtClean="0"/>
              <a:t>God </a:t>
            </a:r>
            <a:r>
              <a:rPr lang="en-ZA" dirty="0" smtClean="0"/>
              <a:t>also uses </a:t>
            </a:r>
            <a:r>
              <a:rPr lang="en-ZA" b="1" dirty="0" smtClean="0"/>
              <a:t>people in our lives</a:t>
            </a:r>
            <a:r>
              <a:rPr lang="en-ZA" dirty="0" smtClean="0"/>
              <a:t> to grow our faith.  This includes testimonies that people share of God working in their lives and close, godly friendships that steady us through challenging </a:t>
            </a:r>
            <a:r>
              <a:rPr lang="en-ZA" dirty="0" smtClean="0"/>
              <a:t>times and challenge us when we are not living our lives like God intended.</a:t>
            </a:r>
            <a:endParaRPr lang="en-ZA" dirty="0" smtClean="0"/>
          </a:p>
          <a:p>
            <a:endParaRPr lang="en-ZA" i="1" dirty="0" smtClean="0"/>
          </a:p>
          <a:p>
            <a:r>
              <a:rPr lang="en-ZA" dirty="0" smtClean="0">
                <a:solidFill>
                  <a:schemeClr val="bg2">
                    <a:lumMod val="25000"/>
                  </a:schemeClr>
                </a:solidFill>
              </a:rPr>
              <a:t>Proverbs </a:t>
            </a:r>
            <a:r>
              <a:rPr lang="en-ZA" dirty="0">
                <a:solidFill>
                  <a:schemeClr val="bg2">
                    <a:lumMod val="25000"/>
                  </a:schemeClr>
                </a:solidFill>
              </a:rPr>
              <a:t>27:17</a:t>
            </a:r>
          </a:p>
          <a:p>
            <a:r>
              <a:rPr lang="en-ZA" dirty="0">
                <a:latin typeface="Calibri Light" panose="020F0302020204030204" pitchFamily="34" charset="0"/>
                <a:cs typeface="Calibri Light" panose="020F0302020204030204" pitchFamily="34" charset="0"/>
              </a:rPr>
              <a:t>“</a:t>
            </a:r>
            <a:r>
              <a:rPr lang="en-ZA" i="1" dirty="0">
                <a:latin typeface="Calibri Light" panose="020F0302020204030204" pitchFamily="34" charset="0"/>
                <a:cs typeface="Calibri Light" panose="020F0302020204030204" pitchFamily="34" charset="0"/>
              </a:rPr>
              <a:t>As iron sharpens iron, so one person sharpens another.”</a:t>
            </a:r>
          </a:p>
          <a:p>
            <a:endParaRPr lang="en-ZA" i="1" dirty="0"/>
          </a:p>
          <a:p>
            <a:r>
              <a:rPr lang="en-ZA" i="1" dirty="0" smtClean="0"/>
              <a:t>So friendships are like water to a tree:  they can </a:t>
            </a:r>
            <a:r>
              <a:rPr lang="en-ZA" i="1" dirty="0" smtClean="0"/>
              <a:t>bring refreshing when we’re feeling </a:t>
            </a:r>
            <a:r>
              <a:rPr lang="en-ZA" i="1" dirty="0" smtClean="0"/>
              <a:t>dry</a:t>
            </a:r>
            <a:r>
              <a:rPr lang="en-ZA" i="1" dirty="0"/>
              <a:t> </a:t>
            </a:r>
            <a:r>
              <a:rPr lang="en-ZA" i="1" dirty="0" smtClean="0"/>
              <a:t>and need support and encouragement</a:t>
            </a:r>
            <a:r>
              <a:rPr lang="en-ZA" i="1" dirty="0" smtClean="0"/>
              <a:t>…</a:t>
            </a:r>
            <a:endParaRPr lang="en-ZA" i="1" dirty="0"/>
          </a:p>
          <a:p>
            <a:r>
              <a:rPr lang="en-ZA" dirty="0" smtClean="0"/>
              <a:t>  </a:t>
            </a:r>
          </a:p>
        </p:txBody>
      </p:sp>
      <p:sp>
        <p:nvSpPr>
          <p:cNvPr id="4" name="Slide Number Placeholder 3"/>
          <p:cNvSpPr>
            <a:spLocks noGrp="1"/>
          </p:cNvSpPr>
          <p:nvPr>
            <p:ph type="sldNum" sz="quarter" idx="10"/>
          </p:nvPr>
        </p:nvSpPr>
        <p:spPr/>
        <p:txBody>
          <a:bodyPr/>
          <a:lstStyle/>
          <a:p>
            <a:fld id="{6A0A3DED-163C-4C03-8A41-F80946373189}" type="slidenum">
              <a:rPr lang="en-ZA" smtClean="0"/>
              <a:pPr/>
              <a:t>8</a:t>
            </a:fld>
            <a:endParaRPr lang="en-ZA"/>
          </a:p>
        </p:txBody>
      </p:sp>
    </p:spTree>
    <p:extLst>
      <p:ext uri="{BB962C8B-B14F-4D97-AF65-F5344CB8AC3E}">
        <p14:creationId xmlns:p14="http://schemas.microsoft.com/office/powerpoint/2010/main" val="12566233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8" y="4777194"/>
            <a:ext cx="5438140" cy="4740186"/>
          </a:xfrm>
        </p:spPr>
        <p:txBody>
          <a:bodyPr/>
          <a:lstStyle/>
          <a:p>
            <a:r>
              <a:rPr lang="en-ZA" b="1" dirty="0" smtClean="0"/>
              <a:t>4) Trouble</a:t>
            </a:r>
          </a:p>
          <a:p>
            <a:endParaRPr lang="en-ZA" dirty="0" smtClean="0"/>
          </a:p>
          <a:p>
            <a:r>
              <a:rPr lang="en-ZA" dirty="0" smtClean="0"/>
              <a:t>God </a:t>
            </a:r>
            <a:r>
              <a:rPr lang="en-ZA" dirty="0"/>
              <a:t>wants us to learn to trust him.  Sometimes he will </a:t>
            </a:r>
            <a:r>
              <a:rPr lang="en-ZA" b="1" dirty="0"/>
              <a:t>use trouble </a:t>
            </a:r>
            <a:r>
              <a:rPr lang="en-ZA" dirty="0"/>
              <a:t>to grow our trust in Him in new and different ways.  </a:t>
            </a:r>
          </a:p>
          <a:p>
            <a:endParaRPr lang="en-ZA" dirty="0" smtClean="0"/>
          </a:p>
          <a:p>
            <a:r>
              <a:rPr lang="en-ZA" dirty="0" smtClean="0"/>
              <a:t>This is an aspect of growing faith that James speaks to in James 1: 2-3</a:t>
            </a:r>
          </a:p>
          <a:p>
            <a:r>
              <a:rPr lang="en-ZA" i="1" dirty="0" smtClean="0"/>
              <a:t>“Consider </a:t>
            </a:r>
            <a:r>
              <a:rPr lang="en-ZA" i="1" dirty="0"/>
              <a:t>it </a:t>
            </a:r>
            <a:r>
              <a:rPr lang="en-ZA" b="1" i="1" dirty="0"/>
              <a:t>pure joy</a:t>
            </a:r>
            <a:r>
              <a:rPr lang="en-ZA" i="1" dirty="0"/>
              <a:t>, my brothers and sisters, whenever you face trials of many kinds, because you know that the testing of your faith </a:t>
            </a:r>
            <a:r>
              <a:rPr lang="en-ZA" b="1" i="1" dirty="0"/>
              <a:t>produces perseverance</a:t>
            </a:r>
            <a:r>
              <a:rPr lang="en-ZA" i="1" dirty="0"/>
              <a:t>. Let perseverance finish its work so that you may be </a:t>
            </a:r>
            <a:r>
              <a:rPr lang="en-ZA" b="1" i="1" dirty="0"/>
              <a:t>mature and complete, not lacking </a:t>
            </a:r>
            <a:r>
              <a:rPr lang="en-ZA" b="1" i="1" dirty="0" smtClean="0"/>
              <a:t>anything</a:t>
            </a:r>
            <a:r>
              <a:rPr lang="en-ZA" i="1" dirty="0" smtClean="0"/>
              <a:t>.”</a:t>
            </a:r>
          </a:p>
          <a:p>
            <a:endParaRPr lang="en-ZA" dirty="0"/>
          </a:p>
          <a:p>
            <a:r>
              <a:rPr lang="en-ZA" dirty="0" smtClean="0"/>
              <a:t>A) This </a:t>
            </a:r>
            <a:r>
              <a:rPr lang="en-ZA" dirty="0" smtClean="0"/>
              <a:t>is often in the form of </a:t>
            </a:r>
            <a:r>
              <a:rPr lang="en-ZA" b="1" u="sng" dirty="0" smtClean="0"/>
              <a:t>external circumstances </a:t>
            </a:r>
            <a:r>
              <a:rPr lang="en-ZA" dirty="0" smtClean="0"/>
              <a:t>that shake our world…</a:t>
            </a:r>
          </a:p>
          <a:p>
            <a:endParaRPr lang="en-ZA" dirty="0"/>
          </a:p>
          <a:p>
            <a:r>
              <a:rPr lang="en-ZA" dirty="0" smtClean="0"/>
              <a:t>But these times can cause us to deepen our roots – to allow them to be extended into new areas of our lives where we perhaps didn’t trust God before.  I kind of see it like roots that branch out as we go…with our faith being extended into:</a:t>
            </a:r>
          </a:p>
          <a:p>
            <a:pPr marL="171450" indent="-171450">
              <a:buFont typeface="Arial" panose="020B0604020202020204" pitchFamily="34" charset="0"/>
              <a:buChar char="•"/>
            </a:pPr>
            <a:r>
              <a:rPr lang="en-ZA" dirty="0" smtClean="0"/>
              <a:t>Relationships</a:t>
            </a:r>
          </a:p>
          <a:p>
            <a:pPr marL="171450" indent="-171450">
              <a:buFont typeface="Arial" panose="020B0604020202020204" pitchFamily="34" charset="0"/>
              <a:buChar char="•"/>
            </a:pPr>
            <a:r>
              <a:rPr lang="en-ZA" dirty="0" smtClean="0"/>
              <a:t>Finances</a:t>
            </a:r>
          </a:p>
          <a:p>
            <a:pPr marL="171450" indent="-171450">
              <a:buFont typeface="Arial" panose="020B0604020202020204" pitchFamily="34" charset="0"/>
              <a:buChar char="•"/>
            </a:pPr>
            <a:r>
              <a:rPr lang="en-ZA" dirty="0" smtClean="0"/>
              <a:t>Work</a:t>
            </a:r>
          </a:p>
          <a:p>
            <a:pPr marL="171450" indent="-171450">
              <a:buFont typeface="Arial" panose="020B0604020202020204" pitchFamily="34" charset="0"/>
              <a:buChar char="•"/>
            </a:pPr>
            <a:r>
              <a:rPr lang="en-ZA" dirty="0" smtClean="0"/>
              <a:t>Health…</a:t>
            </a:r>
          </a:p>
          <a:p>
            <a:endParaRPr lang="en-ZA" dirty="0"/>
          </a:p>
          <a:p>
            <a:r>
              <a:rPr lang="en-ZA" dirty="0" smtClean="0"/>
              <a:t>B) We </a:t>
            </a:r>
            <a:r>
              <a:rPr lang="en-ZA" dirty="0" smtClean="0"/>
              <a:t>can also choose “trouble” in a sense by </a:t>
            </a:r>
            <a:r>
              <a:rPr lang="en-ZA" b="1" u="sng" dirty="0" smtClean="0"/>
              <a:t>stepping out in faith </a:t>
            </a:r>
            <a:r>
              <a:rPr lang="en-ZA" dirty="0" smtClean="0"/>
              <a:t>into new areas of life or ministry, where we are forced to lean heavily on the Lord.  I can certainly testify to this in my life over the past year or so – being thrown into ministry has forced me to really lean into God and extend my roots in many different ways</a:t>
            </a:r>
          </a:p>
        </p:txBody>
      </p:sp>
      <p:sp>
        <p:nvSpPr>
          <p:cNvPr id="4" name="Slide Number Placeholder 3"/>
          <p:cNvSpPr>
            <a:spLocks noGrp="1"/>
          </p:cNvSpPr>
          <p:nvPr>
            <p:ph type="sldNum" sz="quarter" idx="10"/>
          </p:nvPr>
        </p:nvSpPr>
        <p:spPr/>
        <p:txBody>
          <a:bodyPr/>
          <a:lstStyle/>
          <a:p>
            <a:fld id="{6A0A3DED-163C-4C03-8A41-F80946373189}" type="slidenum">
              <a:rPr lang="en-ZA" smtClean="0"/>
              <a:pPr/>
              <a:t>9</a:t>
            </a:fld>
            <a:endParaRPr lang="en-ZA"/>
          </a:p>
        </p:txBody>
      </p:sp>
    </p:spTree>
    <p:extLst>
      <p:ext uri="{BB962C8B-B14F-4D97-AF65-F5344CB8AC3E}">
        <p14:creationId xmlns:p14="http://schemas.microsoft.com/office/powerpoint/2010/main" val="41817897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3A6C7CC-2A5E-4FD7-BF1C-745AA193A72D}" type="datetimeFigureOut">
              <a:rPr lang="en-ZA" smtClean="0"/>
              <a:pPr/>
              <a:t>2018/01/27</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9929920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3A6C7CC-2A5E-4FD7-BF1C-745AA193A72D}" type="datetimeFigureOut">
              <a:rPr lang="en-ZA" smtClean="0"/>
              <a:pPr/>
              <a:t>2018/01/27</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1108622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3A6C7CC-2A5E-4FD7-BF1C-745AA193A72D}" type="datetimeFigureOut">
              <a:rPr lang="en-ZA" smtClean="0"/>
              <a:pPr/>
              <a:t>2018/01/27</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4197104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3A6C7CC-2A5E-4FD7-BF1C-745AA193A72D}" type="datetimeFigureOut">
              <a:rPr lang="en-ZA" smtClean="0"/>
              <a:pPr/>
              <a:t>2018/01/27</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3162647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3A6C7CC-2A5E-4FD7-BF1C-745AA193A72D}" type="datetimeFigureOut">
              <a:rPr lang="en-ZA" smtClean="0"/>
              <a:pPr/>
              <a:t>2018/01/27</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3083530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3A6C7CC-2A5E-4FD7-BF1C-745AA193A72D}" type="datetimeFigureOut">
              <a:rPr lang="en-ZA" smtClean="0"/>
              <a:pPr/>
              <a:t>2018/01/27</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11321201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3A6C7CC-2A5E-4FD7-BF1C-745AA193A72D}" type="datetimeFigureOut">
              <a:rPr lang="en-ZA" smtClean="0"/>
              <a:pPr/>
              <a:t>2018/01/27</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139306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3A6C7CC-2A5E-4FD7-BF1C-745AA193A72D}" type="datetimeFigureOut">
              <a:rPr lang="en-ZA" smtClean="0"/>
              <a:pPr/>
              <a:t>2018/01/27</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618245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A6C7CC-2A5E-4FD7-BF1C-745AA193A72D}" type="datetimeFigureOut">
              <a:rPr lang="en-ZA" smtClean="0"/>
              <a:pPr/>
              <a:t>2018/01/27</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2262077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A6C7CC-2A5E-4FD7-BF1C-745AA193A72D}" type="datetimeFigureOut">
              <a:rPr lang="en-ZA" smtClean="0"/>
              <a:pPr/>
              <a:t>2018/01/27</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926590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A6C7CC-2A5E-4FD7-BF1C-745AA193A72D}" type="datetimeFigureOut">
              <a:rPr lang="en-ZA" smtClean="0"/>
              <a:pPr/>
              <a:t>2018/01/27</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93453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A6C7CC-2A5E-4FD7-BF1C-745AA193A72D}" type="datetimeFigureOut">
              <a:rPr lang="en-ZA" smtClean="0"/>
              <a:pPr/>
              <a:t>2018/01/27</a:t>
            </a:fld>
            <a:endParaRPr lang="en-ZA"/>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0FD0F5-B64E-452C-A76E-E85FEF941D3A}" type="slidenum">
              <a:rPr lang="en-ZA" smtClean="0"/>
              <a:pPr/>
              <a:t>‹#›</a:t>
            </a:fld>
            <a:endParaRPr lang="en-ZA"/>
          </a:p>
        </p:txBody>
      </p:sp>
    </p:spTree>
    <p:extLst>
      <p:ext uri="{BB962C8B-B14F-4D97-AF65-F5344CB8AC3E}">
        <p14:creationId xmlns:p14="http://schemas.microsoft.com/office/powerpoint/2010/main" val="22239833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7.jpg"/><Relationship Id="rId7"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10" Type="http://schemas.openxmlformats.org/officeDocument/2006/relationships/image" Target="../media/image14.jpeg"/><Relationship Id="rId4" Type="http://schemas.openxmlformats.org/officeDocument/2006/relationships/image" Target="../media/image4.jpg"/><Relationship Id="rId9"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ZA"/>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331912"/>
            <a:ext cx="9144000" cy="4194175"/>
          </a:xfrm>
          <a:prstGeom prst="rect">
            <a:avLst/>
          </a:prstGeom>
        </p:spPr>
      </p:pic>
    </p:spTree>
    <p:extLst>
      <p:ext uri="{BB962C8B-B14F-4D97-AF65-F5344CB8AC3E}">
        <p14:creationId xmlns:p14="http://schemas.microsoft.com/office/powerpoint/2010/main" val="38274851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7"/>
          <p:cNvSpPr>
            <a:spLocks noGrp="1"/>
          </p:cNvSpPr>
          <p:nvPr>
            <p:ph idx="1"/>
          </p:nvPr>
        </p:nvSpPr>
        <p:spPr>
          <a:xfrm>
            <a:off x="1592261" y="251412"/>
            <a:ext cx="5587119" cy="1115695"/>
          </a:xfrm>
        </p:spPr>
        <p:txBody>
          <a:bodyPr>
            <a:normAutofit/>
          </a:bodyPr>
          <a:lstStyle/>
          <a:p>
            <a:pPr marL="0" indent="0">
              <a:buNone/>
            </a:pPr>
            <a:r>
              <a:rPr lang="en-ZA" dirty="0" smtClean="0"/>
              <a:t>It is fertilized by the word of God</a:t>
            </a:r>
            <a:endParaRPr lang="en-ZA" dirty="0">
              <a:latin typeface="Calibri Light" panose="020F0302020204030204" pitchFamily="34" charset="0"/>
              <a:cs typeface="Calibri Light" panose="020F0302020204030204" pitchFamily="34" charset="0"/>
            </a:endParaRPr>
          </a:p>
          <a:p>
            <a:pPr marL="0" indent="0">
              <a:buNone/>
            </a:pPr>
            <a:endParaRPr lang="en-ZA" dirty="0"/>
          </a:p>
        </p:txBody>
      </p:sp>
      <p:sp>
        <p:nvSpPr>
          <p:cNvPr id="16" name="Rectangle 15"/>
          <p:cNvSpPr/>
          <p:nvPr/>
        </p:nvSpPr>
        <p:spPr>
          <a:xfrm>
            <a:off x="-14680" y="0"/>
            <a:ext cx="9158680" cy="94465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3600" b="1" dirty="0" smtClean="0">
                <a:ln w="0"/>
                <a:solidFill>
                  <a:schemeClr val="bg1"/>
                </a:solidFill>
                <a:effectLst>
                  <a:glow rad="228600">
                    <a:schemeClr val="accent4">
                      <a:satMod val="175000"/>
                      <a:alpha val="40000"/>
                    </a:schemeClr>
                  </a:glow>
                  <a:outerShdw blurRad="38100" dist="19050" dir="2700000" algn="tl" rotWithShape="0">
                    <a:schemeClr val="dk1">
                      <a:alpha val="40000"/>
                    </a:schemeClr>
                  </a:outerShdw>
                </a:effectLst>
              </a:rPr>
              <a:t>4. Trouble</a:t>
            </a:r>
            <a:endParaRPr lang="en-ZA" sz="3600" b="1" dirty="0">
              <a:ln w="0"/>
              <a:solidFill>
                <a:schemeClr val="bg1"/>
              </a:solidFill>
              <a:effectLst>
                <a:glow rad="228600">
                  <a:schemeClr val="accent4">
                    <a:satMod val="175000"/>
                    <a:alpha val="40000"/>
                  </a:schemeClr>
                </a:glow>
                <a:outerShdw blurRad="38100" dist="19050" dir="2700000" algn="tl" rotWithShape="0">
                  <a:schemeClr val="dk1">
                    <a:alpha val="40000"/>
                  </a:schemeClr>
                </a:outerShdw>
              </a:effectLst>
            </a:endParaRPr>
          </a:p>
        </p:txBody>
      </p:sp>
      <p:sp>
        <p:nvSpPr>
          <p:cNvPr id="17" name="TextBox 16"/>
          <p:cNvSpPr txBox="1"/>
          <p:nvPr/>
        </p:nvSpPr>
        <p:spPr>
          <a:xfrm>
            <a:off x="3282" y="1133280"/>
            <a:ext cx="9140717" cy="753386"/>
          </a:xfrm>
          <a:prstGeom prst="rect">
            <a:avLst/>
          </a:prstGeom>
          <a:solidFill>
            <a:schemeClr val="bg2">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dirty="0" smtClean="0">
                <a:solidFill>
                  <a:schemeClr val="bg1"/>
                </a:solidFill>
                <a:effectLst>
                  <a:glow rad="101600">
                    <a:schemeClr val="accent2">
                      <a:satMod val="175000"/>
                      <a:alpha val="40000"/>
                    </a:schemeClr>
                  </a:glow>
                </a:effectLst>
              </a:rPr>
              <a:t>How should we handle trouble?</a:t>
            </a:r>
            <a:endParaRPr lang="en-ZA" dirty="0">
              <a:solidFill>
                <a:schemeClr val="bg1"/>
              </a:solidFill>
              <a:effectLst>
                <a:glow rad="101600">
                  <a:schemeClr val="accent2">
                    <a:satMod val="175000"/>
                    <a:alpha val="40000"/>
                  </a:schemeClr>
                </a:glow>
              </a:effectLst>
            </a:endParaRPr>
          </a:p>
          <a:p>
            <a:endParaRPr lang="en-ZA" b="0" i="1" baseline="30000" dirty="0" smtClean="0">
              <a:solidFill>
                <a:schemeClr val="bg1"/>
              </a:solidFill>
              <a:latin typeface="Calibri Light" panose="020F0302020204030204" pitchFamily="34" charset="0"/>
              <a:cs typeface="Calibri Light" panose="020F0302020204030204" pitchFamily="34" charset="0"/>
            </a:endParaRPr>
          </a:p>
          <a:p>
            <a:endParaRPr lang="en-ZA" b="0" i="1" baseline="30000" dirty="0">
              <a:solidFill>
                <a:schemeClr val="bg1"/>
              </a:solidFill>
              <a:latin typeface="Calibri Light" panose="020F0302020204030204" pitchFamily="34" charset="0"/>
              <a:cs typeface="Calibri Light" panose="020F0302020204030204" pitchFamily="34" charset="0"/>
            </a:endParaRPr>
          </a:p>
        </p:txBody>
      </p:sp>
      <p:grpSp>
        <p:nvGrpSpPr>
          <p:cNvPr id="10" name="Group 9"/>
          <p:cNvGrpSpPr/>
          <p:nvPr/>
        </p:nvGrpSpPr>
        <p:grpSpPr>
          <a:xfrm rot="19528426">
            <a:off x="6303295" y="2651322"/>
            <a:ext cx="2419943" cy="1319483"/>
            <a:chOff x="879695" y="3894889"/>
            <a:chExt cx="6067425" cy="3143250"/>
          </a:xfrm>
        </p:grpSpPr>
        <p:grpSp>
          <p:nvGrpSpPr>
            <p:cNvPr id="9" name="Group 8"/>
            <p:cNvGrpSpPr/>
            <p:nvPr/>
          </p:nvGrpSpPr>
          <p:grpSpPr>
            <a:xfrm>
              <a:off x="879695" y="3894889"/>
              <a:ext cx="6067425" cy="3143250"/>
              <a:chOff x="1363790" y="3867994"/>
              <a:chExt cx="6067425" cy="314325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63790" y="3867994"/>
                <a:ext cx="6067425" cy="3143250"/>
              </a:xfrm>
              <a:prstGeom prst="rect">
                <a:avLst/>
              </a:prstGeom>
            </p:spPr>
          </p:pic>
          <p:sp>
            <p:nvSpPr>
              <p:cNvPr id="6" name="Oval 5"/>
              <p:cNvSpPr/>
              <p:nvPr/>
            </p:nvSpPr>
            <p:spPr>
              <a:xfrm>
                <a:off x="4616823" y="3962400"/>
                <a:ext cx="2734235" cy="2695249"/>
              </a:xfrm>
              <a:prstGeom prst="ellipse">
                <a:avLst/>
              </a:prstGeom>
              <a:solidFill>
                <a:srgbClr val="D5B95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37" name="Picture 36"/>
              <p:cNvPicPr>
                <a:picLocks noChangeAspect="1"/>
              </p:cNvPicPr>
              <p:nvPr/>
            </p:nvPicPr>
            <p:blipFill rotWithShape="1">
              <a:blip r:embed="rId4">
                <a:clrChange>
                  <a:clrFrom>
                    <a:srgbClr val="FFFFFF"/>
                  </a:clrFrom>
                  <a:clrTo>
                    <a:srgbClr val="FFFFFF">
                      <a:alpha val="0"/>
                    </a:srgbClr>
                  </a:clrTo>
                </a:clrChange>
                <a:duotone>
                  <a:prstClr val="black"/>
                  <a:schemeClr val="accent2">
                    <a:tint val="45000"/>
                    <a:satMod val="400000"/>
                  </a:schemeClr>
                </a:duotone>
                <a:extLst>
                  <a:ext uri="{28A0092B-C50C-407E-A947-70E740481C1C}">
                    <a14:useLocalDpi xmlns:a14="http://schemas.microsoft.com/office/drawing/2010/main" val="0"/>
                  </a:ext>
                </a:extLst>
              </a:blip>
              <a:srcRect l="46931" t="53952" r="26581" b="17802"/>
              <a:stretch/>
            </p:blipFill>
            <p:spPr>
              <a:xfrm rot="2767148">
                <a:off x="4664811" y="3900374"/>
                <a:ext cx="2617531" cy="2846198"/>
              </a:xfrm>
              <a:prstGeom prst="ellipse">
                <a:avLst/>
              </a:prstGeom>
            </p:spPr>
          </p:pic>
        </p:grpSp>
        <p:sp>
          <p:nvSpPr>
            <p:cNvPr id="38" name="Explosion 1 37"/>
            <p:cNvSpPr/>
            <p:nvPr/>
          </p:nvSpPr>
          <p:spPr>
            <a:xfrm>
              <a:off x="5487752" y="4853161"/>
              <a:ext cx="371475" cy="457200"/>
            </a:xfrm>
            <a:prstGeom prst="irregularSeal1">
              <a:avLst/>
            </a:prstGeom>
            <a:solidFill>
              <a:srgbClr val="C0000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ZA"/>
            </a:p>
          </p:txBody>
        </p:sp>
        <p:sp>
          <p:nvSpPr>
            <p:cNvPr id="36" name="5-Point Star 35"/>
            <p:cNvSpPr/>
            <p:nvPr/>
          </p:nvSpPr>
          <p:spPr>
            <a:xfrm>
              <a:off x="4628023" y="5420228"/>
              <a:ext cx="338613" cy="344716"/>
            </a:xfrm>
            <a:prstGeom prst="star5">
              <a:avLst/>
            </a:prstGeom>
            <a:ln w="28575">
              <a:solidFill>
                <a:schemeClr val="bg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ZA"/>
            </a:p>
          </p:txBody>
        </p:sp>
        <p:sp>
          <p:nvSpPr>
            <p:cNvPr id="34" name="Explosion 1 33"/>
            <p:cNvSpPr/>
            <p:nvPr/>
          </p:nvSpPr>
          <p:spPr>
            <a:xfrm>
              <a:off x="4897431" y="4451475"/>
              <a:ext cx="371476" cy="457200"/>
            </a:xfrm>
            <a:prstGeom prst="irregularSeal1">
              <a:avLst/>
            </a:prstGeom>
            <a:solidFill>
              <a:srgbClr val="C0000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ZA"/>
            </a:p>
          </p:txBody>
        </p:sp>
      </p:grpSp>
      <p:sp>
        <p:nvSpPr>
          <p:cNvPr id="43" name="TextBox 42"/>
          <p:cNvSpPr txBox="1"/>
          <p:nvPr/>
        </p:nvSpPr>
        <p:spPr>
          <a:xfrm>
            <a:off x="768555" y="2459382"/>
            <a:ext cx="5750932" cy="597584"/>
          </a:xfrm>
          <a:prstGeom prst="rect">
            <a:avLst/>
          </a:pr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sz="1800" b="0" dirty="0" smtClean="0">
                <a:solidFill>
                  <a:schemeClr val="bg2">
                    <a:lumMod val="25000"/>
                  </a:schemeClr>
                </a:solidFill>
              </a:rPr>
              <a:t>Option 1:  </a:t>
            </a:r>
            <a:r>
              <a:rPr lang="en-ZA" sz="1800" i="1" dirty="0" smtClean="0">
                <a:solidFill>
                  <a:schemeClr val="bg2">
                    <a:lumMod val="25000"/>
                  </a:schemeClr>
                </a:solidFill>
              </a:rPr>
              <a:t>Blame</a:t>
            </a:r>
            <a:r>
              <a:rPr lang="en-ZA" sz="1800" b="0" dirty="0" smtClean="0">
                <a:solidFill>
                  <a:schemeClr val="bg2">
                    <a:lumMod val="25000"/>
                  </a:schemeClr>
                </a:solidFill>
              </a:rPr>
              <a:t> God</a:t>
            </a:r>
            <a:endParaRPr lang="en-ZA" sz="1800" dirty="0">
              <a:solidFill>
                <a:schemeClr val="tx1"/>
              </a:solidFill>
              <a:latin typeface="Calibri Light" panose="020F0302020204030204" pitchFamily="34" charset="0"/>
              <a:cs typeface="Calibri Light" panose="020F0302020204030204" pitchFamily="34" charset="0"/>
            </a:endParaRPr>
          </a:p>
        </p:txBody>
      </p:sp>
      <p:sp>
        <p:nvSpPr>
          <p:cNvPr id="44" name="TextBox 43"/>
          <p:cNvSpPr txBox="1"/>
          <p:nvPr/>
        </p:nvSpPr>
        <p:spPr>
          <a:xfrm>
            <a:off x="768555" y="3182270"/>
            <a:ext cx="5750932" cy="585070"/>
          </a:xfrm>
          <a:prstGeom prst="rect">
            <a:avLst/>
          </a:pr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sz="1800" b="0" dirty="0" smtClean="0">
                <a:solidFill>
                  <a:schemeClr val="bg2">
                    <a:lumMod val="25000"/>
                  </a:schemeClr>
                </a:solidFill>
              </a:rPr>
              <a:t>Option 2:  </a:t>
            </a:r>
            <a:r>
              <a:rPr lang="en-ZA" sz="1800" i="1" dirty="0" smtClean="0">
                <a:solidFill>
                  <a:schemeClr val="bg2">
                    <a:lumMod val="25000"/>
                  </a:schemeClr>
                </a:solidFill>
              </a:rPr>
              <a:t>Ignore</a:t>
            </a:r>
            <a:r>
              <a:rPr lang="en-ZA" sz="1800" b="0" dirty="0" smtClean="0">
                <a:solidFill>
                  <a:schemeClr val="bg2">
                    <a:lumMod val="25000"/>
                  </a:schemeClr>
                </a:solidFill>
              </a:rPr>
              <a:t> God</a:t>
            </a:r>
            <a:endParaRPr lang="en-ZA" sz="1800" dirty="0">
              <a:solidFill>
                <a:schemeClr val="tx1"/>
              </a:solidFill>
              <a:latin typeface="Calibri Light" panose="020F0302020204030204" pitchFamily="34" charset="0"/>
              <a:cs typeface="Calibri Light" panose="020F0302020204030204" pitchFamily="34" charset="0"/>
            </a:endParaRPr>
          </a:p>
        </p:txBody>
      </p:sp>
      <p:sp>
        <p:nvSpPr>
          <p:cNvPr id="45" name="TextBox 44"/>
          <p:cNvSpPr txBox="1"/>
          <p:nvPr/>
        </p:nvSpPr>
        <p:spPr>
          <a:xfrm>
            <a:off x="768555" y="3892644"/>
            <a:ext cx="5750932" cy="585070"/>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sz="1800" dirty="0" smtClean="0">
                <a:solidFill>
                  <a:schemeClr val="bg1"/>
                </a:solidFill>
                <a:effectLst>
                  <a:glow rad="228600">
                    <a:schemeClr val="accent5">
                      <a:satMod val="175000"/>
                      <a:alpha val="40000"/>
                    </a:schemeClr>
                  </a:glow>
                </a:effectLst>
              </a:rPr>
              <a:t>Option 3: </a:t>
            </a:r>
            <a:r>
              <a:rPr lang="en-ZA" sz="1800" i="1" dirty="0" smtClean="0">
                <a:solidFill>
                  <a:schemeClr val="bg1"/>
                </a:solidFill>
                <a:effectLst>
                  <a:glow rad="228600">
                    <a:schemeClr val="accent5">
                      <a:satMod val="175000"/>
                      <a:alpha val="40000"/>
                    </a:schemeClr>
                  </a:glow>
                </a:effectLst>
              </a:rPr>
              <a:t> Trust </a:t>
            </a:r>
            <a:r>
              <a:rPr lang="en-ZA" sz="1800" b="0" dirty="0" smtClean="0">
                <a:solidFill>
                  <a:schemeClr val="bg1"/>
                </a:solidFill>
                <a:effectLst>
                  <a:glow rad="228600">
                    <a:schemeClr val="accent5">
                      <a:satMod val="175000"/>
                      <a:alpha val="40000"/>
                    </a:schemeClr>
                  </a:glow>
                </a:effectLst>
              </a:rPr>
              <a:t>God</a:t>
            </a:r>
            <a:endParaRPr lang="en-ZA" sz="1800" b="0" dirty="0">
              <a:solidFill>
                <a:schemeClr val="bg1"/>
              </a:solidFill>
              <a:effectLst>
                <a:glow rad="228600">
                  <a:schemeClr val="accent5">
                    <a:satMod val="175000"/>
                    <a:alpha val="40000"/>
                  </a:schemeClr>
                </a:glow>
              </a:effectLst>
              <a:latin typeface="Calibri Light" panose="020F0302020204030204" pitchFamily="34" charset="0"/>
              <a:cs typeface="Calibri Light" panose="020F0302020204030204" pitchFamily="34" charset="0"/>
            </a:endParaRPr>
          </a:p>
        </p:txBody>
      </p:sp>
      <p:sp>
        <p:nvSpPr>
          <p:cNvPr id="46" name="TextBox 45"/>
          <p:cNvSpPr txBox="1"/>
          <p:nvPr/>
        </p:nvSpPr>
        <p:spPr>
          <a:xfrm>
            <a:off x="2167051" y="5091513"/>
            <a:ext cx="2650286" cy="1542168"/>
          </a:xfrm>
          <a:prstGeom prst="rect">
            <a:avLst/>
          </a:pr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sz="1400" dirty="0" smtClean="0">
                <a:solidFill>
                  <a:schemeClr val="bg2">
                    <a:lumMod val="25000"/>
                  </a:schemeClr>
                </a:solidFill>
              </a:rPr>
              <a:t>Hebrews 12: 1-2</a:t>
            </a:r>
            <a:endParaRPr lang="en-ZA" sz="1400" dirty="0">
              <a:solidFill>
                <a:schemeClr val="bg2">
                  <a:lumMod val="25000"/>
                </a:schemeClr>
              </a:solidFill>
            </a:endParaRPr>
          </a:p>
          <a:p>
            <a:r>
              <a:rPr lang="en-ZA" sz="1200" b="0" i="1" dirty="0">
                <a:solidFill>
                  <a:schemeClr val="tx1"/>
                </a:solidFill>
                <a:latin typeface="Calibri Light" panose="020F0302020204030204" pitchFamily="34" charset="0"/>
                <a:cs typeface="Calibri Light" panose="020F0302020204030204" pitchFamily="34" charset="0"/>
              </a:rPr>
              <a:t>And let us run with endurance the race God has set before us. </a:t>
            </a:r>
            <a:r>
              <a:rPr lang="en-ZA" sz="1200" b="0" i="1" dirty="0" smtClean="0">
                <a:solidFill>
                  <a:schemeClr val="tx1"/>
                </a:solidFill>
                <a:latin typeface="Calibri Light" panose="020F0302020204030204" pitchFamily="34" charset="0"/>
                <a:cs typeface="Calibri Light" panose="020F0302020204030204" pitchFamily="34" charset="0"/>
              </a:rPr>
              <a:t>We </a:t>
            </a:r>
            <a:r>
              <a:rPr lang="en-ZA" sz="1200" b="0" i="1" dirty="0">
                <a:solidFill>
                  <a:schemeClr val="tx1"/>
                </a:solidFill>
                <a:latin typeface="Calibri Light" panose="020F0302020204030204" pitchFamily="34" charset="0"/>
                <a:cs typeface="Calibri Light" panose="020F0302020204030204" pitchFamily="34" charset="0"/>
              </a:rPr>
              <a:t>do this by </a:t>
            </a:r>
            <a:r>
              <a:rPr lang="en-ZA" sz="1200" b="0" i="1" u="sng" dirty="0">
                <a:solidFill>
                  <a:schemeClr val="tx1"/>
                </a:solidFill>
                <a:latin typeface="Calibri Light" panose="020F0302020204030204" pitchFamily="34" charset="0"/>
                <a:cs typeface="Calibri Light" panose="020F0302020204030204" pitchFamily="34" charset="0"/>
              </a:rPr>
              <a:t>keeping our eyes on Jesus</a:t>
            </a:r>
            <a:r>
              <a:rPr lang="en-ZA" sz="1200" b="0" i="1" dirty="0">
                <a:solidFill>
                  <a:schemeClr val="tx1"/>
                </a:solidFill>
                <a:latin typeface="Calibri Light" panose="020F0302020204030204" pitchFamily="34" charset="0"/>
                <a:cs typeface="Calibri Light" panose="020F0302020204030204" pitchFamily="34" charset="0"/>
              </a:rPr>
              <a:t>, the champion who initiates and perfects our faith. </a:t>
            </a:r>
            <a:endParaRPr lang="en-ZA" sz="1400" b="0" i="1" dirty="0">
              <a:solidFill>
                <a:schemeClr val="tx1"/>
              </a:solidFill>
              <a:latin typeface="Calibri Light" panose="020F0302020204030204" pitchFamily="34" charset="0"/>
              <a:cs typeface="Calibri Light" panose="020F0302020204030204" pitchFamily="34" charset="0"/>
            </a:endParaRPr>
          </a:p>
        </p:txBody>
      </p:sp>
      <p:sp>
        <p:nvSpPr>
          <p:cNvPr id="47" name="Rectangle 46"/>
          <p:cNvSpPr/>
          <p:nvPr/>
        </p:nvSpPr>
        <p:spPr>
          <a:xfrm>
            <a:off x="2167051" y="4603018"/>
            <a:ext cx="2650286" cy="495266"/>
          </a:xfrm>
          <a:prstGeom prst="rect">
            <a:avLst/>
          </a:prstGeom>
          <a:solidFill>
            <a:schemeClr val="accent5">
              <a:lumMod val="60000"/>
              <a:lumOff val="4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ZA" b="1" dirty="0" smtClean="0">
                <a:solidFill>
                  <a:schemeClr val="tx1"/>
                </a:solidFill>
                <a:latin typeface="Candara" panose="020E0502030303020204" pitchFamily="34" charset="0"/>
              </a:rPr>
              <a:t>Focus on Jesus</a:t>
            </a:r>
            <a:endParaRPr lang="en-ZA" b="1" dirty="0">
              <a:solidFill>
                <a:schemeClr val="tx1"/>
              </a:solidFill>
              <a:latin typeface="Candara" panose="020E0502030303020204" pitchFamily="34" charset="0"/>
            </a:endParaRPr>
          </a:p>
        </p:txBody>
      </p:sp>
      <p:sp>
        <p:nvSpPr>
          <p:cNvPr id="48" name="TextBox 47"/>
          <p:cNvSpPr txBox="1"/>
          <p:nvPr/>
        </p:nvSpPr>
        <p:spPr>
          <a:xfrm>
            <a:off x="4842738" y="5094205"/>
            <a:ext cx="2650286" cy="1542168"/>
          </a:xfrm>
          <a:prstGeom prst="rect">
            <a:avLst/>
          </a:pr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sz="1400" dirty="0" smtClean="0">
                <a:solidFill>
                  <a:schemeClr val="bg2">
                    <a:lumMod val="25000"/>
                  </a:schemeClr>
                </a:solidFill>
              </a:rPr>
              <a:t>1 Corinthians 16:13</a:t>
            </a:r>
            <a:endParaRPr lang="en-ZA" sz="1400" dirty="0">
              <a:solidFill>
                <a:schemeClr val="bg2">
                  <a:lumMod val="25000"/>
                </a:schemeClr>
              </a:solidFill>
            </a:endParaRPr>
          </a:p>
          <a:p>
            <a:r>
              <a:rPr lang="en-ZA" sz="1200" b="0" i="1" dirty="0">
                <a:solidFill>
                  <a:schemeClr val="tx1"/>
                </a:solidFill>
                <a:latin typeface="Calibri Light" panose="020F0302020204030204" pitchFamily="34" charset="0"/>
                <a:cs typeface="Calibri Light" panose="020F0302020204030204" pitchFamily="34" charset="0"/>
              </a:rPr>
              <a:t>Be on your guard; </a:t>
            </a:r>
            <a:r>
              <a:rPr lang="en-ZA" sz="1200" b="0" i="1" u="sng" dirty="0">
                <a:solidFill>
                  <a:schemeClr val="tx1"/>
                </a:solidFill>
                <a:latin typeface="Calibri Light" panose="020F0302020204030204" pitchFamily="34" charset="0"/>
                <a:cs typeface="Calibri Light" panose="020F0302020204030204" pitchFamily="34" charset="0"/>
              </a:rPr>
              <a:t>stand firm </a:t>
            </a:r>
            <a:r>
              <a:rPr lang="en-ZA" sz="1200" b="0" i="1" dirty="0">
                <a:solidFill>
                  <a:schemeClr val="tx1"/>
                </a:solidFill>
                <a:latin typeface="Calibri Light" panose="020F0302020204030204" pitchFamily="34" charset="0"/>
                <a:cs typeface="Calibri Light" panose="020F0302020204030204" pitchFamily="34" charset="0"/>
              </a:rPr>
              <a:t>in the faith; </a:t>
            </a:r>
            <a:r>
              <a:rPr lang="en-ZA" sz="1200" b="0" i="1" u="sng" dirty="0">
                <a:solidFill>
                  <a:schemeClr val="tx1"/>
                </a:solidFill>
                <a:latin typeface="Calibri Light" panose="020F0302020204030204" pitchFamily="34" charset="0"/>
                <a:cs typeface="Calibri Light" panose="020F0302020204030204" pitchFamily="34" charset="0"/>
              </a:rPr>
              <a:t>be courageous</a:t>
            </a:r>
            <a:r>
              <a:rPr lang="en-ZA" sz="1200" b="0" i="1" dirty="0">
                <a:solidFill>
                  <a:schemeClr val="tx1"/>
                </a:solidFill>
                <a:latin typeface="Calibri Light" panose="020F0302020204030204" pitchFamily="34" charset="0"/>
                <a:cs typeface="Calibri Light" panose="020F0302020204030204" pitchFamily="34" charset="0"/>
              </a:rPr>
              <a:t>; be strong. </a:t>
            </a:r>
            <a:endParaRPr lang="en-ZA" sz="1400" b="0" i="1" dirty="0">
              <a:solidFill>
                <a:schemeClr val="tx1"/>
              </a:solidFill>
              <a:latin typeface="Calibri Light" panose="020F0302020204030204" pitchFamily="34" charset="0"/>
              <a:cs typeface="Calibri Light" panose="020F0302020204030204" pitchFamily="34" charset="0"/>
            </a:endParaRPr>
          </a:p>
        </p:txBody>
      </p:sp>
      <p:sp>
        <p:nvSpPr>
          <p:cNvPr id="49" name="Rectangle 48"/>
          <p:cNvSpPr/>
          <p:nvPr/>
        </p:nvSpPr>
        <p:spPr>
          <a:xfrm>
            <a:off x="4842738" y="4603073"/>
            <a:ext cx="2650286" cy="495266"/>
          </a:xfrm>
          <a:prstGeom prst="rect">
            <a:avLst/>
          </a:prstGeom>
          <a:solidFill>
            <a:schemeClr val="accent5">
              <a:lumMod val="60000"/>
              <a:lumOff val="4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ZA" b="1" dirty="0" smtClean="0">
                <a:solidFill>
                  <a:schemeClr val="tx1"/>
                </a:solidFill>
                <a:latin typeface="Candara" panose="020E0502030303020204" pitchFamily="34" charset="0"/>
              </a:rPr>
              <a:t>Stand firm</a:t>
            </a:r>
            <a:endParaRPr lang="en-ZA" b="1" dirty="0">
              <a:solidFill>
                <a:schemeClr val="tx1"/>
              </a:solidFill>
              <a:latin typeface="Candara" panose="020E0502030303020204" pitchFamily="34" charset="0"/>
            </a:endParaRPr>
          </a:p>
        </p:txBody>
      </p:sp>
    </p:spTree>
    <p:extLst>
      <p:ext uri="{BB962C8B-B14F-4D97-AF65-F5344CB8AC3E}">
        <p14:creationId xmlns:p14="http://schemas.microsoft.com/office/powerpoint/2010/main" val="2254572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1000"/>
                                        <p:tgtEl>
                                          <p:spTgt spid="4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4"/>
                                        </p:tgtEl>
                                        <p:attrNameLst>
                                          <p:attrName>style.visibility</p:attrName>
                                        </p:attrNameLst>
                                      </p:cBhvr>
                                      <p:to>
                                        <p:strVal val="visible"/>
                                      </p:to>
                                    </p:set>
                                    <p:animEffect transition="in" filter="fade">
                                      <p:cBhvr>
                                        <p:cTn id="10" dur="2000"/>
                                        <p:tgtEl>
                                          <p:spTgt spid="4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5"/>
                                        </p:tgtEl>
                                        <p:attrNameLst>
                                          <p:attrName>style.visibility</p:attrName>
                                        </p:attrNameLst>
                                      </p:cBhvr>
                                      <p:to>
                                        <p:strVal val="visible"/>
                                      </p:to>
                                    </p:set>
                                    <p:animEffect transition="in" filter="fade">
                                      <p:cBhvr>
                                        <p:cTn id="13" dur="3000"/>
                                        <p:tgtEl>
                                          <p:spTgt spid="45"/>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47"/>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46"/>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49"/>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P spid="45" grpId="0" animBg="1"/>
      <p:bldP spid="46" grpId="0" animBg="1"/>
      <p:bldP spid="47" grpId="0" animBg="1"/>
      <p:bldP spid="48" grpId="0" animBg="1"/>
      <p:bldP spid="4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7"/>
          <p:cNvSpPr>
            <a:spLocks noGrp="1"/>
          </p:cNvSpPr>
          <p:nvPr>
            <p:ph idx="1"/>
          </p:nvPr>
        </p:nvSpPr>
        <p:spPr>
          <a:xfrm>
            <a:off x="1592261" y="251412"/>
            <a:ext cx="5587119" cy="1115695"/>
          </a:xfrm>
        </p:spPr>
        <p:txBody>
          <a:bodyPr>
            <a:normAutofit/>
          </a:bodyPr>
          <a:lstStyle/>
          <a:p>
            <a:pPr marL="0" indent="0">
              <a:buNone/>
            </a:pPr>
            <a:r>
              <a:rPr lang="en-ZA" dirty="0" smtClean="0"/>
              <a:t>It is fertilized by the word of God</a:t>
            </a:r>
            <a:endParaRPr lang="en-ZA" dirty="0">
              <a:latin typeface="Calibri Light" panose="020F0302020204030204" pitchFamily="34" charset="0"/>
              <a:cs typeface="Calibri Light" panose="020F0302020204030204" pitchFamily="34" charset="0"/>
            </a:endParaRPr>
          </a:p>
          <a:p>
            <a:pPr marL="0" indent="0">
              <a:buNone/>
            </a:pPr>
            <a:endParaRPr lang="en-ZA" dirty="0"/>
          </a:p>
        </p:txBody>
      </p:sp>
      <p:sp>
        <p:nvSpPr>
          <p:cNvPr id="16" name="Rectangle 15"/>
          <p:cNvSpPr/>
          <p:nvPr/>
        </p:nvSpPr>
        <p:spPr>
          <a:xfrm>
            <a:off x="-14680" y="0"/>
            <a:ext cx="9158680" cy="94465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3600" b="1" dirty="0" smtClean="0">
                <a:ln w="0"/>
                <a:solidFill>
                  <a:schemeClr val="bg1"/>
                </a:solidFill>
                <a:effectLst>
                  <a:glow rad="228600">
                    <a:schemeClr val="accent4">
                      <a:satMod val="175000"/>
                      <a:alpha val="40000"/>
                    </a:schemeClr>
                  </a:glow>
                  <a:outerShdw blurRad="38100" dist="19050" dir="2700000" algn="tl" rotWithShape="0">
                    <a:schemeClr val="dk1">
                      <a:alpha val="40000"/>
                    </a:schemeClr>
                  </a:outerShdw>
                </a:effectLst>
              </a:rPr>
              <a:t>4. Trouble</a:t>
            </a:r>
            <a:endParaRPr lang="en-ZA" sz="3600" b="1" dirty="0">
              <a:ln w="0"/>
              <a:solidFill>
                <a:schemeClr val="bg1"/>
              </a:solidFill>
              <a:effectLst>
                <a:glow rad="228600">
                  <a:schemeClr val="accent4">
                    <a:satMod val="175000"/>
                    <a:alpha val="40000"/>
                  </a:schemeClr>
                </a:glow>
                <a:outerShdw blurRad="38100" dist="19050" dir="2700000" algn="tl" rotWithShape="0">
                  <a:schemeClr val="dk1">
                    <a:alpha val="40000"/>
                  </a:schemeClr>
                </a:outerShdw>
              </a:effectLst>
            </a:endParaRPr>
          </a:p>
        </p:txBody>
      </p:sp>
      <p:sp>
        <p:nvSpPr>
          <p:cNvPr id="17" name="TextBox 16"/>
          <p:cNvSpPr txBox="1"/>
          <p:nvPr/>
        </p:nvSpPr>
        <p:spPr>
          <a:xfrm>
            <a:off x="3283" y="1133280"/>
            <a:ext cx="8771966" cy="753386"/>
          </a:xfrm>
          <a:prstGeom prst="rect">
            <a:avLst/>
          </a:prstGeom>
          <a:solidFill>
            <a:schemeClr val="bg2">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dirty="0" smtClean="0">
                <a:solidFill>
                  <a:schemeClr val="bg1"/>
                </a:solidFill>
                <a:effectLst>
                  <a:glow rad="101600">
                    <a:schemeClr val="accent2">
                      <a:satMod val="175000"/>
                      <a:alpha val="40000"/>
                    </a:schemeClr>
                  </a:glow>
                </a:effectLst>
              </a:rPr>
              <a:t>What can we trust God for in times of trouble?</a:t>
            </a:r>
            <a:endParaRPr lang="en-ZA" dirty="0">
              <a:solidFill>
                <a:schemeClr val="bg1"/>
              </a:solidFill>
              <a:effectLst>
                <a:glow rad="101600">
                  <a:schemeClr val="accent2">
                    <a:satMod val="175000"/>
                    <a:alpha val="40000"/>
                  </a:schemeClr>
                </a:glow>
              </a:effectLst>
            </a:endParaRPr>
          </a:p>
          <a:p>
            <a:endParaRPr lang="en-ZA" b="0" i="1" baseline="30000" dirty="0" smtClean="0">
              <a:solidFill>
                <a:schemeClr val="bg1"/>
              </a:solidFill>
              <a:latin typeface="Calibri Light" panose="020F0302020204030204" pitchFamily="34" charset="0"/>
              <a:cs typeface="Calibri Light" panose="020F0302020204030204" pitchFamily="34" charset="0"/>
            </a:endParaRPr>
          </a:p>
          <a:p>
            <a:endParaRPr lang="en-ZA" b="0" i="1" baseline="30000" dirty="0">
              <a:solidFill>
                <a:schemeClr val="bg1"/>
              </a:solidFill>
              <a:latin typeface="Calibri Light" panose="020F0302020204030204" pitchFamily="34" charset="0"/>
              <a:cs typeface="Calibri Light" panose="020F0302020204030204" pitchFamily="34" charset="0"/>
            </a:endParaRPr>
          </a:p>
        </p:txBody>
      </p:sp>
      <p:grpSp>
        <p:nvGrpSpPr>
          <p:cNvPr id="4" name="Group 3"/>
          <p:cNvGrpSpPr/>
          <p:nvPr/>
        </p:nvGrpSpPr>
        <p:grpSpPr>
          <a:xfrm>
            <a:off x="13443" y="2031891"/>
            <a:ext cx="1819302" cy="4826109"/>
            <a:chOff x="13443" y="2031891"/>
            <a:chExt cx="1819302" cy="4826109"/>
          </a:xfrm>
        </p:grpSpPr>
        <p:sp>
          <p:nvSpPr>
            <p:cNvPr id="18" name="TextBox 17"/>
            <p:cNvSpPr txBox="1"/>
            <p:nvPr/>
          </p:nvSpPr>
          <p:spPr>
            <a:xfrm>
              <a:off x="13443" y="2528566"/>
              <a:ext cx="1819302" cy="4329434"/>
            </a:xfrm>
            <a:prstGeom prst="rect">
              <a:avLst/>
            </a:prstGeom>
            <a:solidFill>
              <a:srgbClr val="76717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sz="1200" dirty="0" smtClean="0">
                  <a:solidFill>
                    <a:schemeClr val="bg1"/>
                  </a:solidFill>
                </a:rPr>
                <a:t>James 1: 5-8</a:t>
              </a:r>
              <a:endParaRPr lang="en-ZA" sz="1200" dirty="0">
                <a:solidFill>
                  <a:schemeClr val="bg1"/>
                </a:solidFill>
              </a:endParaRPr>
            </a:p>
            <a:p>
              <a:r>
                <a:rPr lang="en-ZA" sz="1200" b="0" i="1" baseline="30000" dirty="0">
                  <a:solidFill>
                    <a:schemeClr val="bg1"/>
                  </a:solidFill>
                  <a:latin typeface="Calibri Light" panose="020F0302020204030204" pitchFamily="34" charset="0"/>
                  <a:cs typeface="Calibri Light" panose="020F0302020204030204" pitchFamily="34" charset="0"/>
                </a:rPr>
                <a:t>5</a:t>
              </a:r>
              <a:r>
                <a:rPr lang="en-ZA" sz="1200" b="0" i="1" dirty="0">
                  <a:solidFill>
                    <a:schemeClr val="bg1"/>
                  </a:solidFill>
                  <a:latin typeface="Calibri Light" panose="020F0302020204030204" pitchFamily="34" charset="0"/>
                  <a:cs typeface="Calibri Light" panose="020F0302020204030204" pitchFamily="34" charset="0"/>
                </a:rPr>
                <a:t> </a:t>
              </a:r>
              <a:r>
                <a:rPr lang="en-ZA" sz="1200" b="0" i="1" u="sng" dirty="0">
                  <a:solidFill>
                    <a:schemeClr val="bg1"/>
                  </a:solidFill>
                  <a:latin typeface="Calibri Light" panose="020F0302020204030204" pitchFamily="34" charset="0"/>
                  <a:cs typeface="Calibri Light" panose="020F0302020204030204" pitchFamily="34" charset="0"/>
                </a:rPr>
                <a:t>If you need wisdom, ask our generous God, and he will give it to you</a:t>
              </a:r>
              <a:r>
                <a:rPr lang="en-ZA" sz="1200" b="0" i="1" dirty="0">
                  <a:solidFill>
                    <a:schemeClr val="bg1"/>
                  </a:solidFill>
                  <a:latin typeface="Calibri Light" panose="020F0302020204030204" pitchFamily="34" charset="0"/>
                  <a:cs typeface="Calibri Light" panose="020F0302020204030204" pitchFamily="34" charset="0"/>
                </a:rPr>
                <a:t>. He will not rebuke you for asking. </a:t>
              </a:r>
              <a:r>
                <a:rPr lang="en-ZA" sz="1200" b="0" i="1" baseline="30000" dirty="0">
                  <a:solidFill>
                    <a:schemeClr val="bg1"/>
                  </a:solidFill>
                  <a:latin typeface="Calibri Light" panose="020F0302020204030204" pitchFamily="34" charset="0"/>
                  <a:cs typeface="Calibri Light" panose="020F0302020204030204" pitchFamily="34" charset="0"/>
                </a:rPr>
                <a:t>6</a:t>
              </a:r>
              <a:r>
                <a:rPr lang="en-ZA" sz="1200" b="0" i="1" dirty="0">
                  <a:solidFill>
                    <a:schemeClr val="bg1"/>
                  </a:solidFill>
                  <a:latin typeface="Calibri Light" panose="020F0302020204030204" pitchFamily="34" charset="0"/>
                  <a:cs typeface="Calibri Light" panose="020F0302020204030204" pitchFamily="34" charset="0"/>
                </a:rPr>
                <a:t> But when you ask him, be sure that your faith is in God alone. Do not waver, for a person with divided loyalty is as unsettled as a wave of the sea that is blown and tossed by the wind. </a:t>
              </a:r>
              <a:r>
                <a:rPr lang="en-ZA" sz="1200" b="0" i="1" baseline="30000" dirty="0">
                  <a:solidFill>
                    <a:schemeClr val="bg1"/>
                  </a:solidFill>
                  <a:latin typeface="Calibri Light" panose="020F0302020204030204" pitchFamily="34" charset="0"/>
                  <a:cs typeface="Calibri Light" panose="020F0302020204030204" pitchFamily="34" charset="0"/>
                </a:rPr>
                <a:t>7 </a:t>
              </a:r>
              <a:r>
                <a:rPr lang="en-ZA" sz="1200" b="0" i="1" dirty="0">
                  <a:solidFill>
                    <a:schemeClr val="bg1"/>
                  </a:solidFill>
                  <a:latin typeface="Calibri Light" panose="020F0302020204030204" pitchFamily="34" charset="0"/>
                  <a:cs typeface="Calibri Light" panose="020F0302020204030204" pitchFamily="34" charset="0"/>
                </a:rPr>
                <a:t>Such people should not expect to receive anything from the Lord. </a:t>
              </a:r>
              <a:r>
                <a:rPr lang="en-ZA" sz="1200" b="0" i="1" baseline="30000" dirty="0">
                  <a:solidFill>
                    <a:schemeClr val="bg1"/>
                  </a:solidFill>
                  <a:latin typeface="Calibri Light" panose="020F0302020204030204" pitchFamily="34" charset="0"/>
                  <a:cs typeface="Calibri Light" panose="020F0302020204030204" pitchFamily="34" charset="0"/>
                </a:rPr>
                <a:t>8 </a:t>
              </a:r>
              <a:r>
                <a:rPr lang="en-ZA" sz="1200" b="0" i="1" dirty="0">
                  <a:solidFill>
                    <a:schemeClr val="bg1"/>
                  </a:solidFill>
                  <a:latin typeface="Calibri Light" panose="020F0302020204030204" pitchFamily="34" charset="0"/>
                  <a:cs typeface="Calibri Light" panose="020F0302020204030204" pitchFamily="34" charset="0"/>
                </a:rPr>
                <a:t>Their loyalty is divided between God and the world, and they are unstable in everything they do. </a:t>
              </a:r>
            </a:p>
          </p:txBody>
        </p:sp>
        <p:sp>
          <p:nvSpPr>
            <p:cNvPr id="3" name="Rectangle 2"/>
            <p:cNvSpPr/>
            <p:nvPr/>
          </p:nvSpPr>
          <p:spPr>
            <a:xfrm>
              <a:off x="17930" y="2031891"/>
              <a:ext cx="1814815" cy="495266"/>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ZA" b="1" dirty="0" smtClean="0">
                  <a:latin typeface="Candara" panose="020E0502030303020204" pitchFamily="34" charset="0"/>
                </a:rPr>
                <a:t>WISDOM</a:t>
              </a:r>
              <a:endParaRPr lang="en-ZA" b="1" dirty="0">
                <a:latin typeface="Candara" panose="020E0502030303020204" pitchFamily="34" charset="0"/>
              </a:endParaRPr>
            </a:p>
          </p:txBody>
        </p:sp>
      </p:grpSp>
      <p:grpSp>
        <p:nvGrpSpPr>
          <p:cNvPr id="11" name="Group 10"/>
          <p:cNvGrpSpPr/>
          <p:nvPr/>
        </p:nvGrpSpPr>
        <p:grpSpPr>
          <a:xfrm>
            <a:off x="1846729" y="2031891"/>
            <a:ext cx="1815428" cy="4826109"/>
            <a:chOff x="1846729" y="2031891"/>
            <a:chExt cx="1815428" cy="4826109"/>
          </a:xfrm>
        </p:grpSpPr>
        <p:sp>
          <p:nvSpPr>
            <p:cNvPr id="20" name="TextBox 19"/>
            <p:cNvSpPr txBox="1"/>
            <p:nvPr/>
          </p:nvSpPr>
          <p:spPr>
            <a:xfrm>
              <a:off x="1846729" y="2528566"/>
              <a:ext cx="1815428" cy="4329434"/>
            </a:xfrm>
            <a:prstGeom prst="rect">
              <a:avLst/>
            </a:prstGeom>
            <a:solidFill>
              <a:srgbClr val="76717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sz="1200" dirty="0" smtClean="0">
                  <a:solidFill>
                    <a:schemeClr val="bg1"/>
                  </a:solidFill>
                </a:rPr>
                <a:t>James 1: 9-10</a:t>
              </a:r>
              <a:endParaRPr lang="en-ZA" sz="1200" dirty="0">
                <a:solidFill>
                  <a:schemeClr val="bg1"/>
                </a:solidFill>
              </a:endParaRPr>
            </a:p>
            <a:p>
              <a:r>
                <a:rPr lang="en-ZA" sz="1200" b="0" i="1" baseline="30000" dirty="0">
                  <a:solidFill>
                    <a:schemeClr val="bg1"/>
                  </a:solidFill>
                  <a:latin typeface="Calibri Light" panose="020F0302020204030204" pitchFamily="34" charset="0"/>
                  <a:cs typeface="Calibri Light" panose="020F0302020204030204" pitchFamily="34" charset="0"/>
                </a:rPr>
                <a:t>9 </a:t>
              </a:r>
              <a:r>
                <a:rPr lang="en-ZA" sz="1200" b="0" i="1" dirty="0">
                  <a:solidFill>
                    <a:schemeClr val="bg1"/>
                  </a:solidFill>
                  <a:latin typeface="Calibri Light" panose="020F0302020204030204" pitchFamily="34" charset="0"/>
                  <a:cs typeface="Calibri Light" panose="020F0302020204030204" pitchFamily="34" charset="0"/>
                </a:rPr>
                <a:t>Believers who are </a:t>
              </a:r>
              <a:r>
                <a:rPr lang="en-ZA" sz="1200" b="0" i="1" u="sng" dirty="0">
                  <a:solidFill>
                    <a:schemeClr val="bg1"/>
                  </a:solidFill>
                  <a:latin typeface="Calibri Light" panose="020F0302020204030204" pitchFamily="34" charset="0"/>
                  <a:cs typeface="Calibri Light" panose="020F0302020204030204" pitchFamily="34" charset="0"/>
                </a:rPr>
                <a:t>poor have something to boast about,</a:t>
              </a:r>
              <a:r>
                <a:rPr lang="en-ZA" sz="1200" b="0" i="1" dirty="0">
                  <a:solidFill>
                    <a:schemeClr val="bg1"/>
                  </a:solidFill>
                  <a:latin typeface="Calibri Light" panose="020F0302020204030204" pitchFamily="34" charset="0"/>
                  <a:cs typeface="Calibri Light" panose="020F0302020204030204" pitchFamily="34" charset="0"/>
                </a:rPr>
                <a:t> for God has </a:t>
              </a:r>
              <a:r>
                <a:rPr lang="en-ZA" sz="1200" b="0" i="1" dirty="0" err="1">
                  <a:solidFill>
                    <a:schemeClr val="bg1"/>
                  </a:solidFill>
                  <a:latin typeface="Calibri Light" panose="020F0302020204030204" pitchFamily="34" charset="0"/>
                  <a:cs typeface="Calibri Light" panose="020F0302020204030204" pitchFamily="34" charset="0"/>
                </a:rPr>
                <a:t>honored</a:t>
              </a:r>
              <a:r>
                <a:rPr lang="en-ZA" sz="1200" b="0" i="1" dirty="0">
                  <a:solidFill>
                    <a:schemeClr val="bg1"/>
                  </a:solidFill>
                  <a:latin typeface="Calibri Light" panose="020F0302020204030204" pitchFamily="34" charset="0"/>
                  <a:cs typeface="Calibri Light" panose="020F0302020204030204" pitchFamily="34" charset="0"/>
                </a:rPr>
                <a:t> them. </a:t>
              </a:r>
              <a:r>
                <a:rPr lang="en-ZA" sz="1200" b="0" i="1" baseline="30000" dirty="0">
                  <a:solidFill>
                    <a:schemeClr val="bg1"/>
                  </a:solidFill>
                  <a:latin typeface="Calibri Light" panose="020F0302020204030204" pitchFamily="34" charset="0"/>
                  <a:cs typeface="Calibri Light" panose="020F0302020204030204" pitchFamily="34" charset="0"/>
                </a:rPr>
                <a:t>10</a:t>
              </a:r>
              <a:r>
                <a:rPr lang="en-ZA" sz="1200" b="0" i="1" dirty="0">
                  <a:solidFill>
                    <a:schemeClr val="bg1"/>
                  </a:solidFill>
                  <a:latin typeface="Calibri Light" panose="020F0302020204030204" pitchFamily="34" charset="0"/>
                  <a:cs typeface="Calibri Light" panose="020F0302020204030204" pitchFamily="34" charset="0"/>
                </a:rPr>
                <a:t> And those who are rich should boast that God has humbled them. They will fade away like a little flower in the field. </a:t>
              </a:r>
              <a:r>
                <a:rPr lang="en-ZA" sz="1200" b="0" i="1" dirty="0" smtClean="0">
                  <a:solidFill>
                    <a:schemeClr val="bg1"/>
                  </a:solidFill>
                  <a:latin typeface="Calibri Light" panose="020F0302020204030204" pitchFamily="34" charset="0"/>
                  <a:cs typeface="Calibri Light" panose="020F0302020204030204" pitchFamily="34" charset="0"/>
                </a:rPr>
                <a:t>Y11 </a:t>
              </a:r>
              <a:r>
                <a:rPr lang="en-ZA" sz="1200" b="0" i="1" dirty="0">
                  <a:solidFill>
                    <a:schemeClr val="bg1"/>
                  </a:solidFill>
                  <a:latin typeface="Calibri Light" panose="020F0302020204030204" pitchFamily="34" charset="0"/>
                  <a:cs typeface="Calibri Light" panose="020F0302020204030204" pitchFamily="34" charset="0"/>
                </a:rPr>
                <a:t>The hot sun rises and the grass withers; the little flower droops and falls, and its beauty fades away. In the same way, the rich will fade away with all of their achievements. </a:t>
              </a:r>
              <a:r>
                <a:rPr lang="en-ZA" sz="1200" b="0" i="1" dirty="0" smtClean="0">
                  <a:solidFill>
                    <a:schemeClr val="bg1"/>
                  </a:solidFill>
                  <a:latin typeface="Calibri Light" panose="020F0302020204030204" pitchFamily="34" charset="0"/>
                  <a:cs typeface="Calibri Light" panose="020F0302020204030204" pitchFamily="34" charset="0"/>
                </a:rPr>
                <a:t>. </a:t>
              </a:r>
              <a:endParaRPr lang="en-ZA" sz="1200" b="0" i="1" dirty="0">
                <a:solidFill>
                  <a:schemeClr val="bg1"/>
                </a:solidFill>
                <a:latin typeface="Calibri Light" panose="020F0302020204030204" pitchFamily="34" charset="0"/>
                <a:cs typeface="Calibri Light" panose="020F0302020204030204" pitchFamily="34" charset="0"/>
              </a:endParaRPr>
            </a:p>
          </p:txBody>
        </p:sp>
        <p:sp>
          <p:nvSpPr>
            <p:cNvPr id="21" name="Rectangle 20"/>
            <p:cNvSpPr/>
            <p:nvPr/>
          </p:nvSpPr>
          <p:spPr>
            <a:xfrm>
              <a:off x="1847342" y="2031891"/>
              <a:ext cx="1814815" cy="495266"/>
            </a:xfrm>
            <a:prstGeom prst="rect">
              <a:avLst/>
            </a:prstGeom>
            <a:solidFill>
              <a:schemeClr val="accent2">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ZA" b="1" dirty="0" smtClean="0">
                  <a:latin typeface="Candara" panose="020E0502030303020204" pitchFamily="34" charset="0"/>
                </a:rPr>
                <a:t>WEALTH</a:t>
              </a:r>
              <a:endParaRPr lang="en-ZA" b="1" dirty="0">
                <a:latin typeface="Candara" panose="020E0502030303020204" pitchFamily="34" charset="0"/>
              </a:endParaRPr>
            </a:p>
          </p:txBody>
        </p:sp>
      </p:grpSp>
      <p:grpSp>
        <p:nvGrpSpPr>
          <p:cNvPr id="10" name="Group 9"/>
          <p:cNvGrpSpPr/>
          <p:nvPr/>
        </p:nvGrpSpPr>
        <p:grpSpPr>
          <a:xfrm>
            <a:off x="6624917" y="819149"/>
            <a:ext cx="2419943" cy="1319483"/>
            <a:chOff x="879695" y="3894889"/>
            <a:chExt cx="6067425" cy="3143250"/>
          </a:xfrm>
        </p:grpSpPr>
        <p:grpSp>
          <p:nvGrpSpPr>
            <p:cNvPr id="9" name="Group 8"/>
            <p:cNvGrpSpPr/>
            <p:nvPr/>
          </p:nvGrpSpPr>
          <p:grpSpPr>
            <a:xfrm>
              <a:off x="879695" y="3894889"/>
              <a:ext cx="6067425" cy="3143250"/>
              <a:chOff x="1363790" y="3867994"/>
              <a:chExt cx="6067425" cy="314325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63790" y="3867994"/>
                <a:ext cx="6067425" cy="3143250"/>
              </a:xfrm>
              <a:prstGeom prst="rect">
                <a:avLst/>
              </a:prstGeom>
            </p:spPr>
          </p:pic>
          <p:sp>
            <p:nvSpPr>
              <p:cNvPr id="6" name="Oval 5"/>
              <p:cNvSpPr/>
              <p:nvPr/>
            </p:nvSpPr>
            <p:spPr>
              <a:xfrm>
                <a:off x="4616823" y="3962400"/>
                <a:ext cx="2734235" cy="2695249"/>
              </a:xfrm>
              <a:prstGeom prst="ellipse">
                <a:avLst/>
              </a:prstGeom>
              <a:solidFill>
                <a:srgbClr val="D5B95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37" name="Picture 36"/>
              <p:cNvPicPr>
                <a:picLocks noChangeAspect="1"/>
              </p:cNvPicPr>
              <p:nvPr/>
            </p:nvPicPr>
            <p:blipFill rotWithShape="1">
              <a:blip r:embed="rId4">
                <a:clrChange>
                  <a:clrFrom>
                    <a:srgbClr val="FFFFFF"/>
                  </a:clrFrom>
                  <a:clrTo>
                    <a:srgbClr val="FFFFFF">
                      <a:alpha val="0"/>
                    </a:srgbClr>
                  </a:clrTo>
                </a:clrChange>
                <a:duotone>
                  <a:prstClr val="black"/>
                  <a:schemeClr val="accent2">
                    <a:tint val="45000"/>
                    <a:satMod val="400000"/>
                  </a:schemeClr>
                </a:duotone>
                <a:extLst>
                  <a:ext uri="{28A0092B-C50C-407E-A947-70E740481C1C}">
                    <a14:useLocalDpi xmlns:a14="http://schemas.microsoft.com/office/drawing/2010/main" val="0"/>
                  </a:ext>
                </a:extLst>
              </a:blip>
              <a:srcRect l="46931" t="53952" r="26581" b="17802"/>
              <a:stretch/>
            </p:blipFill>
            <p:spPr>
              <a:xfrm>
                <a:off x="4596095" y="3971365"/>
                <a:ext cx="2754963" cy="2704213"/>
              </a:xfrm>
              <a:prstGeom prst="ellipse">
                <a:avLst/>
              </a:prstGeom>
            </p:spPr>
          </p:pic>
        </p:grpSp>
        <p:sp>
          <p:nvSpPr>
            <p:cNvPr id="38" name="Explosion 1 37"/>
            <p:cNvSpPr/>
            <p:nvPr/>
          </p:nvSpPr>
          <p:spPr>
            <a:xfrm>
              <a:off x="5487752" y="4853161"/>
              <a:ext cx="371475" cy="457200"/>
            </a:xfrm>
            <a:prstGeom prst="irregularSeal1">
              <a:avLst/>
            </a:prstGeom>
            <a:solidFill>
              <a:srgbClr val="C0000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ZA"/>
            </a:p>
          </p:txBody>
        </p:sp>
        <p:sp>
          <p:nvSpPr>
            <p:cNvPr id="36" name="5-Point Star 35"/>
            <p:cNvSpPr/>
            <p:nvPr/>
          </p:nvSpPr>
          <p:spPr>
            <a:xfrm>
              <a:off x="4434964" y="5121798"/>
              <a:ext cx="338614" cy="344716"/>
            </a:xfrm>
            <a:prstGeom prst="star5">
              <a:avLst/>
            </a:prstGeom>
            <a:ln w="28575">
              <a:solidFill>
                <a:schemeClr val="bg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ZA"/>
            </a:p>
          </p:txBody>
        </p:sp>
        <p:sp>
          <p:nvSpPr>
            <p:cNvPr id="34" name="Explosion 1 33"/>
            <p:cNvSpPr/>
            <p:nvPr/>
          </p:nvSpPr>
          <p:spPr>
            <a:xfrm>
              <a:off x="4679765" y="4155216"/>
              <a:ext cx="371475" cy="457200"/>
            </a:xfrm>
            <a:prstGeom prst="irregularSeal1">
              <a:avLst/>
            </a:prstGeom>
            <a:solidFill>
              <a:srgbClr val="C0000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ZA"/>
            </a:p>
          </p:txBody>
        </p:sp>
      </p:grpSp>
      <p:grpSp>
        <p:nvGrpSpPr>
          <p:cNvPr id="15" name="Group 14"/>
          <p:cNvGrpSpPr/>
          <p:nvPr/>
        </p:nvGrpSpPr>
        <p:grpSpPr>
          <a:xfrm>
            <a:off x="5503560" y="2031891"/>
            <a:ext cx="1804371" cy="3033160"/>
            <a:chOff x="5503560" y="2031891"/>
            <a:chExt cx="1804371" cy="3033160"/>
          </a:xfrm>
        </p:grpSpPr>
        <p:sp>
          <p:nvSpPr>
            <p:cNvPr id="23" name="Rectangle 22"/>
            <p:cNvSpPr/>
            <p:nvPr/>
          </p:nvSpPr>
          <p:spPr>
            <a:xfrm>
              <a:off x="5505580" y="2031891"/>
              <a:ext cx="1800095" cy="495266"/>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ZA" b="1" dirty="0" smtClean="0">
                  <a:latin typeface="Candara" panose="020E0502030303020204" pitchFamily="34" charset="0"/>
                </a:rPr>
                <a:t>REFUGE</a:t>
              </a:r>
              <a:endParaRPr lang="en-ZA" b="1" dirty="0">
                <a:latin typeface="Candara" panose="020E0502030303020204" pitchFamily="34" charset="0"/>
              </a:endParaRPr>
            </a:p>
          </p:txBody>
        </p:sp>
        <p:sp>
          <p:nvSpPr>
            <p:cNvPr id="26" name="TextBox 25"/>
            <p:cNvSpPr txBox="1"/>
            <p:nvPr/>
          </p:nvSpPr>
          <p:spPr>
            <a:xfrm>
              <a:off x="5506731" y="2527157"/>
              <a:ext cx="1800002" cy="1130444"/>
            </a:xfrm>
            <a:prstGeom prst="rect">
              <a:avLst/>
            </a:pr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37160" tIns="137160" rIns="137160" bIns="13716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sz="1200" dirty="0" smtClean="0">
                  <a:solidFill>
                    <a:schemeClr val="tx1"/>
                  </a:solidFill>
                </a:rPr>
                <a:t>Psalm 46:1</a:t>
              </a:r>
              <a:endParaRPr lang="en-ZA" sz="1200" dirty="0">
                <a:solidFill>
                  <a:schemeClr val="tx1"/>
                </a:solidFill>
              </a:endParaRPr>
            </a:p>
            <a:p>
              <a:r>
                <a:rPr lang="en-ZA" sz="1200" b="0" i="1" dirty="0">
                  <a:solidFill>
                    <a:schemeClr val="tx1"/>
                  </a:solidFill>
                  <a:latin typeface="Calibri Light" panose="020F0302020204030204" pitchFamily="34" charset="0"/>
                  <a:cs typeface="Calibri Light" panose="020F0302020204030204" pitchFamily="34" charset="0"/>
                </a:rPr>
                <a:t>God is our refuge and strength</a:t>
              </a:r>
              <a:r>
                <a:rPr lang="en-ZA" sz="1200" b="0" i="1" dirty="0" smtClean="0">
                  <a:solidFill>
                    <a:schemeClr val="tx1"/>
                  </a:solidFill>
                  <a:latin typeface="Calibri Light" panose="020F0302020204030204" pitchFamily="34" charset="0"/>
                  <a:cs typeface="Calibri Light" panose="020F0302020204030204" pitchFamily="34" charset="0"/>
                </a:rPr>
                <a:t>, </a:t>
              </a:r>
              <a:r>
                <a:rPr lang="en-ZA" sz="1200" b="0" i="1" u="sng" dirty="0" smtClean="0">
                  <a:solidFill>
                    <a:schemeClr val="tx1"/>
                  </a:solidFill>
                  <a:latin typeface="Calibri Light" panose="020F0302020204030204" pitchFamily="34" charset="0"/>
                  <a:cs typeface="Calibri Light" panose="020F0302020204030204" pitchFamily="34" charset="0"/>
                </a:rPr>
                <a:t>always </a:t>
              </a:r>
              <a:r>
                <a:rPr lang="en-ZA" sz="1200" b="0" i="1" u="sng" dirty="0">
                  <a:solidFill>
                    <a:schemeClr val="tx1"/>
                  </a:solidFill>
                  <a:latin typeface="Calibri Light" panose="020F0302020204030204" pitchFamily="34" charset="0"/>
                  <a:cs typeface="Calibri Light" panose="020F0302020204030204" pitchFamily="34" charset="0"/>
                </a:rPr>
                <a:t>ready to help in times of trouble</a:t>
              </a:r>
              <a:r>
                <a:rPr lang="en-ZA" sz="1200" b="0" i="1" dirty="0">
                  <a:solidFill>
                    <a:schemeClr val="tx1"/>
                  </a:solidFill>
                  <a:latin typeface="Calibri Light" panose="020F0302020204030204" pitchFamily="34" charset="0"/>
                  <a:cs typeface="Calibri Light" panose="020F0302020204030204" pitchFamily="34" charset="0"/>
                </a:rPr>
                <a:t>.</a:t>
              </a:r>
            </a:p>
          </p:txBody>
        </p:sp>
        <p:sp>
          <p:nvSpPr>
            <p:cNvPr id="29" name="TextBox 28"/>
            <p:cNvSpPr txBox="1"/>
            <p:nvPr/>
          </p:nvSpPr>
          <p:spPr>
            <a:xfrm>
              <a:off x="5503560" y="3676414"/>
              <a:ext cx="1804371" cy="1388637"/>
            </a:xfrm>
            <a:prstGeom prst="rect">
              <a:avLst/>
            </a:pr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37160" tIns="137160" rIns="137160" bIns="13716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sz="1200" dirty="0" smtClean="0">
                  <a:solidFill>
                    <a:schemeClr val="tx1"/>
                  </a:solidFill>
                </a:rPr>
                <a:t>Psalm 18:30</a:t>
              </a:r>
              <a:endParaRPr lang="en-ZA" sz="1200" dirty="0">
                <a:solidFill>
                  <a:schemeClr val="tx1"/>
                </a:solidFill>
              </a:endParaRPr>
            </a:p>
            <a:p>
              <a:r>
                <a:rPr lang="en-ZA" sz="1200" b="0" i="1" dirty="0">
                  <a:solidFill>
                    <a:schemeClr val="tx1"/>
                  </a:solidFill>
                  <a:latin typeface="Calibri Light" panose="020F0302020204030204" pitchFamily="34" charset="0"/>
                  <a:cs typeface="Calibri Light" panose="020F0302020204030204" pitchFamily="34" charset="0"/>
                </a:rPr>
                <a:t>God’s way is perfect.</a:t>
              </a:r>
            </a:p>
            <a:p>
              <a:r>
                <a:rPr lang="en-ZA" sz="1200" b="0" i="1" dirty="0">
                  <a:solidFill>
                    <a:schemeClr val="tx1"/>
                  </a:solidFill>
                  <a:latin typeface="Calibri Light" panose="020F0302020204030204" pitchFamily="34" charset="0"/>
                  <a:cs typeface="Calibri Light" panose="020F0302020204030204" pitchFamily="34" charset="0"/>
                </a:rPr>
                <a:t>All the Lord’s promises prove true</a:t>
              </a:r>
              <a:r>
                <a:rPr lang="en-ZA" sz="1200" b="0" i="1" dirty="0" smtClean="0">
                  <a:solidFill>
                    <a:schemeClr val="tx1"/>
                  </a:solidFill>
                  <a:latin typeface="Calibri Light" panose="020F0302020204030204" pitchFamily="34" charset="0"/>
                  <a:cs typeface="Calibri Light" panose="020F0302020204030204" pitchFamily="34" charset="0"/>
                </a:rPr>
                <a:t>.  </a:t>
              </a:r>
              <a:r>
                <a:rPr lang="en-ZA" sz="1200" b="0" i="1" u="sng" dirty="0" smtClean="0">
                  <a:solidFill>
                    <a:schemeClr val="tx1"/>
                  </a:solidFill>
                  <a:latin typeface="Calibri Light" panose="020F0302020204030204" pitchFamily="34" charset="0"/>
                  <a:cs typeface="Calibri Light" panose="020F0302020204030204" pitchFamily="34" charset="0"/>
                </a:rPr>
                <a:t>He </a:t>
              </a:r>
              <a:r>
                <a:rPr lang="en-ZA" sz="1200" b="0" i="1" u="sng" dirty="0">
                  <a:solidFill>
                    <a:schemeClr val="tx1"/>
                  </a:solidFill>
                  <a:latin typeface="Calibri Light" panose="020F0302020204030204" pitchFamily="34" charset="0"/>
                  <a:cs typeface="Calibri Light" panose="020F0302020204030204" pitchFamily="34" charset="0"/>
                </a:rPr>
                <a:t>is a shield for all who look to him for protection</a:t>
              </a:r>
              <a:r>
                <a:rPr lang="en-ZA" sz="1200" b="0" i="1" dirty="0">
                  <a:solidFill>
                    <a:schemeClr val="tx1"/>
                  </a:solidFill>
                  <a:latin typeface="Calibri Light" panose="020F0302020204030204" pitchFamily="34" charset="0"/>
                  <a:cs typeface="Calibri Light" panose="020F0302020204030204" pitchFamily="34" charset="0"/>
                </a:rPr>
                <a:t>.</a:t>
              </a:r>
            </a:p>
          </p:txBody>
        </p:sp>
      </p:grpSp>
      <p:grpSp>
        <p:nvGrpSpPr>
          <p:cNvPr id="2" name="Group 1"/>
          <p:cNvGrpSpPr/>
          <p:nvPr/>
        </p:nvGrpSpPr>
        <p:grpSpPr>
          <a:xfrm>
            <a:off x="3681136" y="2031891"/>
            <a:ext cx="1808117" cy="2280131"/>
            <a:chOff x="3681136" y="2031891"/>
            <a:chExt cx="1808117" cy="2280131"/>
          </a:xfrm>
        </p:grpSpPr>
        <p:sp>
          <p:nvSpPr>
            <p:cNvPr id="22" name="Rectangle 21"/>
            <p:cNvSpPr/>
            <p:nvPr/>
          </p:nvSpPr>
          <p:spPr>
            <a:xfrm>
              <a:off x="3682410" y="2031891"/>
              <a:ext cx="1806843" cy="495266"/>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ZA" b="1" dirty="0" smtClean="0">
                  <a:latin typeface="Candara" panose="020E0502030303020204" pitchFamily="34" charset="0"/>
                </a:rPr>
                <a:t>DIRECTION</a:t>
              </a:r>
              <a:endParaRPr lang="en-ZA" b="1" dirty="0">
                <a:latin typeface="Candara" panose="020E0502030303020204" pitchFamily="34" charset="0"/>
              </a:endParaRPr>
            </a:p>
          </p:txBody>
        </p:sp>
        <p:sp>
          <p:nvSpPr>
            <p:cNvPr id="30" name="TextBox 29"/>
            <p:cNvSpPr txBox="1"/>
            <p:nvPr/>
          </p:nvSpPr>
          <p:spPr>
            <a:xfrm>
              <a:off x="3681136" y="2527155"/>
              <a:ext cx="1806966" cy="1784867"/>
            </a:xfrm>
            <a:prstGeom prst="rect">
              <a:avLst/>
            </a:pr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37160" tIns="137160" rIns="137160" bIns="13716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sz="1200" dirty="0" smtClean="0">
                  <a:solidFill>
                    <a:schemeClr val="tx1"/>
                  </a:solidFill>
                </a:rPr>
                <a:t>Proverbs 3:5-6</a:t>
              </a:r>
              <a:endParaRPr lang="en-ZA" sz="1200" dirty="0">
                <a:solidFill>
                  <a:schemeClr val="tx1"/>
                </a:solidFill>
              </a:endParaRPr>
            </a:p>
            <a:p>
              <a:r>
                <a:rPr lang="en-ZA" sz="1200" b="0" i="1" dirty="0" smtClean="0">
                  <a:solidFill>
                    <a:schemeClr val="tx1"/>
                  </a:solidFill>
                  <a:latin typeface="Calibri Light" panose="020F0302020204030204" pitchFamily="34" charset="0"/>
                  <a:cs typeface="Calibri Light" panose="020F0302020204030204" pitchFamily="34" charset="0"/>
                </a:rPr>
                <a:t>Trust </a:t>
              </a:r>
              <a:r>
                <a:rPr lang="en-ZA" sz="1200" b="0" i="1" dirty="0">
                  <a:solidFill>
                    <a:schemeClr val="tx1"/>
                  </a:solidFill>
                  <a:latin typeface="Calibri Light" panose="020F0302020204030204" pitchFamily="34" charset="0"/>
                  <a:cs typeface="Calibri Light" panose="020F0302020204030204" pitchFamily="34" charset="0"/>
                </a:rPr>
                <a:t>in the Lord with all your heart;</a:t>
              </a:r>
            </a:p>
            <a:p>
              <a:r>
                <a:rPr lang="en-ZA" sz="1200" b="0" i="1" dirty="0">
                  <a:solidFill>
                    <a:schemeClr val="tx1"/>
                  </a:solidFill>
                  <a:latin typeface="Calibri Light" panose="020F0302020204030204" pitchFamily="34" charset="0"/>
                  <a:cs typeface="Calibri Light" panose="020F0302020204030204" pitchFamily="34" charset="0"/>
                </a:rPr>
                <a:t>do not depend on your own understanding. </a:t>
              </a:r>
              <a:r>
                <a:rPr lang="en-ZA" sz="1200" b="0" i="1" dirty="0" smtClean="0">
                  <a:solidFill>
                    <a:schemeClr val="tx1"/>
                  </a:solidFill>
                  <a:latin typeface="Calibri Light" panose="020F0302020204030204" pitchFamily="34" charset="0"/>
                  <a:cs typeface="Calibri Light" panose="020F0302020204030204" pitchFamily="34" charset="0"/>
                </a:rPr>
                <a:t>Seek </a:t>
              </a:r>
              <a:r>
                <a:rPr lang="en-ZA" sz="1200" b="0" i="1" dirty="0">
                  <a:solidFill>
                    <a:schemeClr val="tx1"/>
                  </a:solidFill>
                  <a:latin typeface="Calibri Light" panose="020F0302020204030204" pitchFamily="34" charset="0"/>
                  <a:cs typeface="Calibri Light" panose="020F0302020204030204" pitchFamily="34" charset="0"/>
                </a:rPr>
                <a:t>his will in all you do</a:t>
              </a:r>
              <a:r>
                <a:rPr lang="en-ZA" sz="1200" b="0" i="1" dirty="0" smtClean="0">
                  <a:solidFill>
                    <a:schemeClr val="tx1"/>
                  </a:solidFill>
                  <a:latin typeface="Calibri Light" panose="020F0302020204030204" pitchFamily="34" charset="0"/>
                  <a:cs typeface="Calibri Light" panose="020F0302020204030204" pitchFamily="34" charset="0"/>
                </a:rPr>
                <a:t>, and </a:t>
              </a:r>
              <a:r>
                <a:rPr lang="en-ZA" sz="1200" b="0" i="1" u="sng" dirty="0">
                  <a:solidFill>
                    <a:schemeClr val="tx1"/>
                  </a:solidFill>
                  <a:latin typeface="Calibri Light" panose="020F0302020204030204" pitchFamily="34" charset="0"/>
                  <a:cs typeface="Calibri Light" panose="020F0302020204030204" pitchFamily="34" charset="0"/>
                </a:rPr>
                <a:t>he will show you which path to take</a:t>
              </a:r>
              <a:r>
                <a:rPr lang="en-ZA" sz="1200" b="0" i="1" dirty="0">
                  <a:solidFill>
                    <a:schemeClr val="tx1"/>
                  </a:solidFill>
                  <a:latin typeface="Calibri Light" panose="020F0302020204030204" pitchFamily="34" charset="0"/>
                  <a:cs typeface="Calibri Light" panose="020F0302020204030204" pitchFamily="34" charset="0"/>
                </a:rPr>
                <a:t>.</a:t>
              </a:r>
            </a:p>
          </p:txBody>
        </p:sp>
      </p:grpSp>
      <p:grpSp>
        <p:nvGrpSpPr>
          <p:cNvPr id="40" name="Group 39"/>
          <p:cNvGrpSpPr/>
          <p:nvPr/>
        </p:nvGrpSpPr>
        <p:grpSpPr>
          <a:xfrm>
            <a:off x="7322003" y="2031891"/>
            <a:ext cx="1805829" cy="4835078"/>
            <a:chOff x="7322003" y="2031891"/>
            <a:chExt cx="1805829" cy="4835078"/>
          </a:xfrm>
        </p:grpSpPr>
        <p:sp>
          <p:nvSpPr>
            <p:cNvPr id="28" name="TextBox 27"/>
            <p:cNvSpPr txBox="1"/>
            <p:nvPr/>
          </p:nvSpPr>
          <p:spPr>
            <a:xfrm>
              <a:off x="7322611" y="4177554"/>
              <a:ext cx="1801368" cy="2689415"/>
            </a:xfrm>
            <a:prstGeom prst="rect">
              <a:avLst/>
            </a:pr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37160" tIns="137160" rIns="137160" bIns="13716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sz="1200" dirty="0" smtClean="0">
                  <a:solidFill>
                    <a:schemeClr val="tx1"/>
                  </a:solidFill>
                </a:rPr>
                <a:t>2 Corinthians 1:3-4</a:t>
              </a:r>
              <a:endParaRPr lang="en-ZA" sz="1200" dirty="0">
                <a:solidFill>
                  <a:schemeClr val="tx1"/>
                </a:solidFill>
              </a:endParaRPr>
            </a:p>
            <a:p>
              <a:r>
                <a:rPr lang="en-ZA" sz="1200" b="0" i="1" dirty="0" smtClean="0">
                  <a:solidFill>
                    <a:schemeClr val="tx1"/>
                  </a:solidFill>
                  <a:latin typeface="Calibri Light" panose="020F0302020204030204" pitchFamily="34" charset="0"/>
                  <a:cs typeface="Calibri Light" panose="020F0302020204030204" pitchFamily="34" charset="0"/>
                </a:rPr>
                <a:t>All praise </a:t>
              </a:r>
              <a:r>
                <a:rPr lang="en-ZA" sz="1200" b="0" i="1" dirty="0">
                  <a:solidFill>
                    <a:schemeClr val="tx1"/>
                  </a:solidFill>
                  <a:latin typeface="Calibri Light" panose="020F0302020204030204" pitchFamily="34" charset="0"/>
                  <a:cs typeface="Calibri Light" panose="020F0302020204030204" pitchFamily="34" charset="0"/>
                </a:rPr>
                <a:t>to God, the Father of our Lord Jesus Christ. God is our merciful Father and the source of all </a:t>
              </a:r>
              <a:r>
                <a:rPr lang="en-ZA" sz="1200" b="0" i="1" dirty="0" smtClean="0">
                  <a:solidFill>
                    <a:schemeClr val="tx1"/>
                  </a:solidFill>
                  <a:latin typeface="Calibri Light" panose="020F0302020204030204" pitchFamily="34" charset="0"/>
                  <a:cs typeface="Calibri Light" panose="020F0302020204030204" pitchFamily="34" charset="0"/>
                </a:rPr>
                <a:t> comfort</a:t>
              </a:r>
              <a:r>
                <a:rPr lang="en-ZA" sz="1200" b="0" i="1" dirty="0">
                  <a:solidFill>
                    <a:schemeClr val="tx1"/>
                  </a:solidFill>
                  <a:latin typeface="Calibri Light" panose="020F0302020204030204" pitchFamily="34" charset="0"/>
                  <a:cs typeface="Calibri Light" panose="020F0302020204030204" pitchFamily="34" charset="0"/>
                </a:rPr>
                <a:t>. </a:t>
              </a:r>
              <a:r>
                <a:rPr lang="en-ZA" sz="1200" b="0" i="1" u="sng" dirty="0" smtClean="0">
                  <a:solidFill>
                    <a:schemeClr val="tx1"/>
                  </a:solidFill>
                  <a:latin typeface="Calibri Light" panose="020F0302020204030204" pitchFamily="34" charset="0"/>
                  <a:cs typeface="Calibri Light" panose="020F0302020204030204" pitchFamily="34" charset="0"/>
                </a:rPr>
                <a:t>He </a:t>
              </a:r>
              <a:r>
                <a:rPr lang="en-ZA" sz="1200" b="0" i="1" u="sng" dirty="0">
                  <a:solidFill>
                    <a:schemeClr val="tx1"/>
                  </a:solidFill>
                  <a:latin typeface="Calibri Light" panose="020F0302020204030204" pitchFamily="34" charset="0"/>
                  <a:cs typeface="Calibri Light" panose="020F0302020204030204" pitchFamily="34" charset="0"/>
                </a:rPr>
                <a:t>comforts us in all our troubles </a:t>
              </a:r>
              <a:r>
                <a:rPr lang="en-ZA" sz="1200" b="0" i="1" dirty="0">
                  <a:solidFill>
                    <a:schemeClr val="tx1"/>
                  </a:solidFill>
                  <a:latin typeface="Calibri Light" panose="020F0302020204030204" pitchFamily="34" charset="0"/>
                  <a:cs typeface="Calibri Light" panose="020F0302020204030204" pitchFamily="34" charset="0"/>
                </a:rPr>
                <a:t>so that we can comfort others. When they are troubled, we will be able to give them the same comfort God has given us. </a:t>
              </a:r>
            </a:p>
          </p:txBody>
        </p:sp>
        <p:grpSp>
          <p:nvGrpSpPr>
            <p:cNvPr id="19" name="Group 18"/>
            <p:cNvGrpSpPr/>
            <p:nvPr/>
          </p:nvGrpSpPr>
          <p:grpSpPr>
            <a:xfrm>
              <a:off x="7322003" y="2031891"/>
              <a:ext cx="1805829" cy="2127733"/>
              <a:chOff x="7322003" y="2031891"/>
              <a:chExt cx="1805829" cy="2127733"/>
            </a:xfrm>
          </p:grpSpPr>
          <p:sp>
            <p:nvSpPr>
              <p:cNvPr id="24" name="Rectangle 23"/>
              <p:cNvSpPr/>
              <p:nvPr/>
            </p:nvSpPr>
            <p:spPr>
              <a:xfrm>
                <a:off x="7322003" y="2031891"/>
                <a:ext cx="1801976" cy="495266"/>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ZA" b="1" dirty="0" smtClean="0">
                    <a:latin typeface="Candara" panose="020E0502030303020204" pitchFamily="34" charset="0"/>
                  </a:rPr>
                  <a:t>PEACE</a:t>
                </a:r>
                <a:endParaRPr lang="en-ZA" b="1" dirty="0">
                  <a:latin typeface="Candara" panose="020E0502030303020204" pitchFamily="34" charset="0"/>
                </a:endParaRPr>
              </a:p>
            </p:txBody>
          </p:sp>
          <p:sp>
            <p:nvSpPr>
              <p:cNvPr id="32" name="TextBox 31"/>
              <p:cNvSpPr txBox="1"/>
              <p:nvPr/>
            </p:nvSpPr>
            <p:spPr>
              <a:xfrm>
                <a:off x="7322192" y="2527155"/>
                <a:ext cx="1805640" cy="1632469"/>
              </a:xfrm>
              <a:prstGeom prst="rect">
                <a:avLst/>
              </a:pr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37160" tIns="137160" rIns="137160" bIns="13716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sz="1200" dirty="0" smtClean="0">
                    <a:solidFill>
                      <a:schemeClr val="tx1"/>
                    </a:solidFill>
                  </a:rPr>
                  <a:t>John 14:27</a:t>
                </a:r>
                <a:endParaRPr lang="en-ZA" sz="1200" dirty="0">
                  <a:solidFill>
                    <a:schemeClr val="tx1"/>
                  </a:solidFill>
                </a:endParaRPr>
              </a:p>
              <a:p>
                <a:r>
                  <a:rPr lang="en-ZA" sz="1200" b="0" i="1" dirty="0" smtClean="0">
                    <a:solidFill>
                      <a:schemeClr val="tx1"/>
                    </a:solidFill>
                    <a:latin typeface="Calibri Light" panose="020F0302020204030204" pitchFamily="34" charset="0"/>
                    <a:cs typeface="Calibri Light" panose="020F0302020204030204" pitchFamily="34" charset="0"/>
                  </a:rPr>
                  <a:t>I am </a:t>
                </a:r>
                <a:r>
                  <a:rPr lang="en-ZA" sz="1200" b="0" i="1" dirty="0">
                    <a:solidFill>
                      <a:schemeClr val="tx1"/>
                    </a:solidFill>
                    <a:latin typeface="Calibri Light" panose="020F0302020204030204" pitchFamily="34" charset="0"/>
                    <a:cs typeface="Calibri Light" panose="020F0302020204030204" pitchFamily="34" charset="0"/>
                  </a:rPr>
                  <a:t>leaving you with a gift—peace of mind and heart. And the </a:t>
                </a:r>
                <a:r>
                  <a:rPr lang="en-ZA" sz="1200" b="0" i="1" u="sng" dirty="0">
                    <a:solidFill>
                      <a:schemeClr val="tx1"/>
                    </a:solidFill>
                    <a:latin typeface="Calibri Light" panose="020F0302020204030204" pitchFamily="34" charset="0"/>
                    <a:cs typeface="Calibri Light" panose="020F0302020204030204" pitchFamily="34" charset="0"/>
                  </a:rPr>
                  <a:t>peace I give is a gift the world cannot give</a:t>
                </a:r>
                <a:r>
                  <a:rPr lang="en-ZA" sz="1200" b="0" i="1" dirty="0">
                    <a:solidFill>
                      <a:schemeClr val="tx1"/>
                    </a:solidFill>
                    <a:latin typeface="Calibri Light" panose="020F0302020204030204" pitchFamily="34" charset="0"/>
                    <a:cs typeface="Calibri Light" panose="020F0302020204030204" pitchFamily="34" charset="0"/>
                  </a:rPr>
                  <a:t>. So don’t be troubled or afraid. </a:t>
                </a:r>
              </a:p>
            </p:txBody>
          </p:sp>
        </p:grpSp>
      </p:grpSp>
      <p:grpSp>
        <p:nvGrpSpPr>
          <p:cNvPr id="42" name="Group 41"/>
          <p:cNvGrpSpPr/>
          <p:nvPr/>
        </p:nvGrpSpPr>
        <p:grpSpPr>
          <a:xfrm>
            <a:off x="3685263" y="4329950"/>
            <a:ext cx="1802058" cy="2537019"/>
            <a:chOff x="3685263" y="4329950"/>
            <a:chExt cx="1802058" cy="2537019"/>
          </a:xfrm>
        </p:grpSpPr>
        <p:sp>
          <p:nvSpPr>
            <p:cNvPr id="31" name="TextBox 30"/>
            <p:cNvSpPr txBox="1"/>
            <p:nvPr/>
          </p:nvSpPr>
          <p:spPr>
            <a:xfrm>
              <a:off x="3685263" y="4807287"/>
              <a:ext cx="1801121" cy="2059682"/>
            </a:xfrm>
            <a:prstGeom prst="rect">
              <a:avLst/>
            </a:pr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37160" tIns="137160" rIns="137160" bIns="13716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sz="1200" dirty="0" smtClean="0">
                  <a:solidFill>
                    <a:schemeClr val="tx1"/>
                  </a:solidFill>
                </a:rPr>
                <a:t>Deuteronomy 31:6</a:t>
              </a:r>
              <a:endParaRPr lang="en-ZA" sz="1200" dirty="0">
                <a:solidFill>
                  <a:schemeClr val="tx1"/>
                </a:solidFill>
              </a:endParaRPr>
            </a:p>
            <a:p>
              <a:r>
                <a:rPr lang="en-ZA" sz="1200" b="0" i="1" dirty="0" smtClean="0">
                  <a:solidFill>
                    <a:schemeClr val="tx1"/>
                  </a:solidFill>
                  <a:latin typeface="Calibri Light" panose="020F0302020204030204" pitchFamily="34" charset="0"/>
                  <a:cs typeface="Calibri Light" panose="020F0302020204030204" pitchFamily="34" charset="0"/>
                </a:rPr>
                <a:t>“So </a:t>
              </a:r>
              <a:r>
                <a:rPr lang="en-ZA" sz="1200" b="0" i="1" dirty="0">
                  <a:solidFill>
                    <a:schemeClr val="tx1"/>
                  </a:solidFill>
                  <a:latin typeface="Calibri Light" panose="020F0302020204030204" pitchFamily="34" charset="0"/>
                  <a:cs typeface="Calibri Light" panose="020F0302020204030204" pitchFamily="34" charset="0"/>
                </a:rPr>
                <a:t>be strong and courageous! Do not be afraid and do not panic before them. For the Lord your God will personally go ahead of you. </a:t>
              </a:r>
              <a:r>
                <a:rPr lang="en-ZA" sz="1200" b="0" i="1" u="sng" dirty="0">
                  <a:solidFill>
                    <a:schemeClr val="tx1"/>
                  </a:solidFill>
                  <a:latin typeface="Calibri Light" panose="020F0302020204030204" pitchFamily="34" charset="0"/>
                  <a:cs typeface="Calibri Light" panose="020F0302020204030204" pitchFamily="34" charset="0"/>
                </a:rPr>
                <a:t>He will neither fail you nor abandon you</a:t>
              </a:r>
              <a:r>
                <a:rPr lang="en-ZA" sz="1200" b="0" i="1" dirty="0">
                  <a:solidFill>
                    <a:schemeClr val="tx1"/>
                  </a:solidFill>
                  <a:latin typeface="Calibri Light" panose="020F0302020204030204" pitchFamily="34" charset="0"/>
                  <a:cs typeface="Calibri Light" panose="020F0302020204030204" pitchFamily="34" charset="0"/>
                </a:rPr>
                <a:t>.”</a:t>
              </a:r>
            </a:p>
          </p:txBody>
        </p:sp>
        <p:sp>
          <p:nvSpPr>
            <p:cNvPr id="33" name="Rectangle 32"/>
            <p:cNvSpPr/>
            <p:nvPr/>
          </p:nvSpPr>
          <p:spPr>
            <a:xfrm>
              <a:off x="3685330" y="4329950"/>
              <a:ext cx="1801991" cy="495266"/>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ZA" b="1" dirty="0" smtClean="0">
                  <a:latin typeface="Candara" panose="020E0502030303020204" pitchFamily="34" charset="0"/>
                </a:rPr>
                <a:t>WITH US</a:t>
              </a:r>
              <a:endParaRPr lang="en-ZA" b="1" dirty="0">
                <a:latin typeface="Candara" panose="020E0502030303020204" pitchFamily="34" charset="0"/>
              </a:endParaRPr>
            </a:p>
          </p:txBody>
        </p:sp>
      </p:grpSp>
      <p:grpSp>
        <p:nvGrpSpPr>
          <p:cNvPr id="41" name="Group 40"/>
          <p:cNvGrpSpPr/>
          <p:nvPr/>
        </p:nvGrpSpPr>
        <p:grpSpPr>
          <a:xfrm>
            <a:off x="5506810" y="5083864"/>
            <a:ext cx="1801121" cy="1783105"/>
            <a:chOff x="5506810" y="5083864"/>
            <a:chExt cx="1801121" cy="1783105"/>
          </a:xfrm>
        </p:grpSpPr>
        <p:sp>
          <p:nvSpPr>
            <p:cNvPr id="27" name="TextBox 26"/>
            <p:cNvSpPr txBox="1"/>
            <p:nvPr/>
          </p:nvSpPr>
          <p:spPr>
            <a:xfrm>
              <a:off x="5506810" y="5504329"/>
              <a:ext cx="1801121" cy="1362640"/>
            </a:xfrm>
            <a:prstGeom prst="rect">
              <a:avLst/>
            </a:pr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37160" tIns="137160" rIns="137160" bIns="13716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sz="1200" dirty="0" smtClean="0">
                  <a:solidFill>
                    <a:schemeClr val="tx1"/>
                  </a:solidFill>
                </a:rPr>
                <a:t>Romans 8:28</a:t>
              </a:r>
              <a:endParaRPr lang="en-ZA" sz="1200" dirty="0">
                <a:solidFill>
                  <a:schemeClr val="tx1"/>
                </a:solidFill>
              </a:endParaRPr>
            </a:p>
            <a:p>
              <a:r>
                <a:rPr lang="en-ZA" sz="1200" b="0" i="1" dirty="0">
                  <a:solidFill>
                    <a:schemeClr val="tx1"/>
                  </a:solidFill>
                  <a:latin typeface="Calibri Light" panose="020F0302020204030204" pitchFamily="34" charset="0"/>
                  <a:cs typeface="Calibri Light" panose="020F0302020204030204" pitchFamily="34" charset="0"/>
                </a:rPr>
                <a:t>And we know that God </a:t>
              </a:r>
              <a:r>
                <a:rPr lang="en-ZA" sz="1200" i="1" u="sng" dirty="0">
                  <a:solidFill>
                    <a:schemeClr val="tx1"/>
                  </a:solidFill>
                  <a:latin typeface="Calibri Light" panose="020F0302020204030204" pitchFamily="34" charset="0"/>
                  <a:cs typeface="Calibri Light" panose="020F0302020204030204" pitchFamily="34" charset="0"/>
                </a:rPr>
                <a:t>causes everything to work together for the good </a:t>
              </a:r>
              <a:r>
                <a:rPr lang="en-ZA" sz="1200" b="0" i="1" dirty="0">
                  <a:solidFill>
                    <a:schemeClr val="tx1"/>
                  </a:solidFill>
                  <a:latin typeface="Calibri Light" panose="020F0302020204030204" pitchFamily="34" charset="0"/>
                  <a:cs typeface="Calibri Light" panose="020F0302020204030204" pitchFamily="34" charset="0"/>
                </a:rPr>
                <a:t>of those who love God </a:t>
              </a:r>
              <a:r>
                <a:rPr lang="en-ZA" sz="1200" b="0" i="1" dirty="0" smtClean="0">
                  <a:solidFill>
                    <a:schemeClr val="tx1"/>
                  </a:solidFill>
                  <a:latin typeface="Calibri Light" panose="020F0302020204030204" pitchFamily="34" charset="0"/>
                  <a:cs typeface="Calibri Light" panose="020F0302020204030204" pitchFamily="34" charset="0"/>
                </a:rPr>
                <a:t>…</a:t>
              </a:r>
              <a:endParaRPr lang="en-ZA" sz="1200" b="0" i="1" dirty="0">
                <a:solidFill>
                  <a:schemeClr val="tx1"/>
                </a:solidFill>
                <a:latin typeface="Calibri Light" panose="020F0302020204030204" pitchFamily="34" charset="0"/>
                <a:cs typeface="Calibri Light" panose="020F0302020204030204" pitchFamily="34" charset="0"/>
              </a:endParaRPr>
            </a:p>
          </p:txBody>
        </p:sp>
        <p:sp>
          <p:nvSpPr>
            <p:cNvPr id="35" name="Rectangle 34"/>
            <p:cNvSpPr/>
            <p:nvPr/>
          </p:nvSpPr>
          <p:spPr>
            <a:xfrm>
              <a:off x="5506810" y="5083864"/>
              <a:ext cx="1799923" cy="495266"/>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ZA" b="1" dirty="0" smtClean="0">
                  <a:latin typeface="Candara" panose="020E0502030303020204" pitchFamily="34" charset="0"/>
                </a:rPr>
                <a:t>FOR US</a:t>
              </a:r>
              <a:endParaRPr lang="en-ZA" b="1" dirty="0">
                <a:latin typeface="Candara" panose="020E0502030303020204" pitchFamily="34" charset="0"/>
              </a:endParaRPr>
            </a:p>
          </p:txBody>
        </p:sp>
      </p:grpSp>
    </p:spTree>
    <p:extLst>
      <p:ext uri="{BB962C8B-B14F-4D97-AF65-F5344CB8AC3E}">
        <p14:creationId xmlns:p14="http://schemas.microsoft.com/office/powerpoint/2010/main" val="1831128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4082471"/>
            <a:ext cx="9144000" cy="2775529"/>
          </a:xfrm>
          <a:prstGeom prst="rect">
            <a:avLst/>
          </a:prstGeom>
          <a:solidFill>
            <a:srgbClr val="D5B95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571500" indent="-571500"/>
            <a:r>
              <a:rPr lang="en-ZA" sz="1800" b="0" dirty="0" smtClean="0">
                <a:solidFill>
                  <a:schemeClr val="bg2">
                    <a:lumMod val="25000"/>
                  </a:schemeClr>
                </a:solidFill>
              </a:rPr>
              <a:t>	</a:t>
            </a:r>
            <a:endParaRPr lang="en-ZA" sz="1800" dirty="0">
              <a:solidFill>
                <a:schemeClr val="tx1"/>
              </a:solidFill>
              <a:latin typeface="Calibri Light" panose="020F0302020204030204" pitchFamily="34" charset="0"/>
              <a:cs typeface="Calibri Light" panose="020F0302020204030204" pitchFamily="34" charset="0"/>
            </a:endParaRPr>
          </a:p>
        </p:txBody>
      </p:sp>
      <p:sp>
        <p:nvSpPr>
          <p:cNvPr id="7" name="Rectangle 6"/>
          <p:cNvSpPr/>
          <p:nvPr/>
        </p:nvSpPr>
        <p:spPr>
          <a:xfrm>
            <a:off x="0" y="474635"/>
            <a:ext cx="9144000" cy="36073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2" name="Picture 1"/>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01104" y="1402887"/>
            <a:ext cx="6667342" cy="5014632"/>
          </a:xfrm>
          <a:prstGeom prst="rect">
            <a:avLst/>
          </a:prstGeom>
        </p:spPr>
      </p:pic>
      <p:sp>
        <p:nvSpPr>
          <p:cNvPr id="14" name="Content Placeholder 7"/>
          <p:cNvSpPr>
            <a:spLocks noGrp="1"/>
          </p:cNvSpPr>
          <p:nvPr>
            <p:ph idx="1"/>
          </p:nvPr>
        </p:nvSpPr>
        <p:spPr>
          <a:xfrm>
            <a:off x="1592261" y="251412"/>
            <a:ext cx="5587119" cy="1115695"/>
          </a:xfrm>
        </p:spPr>
        <p:txBody>
          <a:bodyPr>
            <a:normAutofit/>
          </a:bodyPr>
          <a:lstStyle/>
          <a:p>
            <a:pPr marL="0" indent="0">
              <a:buNone/>
            </a:pPr>
            <a:r>
              <a:rPr lang="en-ZA" dirty="0" smtClean="0"/>
              <a:t>It is fertilized by the word of God</a:t>
            </a:r>
            <a:endParaRPr lang="en-ZA" dirty="0">
              <a:latin typeface="Calibri Light" panose="020F0302020204030204" pitchFamily="34" charset="0"/>
              <a:cs typeface="Calibri Light" panose="020F0302020204030204" pitchFamily="34" charset="0"/>
            </a:endParaRPr>
          </a:p>
          <a:p>
            <a:pPr marL="0" indent="0">
              <a:buNone/>
            </a:pPr>
            <a:endParaRPr lang="en-ZA" dirty="0"/>
          </a:p>
        </p:txBody>
      </p:sp>
      <p:sp>
        <p:nvSpPr>
          <p:cNvPr id="12" name="TextBox 11"/>
          <p:cNvSpPr txBox="1"/>
          <p:nvPr/>
        </p:nvSpPr>
        <p:spPr>
          <a:xfrm>
            <a:off x="0" y="2662275"/>
            <a:ext cx="2650286" cy="1420196"/>
          </a:xfrm>
          <a:prstGeom prst="rect">
            <a:avLst/>
          </a:pr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sz="1400" dirty="0" smtClean="0">
                <a:solidFill>
                  <a:schemeClr val="bg2">
                    <a:lumMod val="25000"/>
                  </a:schemeClr>
                </a:solidFill>
              </a:rPr>
              <a:t>Proverbs 3:11</a:t>
            </a:r>
            <a:endParaRPr lang="en-ZA" sz="1400" dirty="0">
              <a:solidFill>
                <a:schemeClr val="bg2">
                  <a:lumMod val="25000"/>
                </a:schemeClr>
              </a:solidFill>
            </a:endParaRPr>
          </a:p>
          <a:p>
            <a:r>
              <a:rPr lang="en-ZA" sz="1200" b="0" i="1" dirty="0" smtClean="0">
                <a:solidFill>
                  <a:schemeClr val="tx1"/>
                </a:solidFill>
                <a:latin typeface="Calibri Light" panose="020F0302020204030204" pitchFamily="34" charset="0"/>
                <a:cs typeface="Calibri Light" panose="020F0302020204030204" pitchFamily="34" charset="0"/>
              </a:rPr>
              <a:t>“My </a:t>
            </a:r>
            <a:r>
              <a:rPr lang="en-ZA" sz="1200" b="0" i="1" dirty="0">
                <a:solidFill>
                  <a:schemeClr val="tx1"/>
                </a:solidFill>
                <a:latin typeface="Calibri Light" panose="020F0302020204030204" pitchFamily="34" charset="0"/>
                <a:cs typeface="Calibri Light" panose="020F0302020204030204" pitchFamily="34" charset="0"/>
              </a:rPr>
              <a:t>son, do not despise the Lord’s discipline</a:t>
            </a:r>
            <a:r>
              <a:rPr lang="en-ZA" sz="1200" b="0" i="1" dirty="0" smtClean="0">
                <a:solidFill>
                  <a:schemeClr val="tx1"/>
                </a:solidFill>
                <a:latin typeface="Calibri Light" panose="020F0302020204030204" pitchFamily="34" charset="0"/>
                <a:cs typeface="Calibri Light" panose="020F0302020204030204" pitchFamily="34" charset="0"/>
              </a:rPr>
              <a:t>, and </a:t>
            </a:r>
            <a:r>
              <a:rPr lang="en-ZA" sz="1200" b="0" i="1" dirty="0">
                <a:solidFill>
                  <a:schemeClr val="tx1"/>
                </a:solidFill>
                <a:latin typeface="Calibri Light" panose="020F0302020204030204" pitchFamily="34" charset="0"/>
                <a:cs typeface="Calibri Light" panose="020F0302020204030204" pitchFamily="34" charset="0"/>
              </a:rPr>
              <a:t>do not resent his </a:t>
            </a:r>
            <a:r>
              <a:rPr lang="en-ZA" sz="1200" b="0" i="1" dirty="0" smtClean="0">
                <a:solidFill>
                  <a:schemeClr val="tx1"/>
                </a:solidFill>
                <a:latin typeface="Calibri Light" panose="020F0302020204030204" pitchFamily="34" charset="0"/>
                <a:cs typeface="Calibri Light" panose="020F0302020204030204" pitchFamily="34" charset="0"/>
              </a:rPr>
              <a:t>rebuke, because </a:t>
            </a:r>
            <a:r>
              <a:rPr lang="en-ZA" sz="1200" b="0" i="1" u="sng" dirty="0">
                <a:solidFill>
                  <a:schemeClr val="tx1"/>
                </a:solidFill>
                <a:latin typeface="Calibri Light" panose="020F0302020204030204" pitchFamily="34" charset="0"/>
                <a:cs typeface="Calibri Light" panose="020F0302020204030204" pitchFamily="34" charset="0"/>
              </a:rPr>
              <a:t>the Lord disciplines those he loves</a:t>
            </a:r>
            <a:r>
              <a:rPr lang="en-ZA" sz="1200" b="0" i="1" dirty="0" smtClean="0">
                <a:solidFill>
                  <a:schemeClr val="tx1"/>
                </a:solidFill>
                <a:latin typeface="Calibri Light" panose="020F0302020204030204" pitchFamily="34" charset="0"/>
                <a:cs typeface="Calibri Light" panose="020F0302020204030204" pitchFamily="34" charset="0"/>
              </a:rPr>
              <a:t>, as </a:t>
            </a:r>
            <a:r>
              <a:rPr lang="en-ZA" sz="1200" b="0" i="1" dirty="0">
                <a:solidFill>
                  <a:schemeClr val="tx1"/>
                </a:solidFill>
                <a:latin typeface="Calibri Light" panose="020F0302020204030204" pitchFamily="34" charset="0"/>
                <a:cs typeface="Calibri Light" panose="020F0302020204030204" pitchFamily="34" charset="0"/>
              </a:rPr>
              <a:t>a father the son he delights in.</a:t>
            </a:r>
          </a:p>
          <a:p>
            <a:endParaRPr lang="en-ZA" sz="1400" b="0" i="1" dirty="0">
              <a:solidFill>
                <a:schemeClr val="tx1"/>
              </a:solidFill>
              <a:latin typeface="Calibri Light" panose="020F0302020204030204" pitchFamily="34" charset="0"/>
              <a:cs typeface="Calibri Light" panose="020F0302020204030204" pitchFamily="34" charset="0"/>
            </a:endParaRPr>
          </a:p>
        </p:txBody>
      </p:sp>
      <p:sp>
        <p:nvSpPr>
          <p:cNvPr id="19" name="TextBox 18"/>
          <p:cNvSpPr txBox="1"/>
          <p:nvPr/>
        </p:nvSpPr>
        <p:spPr>
          <a:xfrm>
            <a:off x="6696636" y="953125"/>
            <a:ext cx="2453080" cy="3128848"/>
          </a:xfrm>
          <a:prstGeom prst="rect">
            <a:avLst/>
          </a:pr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sz="1400" dirty="0">
                <a:solidFill>
                  <a:schemeClr val="bg2">
                    <a:lumMod val="25000"/>
                  </a:schemeClr>
                </a:solidFill>
              </a:rPr>
              <a:t>John </a:t>
            </a:r>
            <a:r>
              <a:rPr lang="en-ZA" sz="1400" dirty="0" smtClean="0">
                <a:solidFill>
                  <a:schemeClr val="bg2">
                    <a:lumMod val="25000"/>
                  </a:schemeClr>
                </a:solidFill>
              </a:rPr>
              <a:t>15:1-5</a:t>
            </a:r>
            <a:endParaRPr lang="en-ZA" sz="1400" dirty="0">
              <a:solidFill>
                <a:schemeClr val="bg2">
                  <a:lumMod val="25000"/>
                </a:schemeClr>
              </a:solidFill>
            </a:endParaRPr>
          </a:p>
          <a:p>
            <a:r>
              <a:rPr lang="en-ZA" sz="1200" b="0" i="1" dirty="0" smtClean="0">
                <a:solidFill>
                  <a:schemeClr val="tx1"/>
                </a:solidFill>
                <a:latin typeface="Calibri Light" panose="020F0302020204030204" pitchFamily="34" charset="0"/>
                <a:cs typeface="Calibri Light" panose="020F0302020204030204" pitchFamily="34" charset="0"/>
              </a:rPr>
              <a:t>“I </a:t>
            </a:r>
            <a:r>
              <a:rPr lang="en-ZA" sz="1200" b="0" i="1" dirty="0">
                <a:solidFill>
                  <a:schemeClr val="tx1"/>
                </a:solidFill>
                <a:latin typeface="Calibri Light" panose="020F0302020204030204" pitchFamily="34" charset="0"/>
                <a:cs typeface="Calibri Light" panose="020F0302020204030204" pitchFamily="34" charset="0"/>
              </a:rPr>
              <a:t>am the true vine, and my Father is the gardener. </a:t>
            </a:r>
            <a:r>
              <a:rPr lang="en-ZA" sz="1200" b="0" i="1" u="sng" dirty="0" smtClean="0">
                <a:solidFill>
                  <a:schemeClr val="tx1"/>
                </a:solidFill>
                <a:latin typeface="Calibri Light" panose="020F0302020204030204" pitchFamily="34" charset="0"/>
                <a:cs typeface="Calibri Light" panose="020F0302020204030204" pitchFamily="34" charset="0"/>
              </a:rPr>
              <a:t>He </a:t>
            </a:r>
            <a:r>
              <a:rPr lang="en-ZA" sz="1200" b="0" i="1" u="sng" dirty="0">
                <a:solidFill>
                  <a:schemeClr val="tx1"/>
                </a:solidFill>
                <a:latin typeface="Calibri Light" panose="020F0302020204030204" pitchFamily="34" charset="0"/>
                <a:cs typeface="Calibri Light" panose="020F0302020204030204" pitchFamily="34" charset="0"/>
              </a:rPr>
              <a:t>cuts off every branch in me that bears no fruit, while every branch that does bear fruit he prunes so that it will be even more fruitful</a:t>
            </a:r>
            <a:r>
              <a:rPr lang="en-ZA" sz="1200" b="0" i="1" dirty="0">
                <a:solidFill>
                  <a:schemeClr val="tx1"/>
                </a:solidFill>
                <a:latin typeface="Calibri Light" panose="020F0302020204030204" pitchFamily="34" charset="0"/>
                <a:cs typeface="Calibri Light" panose="020F0302020204030204" pitchFamily="34" charset="0"/>
              </a:rPr>
              <a:t>. </a:t>
            </a:r>
            <a:r>
              <a:rPr lang="en-ZA" sz="1200" b="0" i="1" dirty="0" smtClean="0">
                <a:solidFill>
                  <a:schemeClr val="tx1"/>
                </a:solidFill>
                <a:latin typeface="Calibri Light" panose="020F0302020204030204" pitchFamily="34" charset="0"/>
                <a:cs typeface="Calibri Light" panose="020F0302020204030204" pitchFamily="34" charset="0"/>
              </a:rPr>
              <a:t>You </a:t>
            </a:r>
            <a:r>
              <a:rPr lang="en-ZA" sz="1200" b="0" i="1" dirty="0">
                <a:solidFill>
                  <a:schemeClr val="tx1"/>
                </a:solidFill>
                <a:latin typeface="Calibri Light" panose="020F0302020204030204" pitchFamily="34" charset="0"/>
                <a:cs typeface="Calibri Light" panose="020F0302020204030204" pitchFamily="34" charset="0"/>
              </a:rPr>
              <a:t>are already clean because of the word I have spoken to you. </a:t>
            </a:r>
            <a:r>
              <a:rPr lang="en-ZA" sz="1200" b="0" i="1" dirty="0" smtClean="0">
                <a:solidFill>
                  <a:schemeClr val="tx1"/>
                </a:solidFill>
                <a:latin typeface="Calibri Light" panose="020F0302020204030204" pitchFamily="34" charset="0"/>
                <a:cs typeface="Calibri Light" panose="020F0302020204030204" pitchFamily="34" charset="0"/>
              </a:rPr>
              <a:t>Remain </a:t>
            </a:r>
            <a:r>
              <a:rPr lang="en-ZA" sz="1200" b="0" i="1" dirty="0">
                <a:solidFill>
                  <a:schemeClr val="tx1"/>
                </a:solidFill>
                <a:latin typeface="Calibri Light" panose="020F0302020204030204" pitchFamily="34" charset="0"/>
                <a:cs typeface="Calibri Light" panose="020F0302020204030204" pitchFamily="34" charset="0"/>
              </a:rPr>
              <a:t>in me, as I also remain in you. No branch can bear fruit by itself; it must remain in the vine. Neither can you bear fruit unless you remain in me</a:t>
            </a:r>
            <a:r>
              <a:rPr lang="en-ZA" sz="1200" b="0" i="1" dirty="0" smtClean="0">
                <a:solidFill>
                  <a:schemeClr val="tx1"/>
                </a:solidFill>
                <a:latin typeface="Calibri Light" panose="020F0302020204030204" pitchFamily="34" charset="0"/>
                <a:cs typeface="Calibri Light" panose="020F0302020204030204" pitchFamily="34" charset="0"/>
              </a:rPr>
              <a:t>.</a:t>
            </a:r>
            <a:endParaRPr lang="en-ZA" sz="1200" b="0" i="1" dirty="0">
              <a:solidFill>
                <a:schemeClr val="tx1"/>
              </a:solidFill>
              <a:latin typeface="Calibri Light" panose="020F0302020204030204" pitchFamily="34" charset="0"/>
              <a:cs typeface="Calibri Light" panose="020F0302020204030204" pitchFamily="34" charset="0"/>
            </a:endParaRPr>
          </a:p>
        </p:txBody>
      </p:sp>
      <p:sp>
        <p:nvSpPr>
          <p:cNvPr id="16" name="Rectangle 15"/>
          <p:cNvSpPr/>
          <p:nvPr/>
        </p:nvSpPr>
        <p:spPr>
          <a:xfrm>
            <a:off x="-14680" y="0"/>
            <a:ext cx="9158680" cy="94465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3600" b="1" dirty="0">
                <a:ln w="0"/>
                <a:solidFill>
                  <a:schemeClr val="bg1"/>
                </a:solidFill>
                <a:effectLst>
                  <a:glow rad="228600">
                    <a:schemeClr val="accent4">
                      <a:satMod val="175000"/>
                      <a:alpha val="40000"/>
                    </a:schemeClr>
                  </a:glow>
                  <a:outerShdw blurRad="38100" dist="19050" dir="2700000" algn="tl" rotWithShape="0">
                    <a:schemeClr val="dk1">
                      <a:alpha val="40000"/>
                    </a:schemeClr>
                  </a:outerShdw>
                </a:effectLst>
              </a:rPr>
              <a:t>5</a:t>
            </a:r>
            <a:r>
              <a:rPr lang="en-ZA" sz="3600" b="1" dirty="0" smtClean="0">
                <a:ln w="0"/>
                <a:solidFill>
                  <a:schemeClr val="bg1"/>
                </a:solidFill>
                <a:effectLst>
                  <a:glow rad="228600">
                    <a:schemeClr val="accent4">
                      <a:satMod val="175000"/>
                      <a:alpha val="40000"/>
                    </a:schemeClr>
                  </a:glow>
                  <a:outerShdw blurRad="38100" dist="19050" dir="2700000" algn="tl" rotWithShape="0">
                    <a:schemeClr val="dk1">
                      <a:alpha val="40000"/>
                    </a:schemeClr>
                  </a:outerShdw>
                </a:effectLst>
              </a:rPr>
              <a:t>. God’s discipline</a:t>
            </a:r>
            <a:endParaRPr lang="en-ZA" sz="3600" b="1" dirty="0">
              <a:ln w="0"/>
              <a:solidFill>
                <a:schemeClr val="bg1"/>
              </a:solidFill>
              <a:effectLst>
                <a:glow rad="228600">
                  <a:schemeClr val="accent4">
                    <a:satMod val="175000"/>
                    <a:alpha val="40000"/>
                  </a:schemeClr>
                </a:glow>
                <a:outerShdw blurRad="38100" dist="19050" dir="2700000" algn="tl" rotWithShape="0">
                  <a:schemeClr val="dk1">
                    <a:alpha val="40000"/>
                  </a:schemeClr>
                </a:outerShdw>
              </a:effectLst>
            </a:endParaRPr>
          </a:p>
        </p:txBody>
      </p:sp>
      <p:grpSp>
        <p:nvGrpSpPr>
          <p:cNvPr id="3" name="Group 2"/>
          <p:cNvGrpSpPr/>
          <p:nvPr/>
        </p:nvGrpSpPr>
        <p:grpSpPr>
          <a:xfrm>
            <a:off x="3012140" y="1470739"/>
            <a:ext cx="3065931" cy="2208251"/>
            <a:chOff x="2649069" y="271264"/>
            <a:chExt cx="4173071" cy="2772516"/>
          </a:xfrm>
        </p:grpSpPr>
        <p:pic>
          <p:nvPicPr>
            <p:cNvPr id="20" name="Picture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95530" y="674469"/>
              <a:ext cx="358589" cy="358589"/>
            </a:xfrm>
            <a:prstGeom prst="rect">
              <a:avLst/>
            </a:prstGeom>
          </p:spPr>
        </p:pic>
        <p:pic>
          <p:nvPicPr>
            <p:cNvPr id="21" name="Picture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95916" y="2285276"/>
              <a:ext cx="358589" cy="358589"/>
            </a:xfrm>
            <a:prstGeom prst="rect">
              <a:avLst/>
            </a:prstGeom>
          </p:spPr>
        </p:pic>
        <p:pic>
          <p:nvPicPr>
            <p:cNvPr id="22" name="Picture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05515" y="271264"/>
              <a:ext cx="358589" cy="358589"/>
            </a:xfrm>
            <a:prstGeom prst="rect">
              <a:avLst/>
            </a:prstGeom>
          </p:spPr>
        </p:pic>
        <p:pic>
          <p:nvPicPr>
            <p:cNvPr id="23" name="Picture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83302" y="570938"/>
              <a:ext cx="358589" cy="358589"/>
            </a:xfrm>
            <a:prstGeom prst="rect">
              <a:avLst/>
            </a:prstGeom>
          </p:spPr>
        </p:pic>
        <p:pic>
          <p:nvPicPr>
            <p:cNvPr id="24" name="Picture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63551" y="1053796"/>
              <a:ext cx="358589" cy="358589"/>
            </a:xfrm>
            <a:prstGeom prst="rect">
              <a:avLst/>
            </a:prstGeom>
          </p:spPr>
        </p:pic>
        <p:pic>
          <p:nvPicPr>
            <p:cNvPr id="25" name="Picture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21401" y="1755318"/>
              <a:ext cx="358589" cy="358589"/>
            </a:xfrm>
            <a:prstGeom prst="rect">
              <a:avLst/>
            </a:prstGeom>
          </p:spPr>
        </p:pic>
        <p:pic>
          <p:nvPicPr>
            <p:cNvPr id="26" name="Picture 2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05515" y="2685191"/>
              <a:ext cx="358589" cy="358589"/>
            </a:xfrm>
            <a:prstGeom prst="rect">
              <a:avLst/>
            </a:prstGeom>
          </p:spPr>
        </p:pic>
        <p:pic>
          <p:nvPicPr>
            <p:cNvPr id="27" name="Picture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16236" y="1977517"/>
              <a:ext cx="358589" cy="358589"/>
            </a:xfrm>
            <a:prstGeom prst="rect">
              <a:avLst/>
            </a:prstGeom>
          </p:spPr>
        </p:pic>
        <p:pic>
          <p:nvPicPr>
            <p:cNvPr id="28" name="Picture 2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09981" y="2121634"/>
              <a:ext cx="358589" cy="358589"/>
            </a:xfrm>
            <a:prstGeom prst="rect">
              <a:avLst/>
            </a:prstGeom>
          </p:spPr>
        </p:pic>
        <p:pic>
          <p:nvPicPr>
            <p:cNvPr id="29" name="Picture 2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81598" y="2418707"/>
              <a:ext cx="358589" cy="358589"/>
            </a:xfrm>
            <a:prstGeom prst="rect">
              <a:avLst/>
            </a:prstGeom>
          </p:spPr>
        </p:pic>
        <p:pic>
          <p:nvPicPr>
            <p:cNvPr id="30" name="Picture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55065" y="1807028"/>
              <a:ext cx="358589" cy="358589"/>
            </a:xfrm>
            <a:prstGeom prst="rect">
              <a:avLst/>
            </a:prstGeom>
          </p:spPr>
        </p:pic>
        <p:pic>
          <p:nvPicPr>
            <p:cNvPr id="31" name="Picture 3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49069" y="1539126"/>
              <a:ext cx="358589" cy="358589"/>
            </a:xfrm>
            <a:prstGeom prst="rect">
              <a:avLst/>
            </a:prstGeom>
          </p:spPr>
        </p:pic>
        <p:pic>
          <p:nvPicPr>
            <p:cNvPr id="32" name="Picture 3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85352" y="664261"/>
              <a:ext cx="358589" cy="358589"/>
            </a:xfrm>
            <a:prstGeom prst="rect">
              <a:avLst/>
            </a:prstGeom>
          </p:spPr>
        </p:pic>
      </p:grpSp>
      <p:sp>
        <p:nvSpPr>
          <p:cNvPr id="33" name="Rectangle 32"/>
          <p:cNvSpPr/>
          <p:nvPr/>
        </p:nvSpPr>
        <p:spPr>
          <a:xfrm>
            <a:off x="2185563" y="1873627"/>
            <a:ext cx="4841413" cy="9446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3600" b="1" dirty="0" smtClean="0">
                <a:ln w="0"/>
                <a:solidFill>
                  <a:schemeClr val="bg1"/>
                </a:solidFill>
                <a:effectLst>
                  <a:glow rad="228600">
                    <a:schemeClr val="accent4">
                      <a:satMod val="175000"/>
                      <a:alpha val="40000"/>
                    </a:schemeClr>
                  </a:glow>
                  <a:outerShdw blurRad="38100" dist="19050" dir="2700000" algn="tl" rotWithShape="0">
                    <a:schemeClr val="dk1">
                      <a:alpha val="40000"/>
                    </a:schemeClr>
                  </a:outerShdw>
                </a:effectLst>
              </a:rPr>
              <a:t>Walk of Faith</a:t>
            </a:r>
            <a:endParaRPr lang="en-ZA" sz="3600" b="1" dirty="0">
              <a:ln w="0"/>
              <a:solidFill>
                <a:schemeClr val="bg1"/>
              </a:solidFill>
              <a:effectLst>
                <a:glow rad="228600">
                  <a:schemeClr val="accent4">
                    <a:satMod val="175000"/>
                    <a:alpha val="40000"/>
                  </a:schemeClr>
                </a:glow>
                <a:outerShdw blurRad="38100" dist="19050" dir="2700000" algn="tl" rotWithShape="0">
                  <a:schemeClr val="dk1">
                    <a:alpha val="40000"/>
                  </a:schemeClr>
                </a:outerShdw>
              </a:effectLst>
            </a:endParaRPr>
          </a:p>
        </p:txBody>
      </p:sp>
      <p:sp>
        <p:nvSpPr>
          <p:cNvPr id="34" name="TextBox 33"/>
          <p:cNvSpPr txBox="1"/>
          <p:nvPr/>
        </p:nvSpPr>
        <p:spPr>
          <a:xfrm>
            <a:off x="301942" y="4902787"/>
            <a:ext cx="8525436" cy="1761524"/>
          </a:xfrm>
          <a:prstGeom prst="rect">
            <a:avLst/>
          </a:prstGeom>
          <a:solidFill>
            <a:schemeClr val="bg2">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sz="1600" dirty="0">
                <a:solidFill>
                  <a:schemeClr val="bg1"/>
                </a:solidFill>
                <a:effectLst>
                  <a:glow rad="101600">
                    <a:schemeClr val="accent2">
                      <a:satMod val="175000"/>
                      <a:alpha val="40000"/>
                    </a:schemeClr>
                  </a:glow>
                </a:effectLst>
              </a:rPr>
              <a:t>Discipline is different to t</a:t>
            </a:r>
            <a:r>
              <a:rPr lang="en-ZA" sz="1600" dirty="0" smtClean="0">
                <a:solidFill>
                  <a:schemeClr val="bg1"/>
                </a:solidFill>
                <a:effectLst>
                  <a:glow rad="101600">
                    <a:schemeClr val="accent2">
                      <a:satMod val="175000"/>
                      <a:alpha val="40000"/>
                    </a:schemeClr>
                  </a:glow>
                </a:effectLst>
              </a:rPr>
              <a:t>emptation </a:t>
            </a:r>
            <a:r>
              <a:rPr lang="en-ZA" sz="1600" dirty="0">
                <a:solidFill>
                  <a:schemeClr val="bg1"/>
                </a:solidFill>
                <a:effectLst>
                  <a:glow rad="101600">
                    <a:schemeClr val="accent2">
                      <a:satMod val="175000"/>
                      <a:alpha val="40000"/>
                    </a:schemeClr>
                  </a:glow>
                </a:effectLst>
              </a:rPr>
              <a:t>– </a:t>
            </a:r>
            <a:r>
              <a:rPr lang="en-ZA" sz="1600" dirty="0" smtClean="0">
                <a:solidFill>
                  <a:schemeClr val="bg1"/>
                </a:solidFill>
                <a:effectLst>
                  <a:glow rad="101600">
                    <a:schemeClr val="accent2">
                      <a:satMod val="175000"/>
                      <a:alpha val="40000"/>
                    </a:schemeClr>
                  </a:glow>
                </a:effectLst>
              </a:rPr>
              <a:t>temptation </a:t>
            </a:r>
            <a:r>
              <a:rPr lang="en-ZA" sz="1600" dirty="0">
                <a:solidFill>
                  <a:schemeClr val="bg1"/>
                </a:solidFill>
                <a:effectLst>
                  <a:glow rad="101600">
                    <a:schemeClr val="accent2">
                      <a:satMod val="175000"/>
                      <a:alpha val="40000"/>
                    </a:schemeClr>
                  </a:glow>
                </a:effectLst>
              </a:rPr>
              <a:t>does not come from God</a:t>
            </a:r>
          </a:p>
          <a:p>
            <a:endParaRPr lang="en-ZA" sz="1200" b="0" i="1" baseline="30000" dirty="0" smtClean="0">
              <a:solidFill>
                <a:schemeClr val="bg1"/>
              </a:solidFill>
              <a:latin typeface="Calibri Light" panose="020F0302020204030204" pitchFamily="34" charset="0"/>
              <a:cs typeface="Calibri Light" panose="020F0302020204030204" pitchFamily="34" charset="0"/>
            </a:endParaRPr>
          </a:p>
          <a:p>
            <a:endParaRPr lang="en-ZA" sz="1200" b="0" i="1" baseline="30000" dirty="0">
              <a:solidFill>
                <a:schemeClr val="bg1"/>
              </a:solidFill>
              <a:latin typeface="Calibri Light" panose="020F0302020204030204" pitchFamily="34" charset="0"/>
              <a:cs typeface="Calibri Light" panose="020F0302020204030204" pitchFamily="34" charset="0"/>
            </a:endParaRPr>
          </a:p>
          <a:p>
            <a:r>
              <a:rPr lang="en-ZA" sz="1400" dirty="0">
                <a:solidFill>
                  <a:schemeClr val="bg1"/>
                </a:solidFill>
              </a:rPr>
              <a:t>James 1:12-15</a:t>
            </a:r>
          </a:p>
          <a:p>
            <a:r>
              <a:rPr lang="en-ZA" sz="1200" b="0" i="1" baseline="30000" dirty="0" smtClean="0">
                <a:solidFill>
                  <a:schemeClr val="bg1"/>
                </a:solidFill>
                <a:latin typeface="Calibri Light" panose="020F0302020204030204" pitchFamily="34" charset="0"/>
                <a:cs typeface="Calibri Light" panose="020F0302020204030204" pitchFamily="34" charset="0"/>
              </a:rPr>
              <a:t>12</a:t>
            </a:r>
            <a:r>
              <a:rPr lang="en-ZA" sz="1200" b="0" i="1" dirty="0" smtClean="0">
                <a:solidFill>
                  <a:schemeClr val="bg1"/>
                </a:solidFill>
                <a:latin typeface="Calibri Light" panose="020F0302020204030204" pitchFamily="34" charset="0"/>
                <a:cs typeface="Calibri Light" panose="020F0302020204030204" pitchFamily="34" charset="0"/>
              </a:rPr>
              <a:t> </a:t>
            </a:r>
            <a:r>
              <a:rPr lang="en-ZA" sz="1200" b="0" i="1" dirty="0">
                <a:solidFill>
                  <a:schemeClr val="bg1"/>
                </a:solidFill>
                <a:latin typeface="Calibri Light" panose="020F0302020204030204" pitchFamily="34" charset="0"/>
                <a:cs typeface="Calibri Light" panose="020F0302020204030204" pitchFamily="34" charset="0"/>
              </a:rPr>
              <a:t>God blesses those who patiently endure testing and temptation. Afterward they will receive the crown of life that God has promised to those who love him. </a:t>
            </a:r>
            <a:r>
              <a:rPr lang="en-ZA" sz="1200" b="0" i="1" baseline="30000" dirty="0">
                <a:solidFill>
                  <a:schemeClr val="bg1"/>
                </a:solidFill>
                <a:latin typeface="Calibri Light" panose="020F0302020204030204" pitchFamily="34" charset="0"/>
                <a:cs typeface="Calibri Light" panose="020F0302020204030204" pitchFamily="34" charset="0"/>
              </a:rPr>
              <a:t>13</a:t>
            </a:r>
            <a:r>
              <a:rPr lang="en-ZA" sz="1200" b="0" i="1" dirty="0">
                <a:solidFill>
                  <a:schemeClr val="bg1"/>
                </a:solidFill>
                <a:latin typeface="Calibri Light" panose="020F0302020204030204" pitchFamily="34" charset="0"/>
                <a:cs typeface="Calibri Light" panose="020F0302020204030204" pitchFamily="34" charset="0"/>
              </a:rPr>
              <a:t> And remember, when you are being tempted, do not say, “God is tempting me.” God is never tempted to do wrong, and he never tempts anyone else. </a:t>
            </a:r>
            <a:r>
              <a:rPr lang="en-ZA" sz="1200" b="0" i="1" baseline="30000" dirty="0">
                <a:solidFill>
                  <a:schemeClr val="bg1"/>
                </a:solidFill>
                <a:latin typeface="Calibri Light" panose="020F0302020204030204" pitchFamily="34" charset="0"/>
                <a:cs typeface="Calibri Light" panose="020F0302020204030204" pitchFamily="34" charset="0"/>
              </a:rPr>
              <a:t>14</a:t>
            </a:r>
            <a:r>
              <a:rPr lang="en-ZA" sz="1200" b="0" i="1" dirty="0">
                <a:solidFill>
                  <a:schemeClr val="bg1"/>
                </a:solidFill>
                <a:latin typeface="Calibri Light" panose="020F0302020204030204" pitchFamily="34" charset="0"/>
                <a:cs typeface="Calibri Light" panose="020F0302020204030204" pitchFamily="34" charset="0"/>
              </a:rPr>
              <a:t> </a:t>
            </a:r>
            <a:r>
              <a:rPr lang="en-ZA" sz="1200" b="0" i="1" u="sng" dirty="0">
                <a:solidFill>
                  <a:schemeClr val="bg1"/>
                </a:solidFill>
                <a:latin typeface="Calibri Light" panose="020F0302020204030204" pitchFamily="34" charset="0"/>
                <a:cs typeface="Calibri Light" panose="020F0302020204030204" pitchFamily="34" charset="0"/>
              </a:rPr>
              <a:t>Temptation comes from our own desires, which entice us and drag us away</a:t>
            </a:r>
            <a:r>
              <a:rPr lang="en-ZA" sz="1200" b="0" i="1" dirty="0">
                <a:solidFill>
                  <a:schemeClr val="bg1"/>
                </a:solidFill>
                <a:latin typeface="Calibri Light" panose="020F0302020204030204" pitchFamily="34" charset="0"/>
                <a:cs typeface="Calibri Light" panose="020F0302020204030204" pitchFamily="34" charset="0"/>
              </a:rPr>
              <a:t>. </a:t>
            </a:r>
            <a:r>
              <a:rPr lang="en-ZA" sz="1200" b="0" i="1" baseline="30000" dirty="0">
                <a:solidFill>
                  <a:schemeClr val="bg1"/>
                </a:solidFill>
                <a:latin typeface="Calibri Light" panose="020F0302020204030204" pitchFamily="34" charset="0"/>
                <a:cs typeface="Calibri Light" panose="020F0302020204030204" pitchFamily="34" charset="0"/>
              </a:rPr>
              <a:t>15</a:t>
            </a:r>
            <a:r>
              <a:rPr lang="en-ZA" sz="1200" b="0" i="1" dirty="0">
                <a:solidFill>
                  <a:schemeClr val="bg1"/>
                </a:solidFill>
                <a:latin typeface="Calibri Light" panose="020F0302020204030204" pitchFamily="34" charset="0"/>
                <a:cs typeface="Calibri Light" panose="020F0302020204030204" pitchFamily="34" charset="0"/>
              </a:rPr>
              <a:t> These desires give birth to sinful actions. And when sin is allowed to grow, it gives birth to death.</a:t>
            </a:r>
          </a:p>
          <a:p>
            <a:endParaRPr lang="en-ZA" b="0" dirty="0">
              <a:solidFill>
                <a:schemeClr val="bg1"/>
              </a:solidFill>
              <a:latin typeface="Calibri Light" panose="020F0302020204030204" pitchFamily="34" charset="0"/>
              <a:cs typeface="Calibri Light" panose="020F0302020204030204" pitchFamily="34" charset="0"/>
            </a:endParaRPr>
          </a:p>
        </p:txBody>
      </p:sp>
      <p:pic>
        <p:nvPicPr>
          <p:cNvPr id="4" name="Picture 3"/>
          <p:cNvPicPr>
            <a:picLocks noChangeAspect="1"/>
          </p:cNvPicPr>
          <p:nvPr/>
        </p:nvPicPr>
        <p:blipFill>
          <a:blip r:embed="rId5" cstate="print">
            <a:clrChange>
              <a:clrFrom>
                <a:srgbClr val="FDFDFD"/>
              </a:clrFrom>
              <a:clrTo>
                <a:srgbClr val="FDFDFD">
                  <a:alpha val="0"/>
                </a:srgbClr>
              </a:clrTo>
            </a:clrChange>
            <a:extLst>
              <a:ext uri="{28A0092B-C50C-407E-A947-70E740481C1C}">
                <a14:useLocalDpi xmlns:a14="http://schemas.microsoft.com/office/drawing/2010/main" val="0"/>
              </a:ext>
            </a:extLst>
          </a:blip>
          <a:stretch>
            <a:fillRect/>
          </a:stretch>
        </p:blipFill>
        <p:spPr>
          <a:xfrm rot="11551877">
            <a:off x="5563098" y="2220243"/>
            <a:ext cx="1452542" cy="1452542"/>
          </a:xfrm>
          <a:prstGeom prst="rect">
            <a:avLst/>
          </a:prstGeom>
        </p:spPr>
      </p:pic>
    </p:spTree>
    <p:extLst>
      <p:ext uri="{BB962C8B-B14F-4D97-AF65-F5344CB8AC3E}">
        <p14:creationId xmlns:p14="http://schemas.microsoft.com/office/powerpoint/2010/main" val="1482569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2000"/>
                                        <p:tgtEl>
                                          <p:spTgt spid="19"/>
                                        </p:tgtEl>
                                      </p:cBhvr>
                                    </p:animEffect>
                                  </p:childTnLst>
                                </p:cTn>
                              </p:par>
                            </p:childTnLst>
                          </p:cTn>
                        </p:par>
                        <p:par>
                          <p:cTn id="8" fill="hold">
                            <p:stCondLst>
                              <p:cond delay="2000"/>
                            </p:stCondLst>
                            <p:childTnLst>
                              <p:par>
                                <p:cTn id="9" presetID="1" presetClass="entr" presetSubtype="0" fill="hold" nodeType="afterEffect">
                                  <p:stCondLst>
                                    <p:cond delay="5000"/>
                                  </p:stCondLst>
                                  <p:childTnLst>
                                    <p:set>
                                      <p:cBhvr>
                                        <p:cTn id="10" dur="1" fill="hold">
                                          <p:stCondLst>
                                            <p:cond delay="0"/>
                                          </p:stCondLst>
                                        </p:cTn>
                                        <p:tgtEl>
                                          <p:spTgt spid="4"/>
                                        </p:tgtEl>
                                        <p:attrNameLst>
                                          <p:attrName>style.visibility</p:attrName>
                                        </p:attrNameLst>
                                      </p:cBhvr>
                                      <p:to>
                                        <p:strVal val="visible"/>
                                      </p:to>
                                    </p:set>
                                  </p:childTnLst>
                                </p:cTn>
                              </p:par>
                            </p:childTnLst>
                          </p:cTn>
                        </p:par>
                        <p:par>
                          <p:cTn id="11" fill="hold">
                            <p:stCondLst>
                              <p:cond delay="7000"/>
                            </p:stCondLst>
                            <p:childTnLst>
                              <p:par>
                                <p:cTn id="12" presetID="1" presetClass="entr" presetSubtype="0" fill="hold" nodeType="afterEffect">
                                  <p:stCondLst>
                                    <p:cond delay="400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3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icture 45"/>
          <p:cNvPicPr>
            <a:picLocks noChangeAspect="1"/>
          </p:cNvPicPr>
          <p:nvPr/>
        </p:nvPicPr>
        <p:blipFill rotWithShape="1">
          <a:blip r:embed="rId3">
            <a:extLst>
              <a:ext uri="{28A0092B-C50C-407E-A947-70E740481C1C}">
                <a14:useLocalDpi xmlns:a14="http://schemas.microsoft.com/office/drawing/2010/main" val="0"/>
              </a:ext>
            </a:extLst>
          </a:blip>
          <a:srcRect t="56813" b="12795"/>
          <a:stretch/>
        </p:blipFill>
        <p:spPr>
          <a:xfrm>
            <a:off x="0" y="4078940"/>
            <a:ext cx="9144000" cy="2779059"/>
          </a:xfrm>
          <a:prstGeom prst="rect">
            <a:avLst/>
          </a:prstGeom>
        </p:spPr>
      </p:pic>
      <p:sp>
        <p:nvSpPr>
          <p:cNvPr id="8" name="TextBox 7"/>
          <p:cNvSpPr txBox="1"/>
          <p:nvPr/>
        </p:nvSpPr>
        <p:spPr>
          <a:xfrm>
            <a:off x="0" y="4090935"/>
            <a:ext cx="9144000" cy="3250662"/>
          </a:xfrm>
          <a:prstGeom prst="rect">
            <a:avLst/>
          </a:prstGeom>
          <a:solidFill>
            <a:srgbClr val="D5B953">
              <a:alpha val="30196"/>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571500" indent="-571500"/>
            <a:r>
              <a:rPr lang="en-ZA" sz="1800" b="0" dirty="0" smtClean="0">
                <a:solidFill>
                  <a:schemeClr val="bg2">
                    <a:lumMod val="25000"/>
                  </a:schemeClr>
                </a:solidFill>
              </a:rPr>
              <a:t>	</a:t>
            </a:r>
            <a:endParaRPr lang="en-ZA" sz="1800" dirty="0">
              <a:solidFill>
                <a:schemeClr val="tx1"/>
              </a:solidFill>
              <a:latin typeface="Calibri Light" panose="020F0302020204030204" pitchFamily="34" charset="0"/>
              <a:cs typeface="Calibri Light" panose="020F0302020204030204" pitchFamily="34" charset="0"/>
            </a:endParaRPr>
          </a:p>
        </p:txBody>
      </p:sp>
      <p:sp>
        <p:nvSpPr>
          <p:cNvPr id="7" name="Rectangle 6"/>
          <p:cNvSpPr/>
          <p:nvPr/>
        </p:nvSpPr>
        <p:spPr>
          <a:xfrm>
            <a:off x="0" y="466168"/>
            <a:ext cx="9144000" cy="36073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2" name="Picture 1"/>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01104" y="1402887"/>
            <a:ext cx="6667342" cy="5014632"/>
          </a:xfrm>
          <a:prstGeom prst="rect">
            <a:avLst/>
          </a:prstGeom>
        </p:spPr>
      </p:pic>
      <p:sp>
        <p:nvSpPr>
          <p:cNvPr id="14" name="Content Placeholder 7"/>
          <p:cNvSpPr>
            <a:spLocks noGrp="1"/>
          </p:cNvSpPr>
          <p:nvPr>
            <p:ph idx="1"/>
          </p:nvPr>
        </p:nvSpPr>
        <p:spPr>
          <a:xfrm>
            <a:off x="1592261" y="251412"/>
            <a:ext cx="5587119" cy="1115695"/>
          </a:xfrm>
        </p:spPr>
        <p:txBody>
          <a:bodyPr>
            <a:normAutofit/>
          </a:bodyPr>
          <a:lstStyle/>
          <a:p>
            <a:pPr marL="0" indent="0">
              <a:buNone/>
            </a:pPr>
            <a:r>
              <a:rPr lang="en-ZA" dirty="0" smtClean="0"/>
              <a:t>It is fertilized by the word of God</a:t>
            </a:r>
            <a:endParaRPr lang="en-ZA" dirty="0">
              <a:latin typeface="Calibri Light" panose="020F0302020204030204" pitchFamily="34" charset="0"/>
              <a:cs typeface="Calibri Light" panose="020F0302020204030204" pitchFamily="34" charset="0"/>
            </a:endParaRPr>
          </a:p>
          <a:p>
            <a:pPr marL="0" indent="0">
              <a:buNone/>
            </a:pPr>
            <a:endParaRPr lang="en-ZA" dirty="0"/>
          </a:p>
        </p:txBody>
      </p:sp>
      <p:sp>
        <p:nvSpPr>
          <p:cNvPr id="16" name="Rectangle 15"/>
          <p:cNvSpPr/>
          <p:nvPr/>
        </p:nvSpPr>
        <p:spPr>
          <a:xfrm>
            <a:off x="-14680" y="0"/>
            <a:ext cx="9158680" cy="94465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3600" b="1" dirty="0" smtClean="0">
                <a:ln w="0"/>
                <a:solidFill>
                  <a:schemeClr val="bg1"/>
                </a:solidFill>
                <a:effectLst>
                  <a:glow rad="228600">
                    <a:schemeClr val="accent4">
                      <a:satMod val="175000"/>
                      <a:alpha val="40000"/>
                    </a:schemeClr>
                  </a:glow>
                  <a:outerShdw blurRad="38100" dist="19050" dir="2700000" algn="tl" rotWithShape="0">
                    <a:schemeClr val="dk1">
                      <a:alpha val="40000"/>
                    </a:schemeClr>
                  </a:outerShdw>
                </a:effectLst>
              </a:rPr>
              <a:t>SUMMARY</a:t>
            </a:r>
            <a:endParaRPr lang="en-ZA" sz="3600" b="1" dirty="0">
              <a:ln w="0"/>
              <a:solidFill>
                <a:schemeClr val="bg1"/>
              </a:solidFill>
              <a:effectLst>
                <a:glow rad="228600">
                  <a:schemeClr val="accent4">
                    <a:satMod val="175000"/>
                    <a:alpha val="40000"/>
                  </a:schemeClr>
                </a:glow>
                <a:outerShdw blurRad="38100" dist="19050" dir="2700000" algn="tl" rotWithShape="0">
                  <a:schemeClr val="dk1">
                    <a:alpha val="40000"/>
                  </a:schemeClr>
                </a:outerShdw>
              </a:effectLst>
            </a:endParaRPr>
          </a:p>
        </p:txBody>
      </p:sp>
      <p:grpSp>
        <p:nvGrpSpPr>
          <p:cNvPr id="4" name="Group 3"/>
          <p:cNvGrpSpPr/>
          <p:nvPr/>
        </p:nvGrpSpPr>
        <p:grpSpPr>
          <a:xfrm>
            <a:off x="808322" y="1632551"/>
            <a:ext cx="3577498" cy="2577860"/>
            <a:chOff x="808322" y="1632551"/>
            <a:chExt cx="3577498" cy="2577860"/>
          </a:xfrm>
        </p:grpSpPr>
        <p:sp>
          <p:nvSpPr>
            <p:cNvPr id="15" name="Freeform 14"/>
            <p:cNvSpPr/>
            <p:nvPr/>
          </p:nvSpPr>
          <p:spPr>
            <a:xfrm>
              <a:off x="808322" y="2067067"/>
              <a:ext cx="3577498" cy="2143344"/>
            </a:xfrm>
            <a:custGeom>
              <a:avLst/>
              <a:gdLst>
                <a:gd name="connsiteX0" fmla="*/ 409575 w 3577498"/>
                <a:gd name="connsiteY0" fmla="*/ 0 h 2143344"/>
                <a:gd name="connsiteX1" fmla="*/ 1114425 w 3577498"/>
                <a:gd name="connsiteY1" fmla="*/ 685800 h 2143344"/>
                <a:gd name="connsiteX2" fmla="*/ 2324100 w 3577498"/>
                <a:gd name="connsiteY2" fmla="*/ 1466850 h 2143344"/>
                <a:gd name="connsiteX3" fmla="*/ 3562350 w 3577498"/>
                <a:gd name="connsiteY3" fmla="*/ 2076450 h 2143344"/>
                <a:gd name="connsiteX4" fmla="*/ 2933700 w 3577498"/>
                <a:gd name="connsiteY4" fmla="*/ 2095500 h 2143344"/>
                <a:gd name="connsiteX5" fmla="*/ 1771650 w 3577498"/>
                <a:gd name="connsiteY5" fmla="*/ 1790700 h 2143344"/>
                <a:gd name="connsiteX6" fmla="*/ 828675 w 3577498"/>
                <a:gd name="connsiteY6" fmla="*/ 1343025 h 2143344"/>
                <a:gd name="connsiteX7" fmla="*/ 180975 w 3577498"/>
                <a:gd name="connsiteY7" fmla="*/ 990600 h 2143344"/>
                <a:gd name="connsiteX8" fmla="*/ 0 w 3577498"/>
                <a:gd name="connsiteY8" fmla="*/ 895350 h 2143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7498" h="2143344">
                  <a:moveTo>
                    <a:pt x="409575" y="0"/>
                  </a:moveTo>
                  <a:cubicBezTo>
                    <a:pt x="602456" y="220662"/>
                    <a:pt x="795338" y="441325"/>
                    <a:pt x="1114425" y="685800"/>
                  </a:cubicBezTo>
                  <a:cubicBezTo>
                    <a:pt x="1433513" y="930275"/>
                    <a:pt x="1916113" y="1235075"/>
                    <a:pt x="2324100" y="1466850"/>
                  </a:cubicBezTo>
                  <a:cubicBezTo>
                    <a:pt x="2732087" y="1698625"/>
                    <a:pt x="3460750" y="1971675"/>
                    <a:pt x="3562350" y="2076450"/>
                  </a:cubicBezTo>
                  <a:cubicBezTo>
                    <a:pt x="3663950" y="2181225"/>
                    <a:pt x="3232150" y="2143125"/>
                    <a:pt x="2933700" y="2095500"/>
                  </a:cubicBezTo>
                  <a:cubicBezTo>
                    <a:pt x="2635250" y="2047875"/>
                    <a:pt x="2122487" y="1916112"/>
                    <a:pt x="1771650" y="1790700"/>
                  </a:cubicBezTo>
                  <a:cubicBezTo>
                    <a:pt x="1420813" y="1665288"/>
                    <a:pt x="1093787" y="1476375"/>
                    <a:pt x="828675" y="1343025"/>
                  </a:cubicBezTo>
                  <a:cubicBezTo>
                    <a:pt x="563563" y="1209675"/>
                    <a:pt x="319087" y="1065212"/>
                    <a:pt x="180975" y="990600"/>
                  </a:cubicBezTo>
                  <a:cubicBezTo>
                    <a:pt x="42863" y="915988"/>
                    <a:pt x="21431" y="905669"/>
                    <a:pt x="0" y="895350"/>
                  </a:cubicBezTo>
                </a:path>
              </a:pathLst>
            </a:custGeom>
            <a:solidFill>
              <a:schemeClr val="accent5">
                <a:lumMod val="60000"/>
                <a:lumOff val="40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7" name="Picture 16"/>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27889" r="33785"/>
            <a:stretch/>
          </p:blipFill>
          <p:spPr>
            <a:xfrm>
              <a:off x="822883" y="1632551"/>
              <a:ext cx="495300" cy="1320800"/>
            </a:xfrm>
            <a:prstGeom prst="rect">
              <a:avLst/>
            </a:prstGeom>
          </p:spPr>
        </p:pic>
        <p:pic>
          <p:nvPicPr>
            <p:cNvPr id="18" name="Picture 17"/>
            <p:cNvPicPr>
              <a:picLocks noChangeAspect="1"/>
            </p:cNvPicPr>
            <p:nvPr/>
          </p:nvPicPr>
          <p:blipFill rotWithShape="1">
            <a:blip r:embed="rId6" cstate="print">
              <a:clrChange>
                <a:clrFrom>
                  <a:srgbClr val="FCFCFC"/>
                </a:clrFrom>
                <a:clrTo>
                  <a:srgbClr val="FCFCFC">
                    <a:alpha val="0"/>
                  </a:srgbClr>
                </a:clrTo>
              </a:clrChange>
              <a:extLst>
                <a:ext uri="{28A0092B-C50C-407E-A947-70E740481C1C}">
                  <a14:useLocalDpi xmlns:a14="http://schemas.microsoft.com/office/drawing/2010/main" val="0"/>
                </a:ext>
              </a:extLst>
            </a:blip>
            <a:srcRect l="27643" t="5289" r="35841" b="3846"/>
            <a:stretch/>
          </p:blipFill>
          <p:spPr>
            <a:xfrm>
              <a:off x="1187500" y="1722326"/>
              <a:ext cx="466725" cy="1200150"/>
            </a:xfrm>
            <a:prstGeom prst="rect">
              <a:avLst/>
            </a:prstGeom>
          </p:spPr>
        </p:pic>
      </p:grpSp>
      <p:sp>
        <p:nvSpPr>
          <p:cNvPr id="32" name="Rectangle 31"/>
          <p:cNvSpPr/>
          <p:nvPr/>
        </p:nvSpPr>
        <p:spPr>
          <a:xfrm>
            <a:off x="2185563" y="1873627"/>
            <a:ext cx="4841413" cy="9446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3600" b="1" dirty="0" smtClean="0">
                <a:ln w="0"/>
                <a:solidFill>
                  <a:schemeClr val="bg1"/>
                </a:solidFill>
                <a:effectLst>
                  <a:glow rad="228600">
                    <a:schemeClr val="accent4">
                      <a:satMod val="175000"/>
                      <a:alpha val="40000"/>
                    </a:schemeClr>
                  </a:glow>
                  <a:outerShdw blurRad="38100" dist="19050" dir="2700000" algn="tl" rotWithShape="0">
                    <a:schemeClr val="dk1">
                      <a:alpha val="40000"/>
                    </a:schemeClr>
                  </a:outerShdw>
                </a:effectLst>
              </a:rPr>
              <a:t>Walk of Faith</a:t>
            </a:r>
            <a:endParaRPr lang="en-ZA" sz="3600" b="1" dirty="0">
              <a:ln w="0"/>
              <a:solidFill>
                <a:schemeClr val="bg1"/>
              </a:solidFill>
              <a:effectLst>
                <a:glow rad="228600">
                  <a:schemeClr val="accent4">
                    <a:satMod val="175000"/>
                    <a:alpha val="40000"/>
                  </a:schemeClr>
                </a:glow>
                <a:outerShdw blurRad="38100" dist="19050" dir="2700000" algn="tl" rotWithShape="0">
                  <a:schemeClr val="dk1">
                    <a:alpha val="40000"/>
                  </a:schemeClr>
                </a:outerShdw>
              </a:effectLst>
            </a:endParaRPr>
          </a:p>
        </p:txBody>
      </p:sp>
      <p:grpSp>
        <p:nvGrpSpPr>
          <p:cNvPr id="33" name="Group 32"/>
          <p:cNvGrpSpPr/>
          <p:nvPr/>
        </p:nvGrpSpPr>
        <p:grpSpPr>
          <a:xfrm rot="12033735" flipV="1">
            <a:off x="5449319" y="4438612"/>
            <a:ext cx="3185640" cy="1596563"/>
            <a:chOff x="879695" y="3894889"/>
            <a:chExt cx="6067425" cy="3143250"/>
          </a:xfrm>
        </p:grpSpPr>
        <p:grpSp>
          <p:nvGrpSpPr>
            <p:cNvPr id="34" name="Group 33"/>
            <p:cNvGrpSpPr/>
            <p:nvPr/>
          </p:nvGrpSpPr>
          <p:grpSpPr>
            <a:xfrm>
              <a:off x="879695" y="3894889"/>
              <a:ext cx="6067425" cy="3143250"/>
              <a:chOff x="1363790" y="3867994"/>
              <a:chExt cx="6067425" cy="3143250"/>
            </a:xfrm>
          </p:grpSpPr>
          <p:pic>
            <p:nvPicPr>
              <p:cNvPr id="38" name="Picture 3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63790" y="3867994"/>
                <a:ext cx="6067425" cy="3143250"/>
              </a:xfrm>
              <a:prstGeom prst="rect">
                <a:avLst/>
              </a:prstGeom>
            </p:spPr>
          </p:pic>
          <p:sp>
            <p:nvSpPr>
              <p:cNvPr id="39" name="Oval 38"/>
              <p:cNvSpPr/>
              <p:nvPr/>
            </p:nvSpPr>
            <p:spPr>
              <a:xfrm>
                <a:off x="4616823" y="3962400"/>
                <a:ext cx="2734235" cy="2695249"/>
              </a:xfrm>
              <a:prstGeom prst="ellipse">
                <a:avLst/>
              </a:prstGeom>
              <a:solidFill>
                <a:srgbClr val="D5B95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40" name="Picture 39"/>
              <p:cNvPicPr>
                <a:picLocks noChangeAspect="1"/>
              </p:cNvPicPr>
              <p:nvPr/>
            </p:nvPicPr>
            <p:blipFill rotWithShape="1">
              <a:blip r:embed="rId4">
                <a:clrChange>
                  <a:clrFrom>
                    <a:srgbClr val="FFFFFF"/>
                  </a:clrFrom>
                  <a:clrTo>
                    <a:srgbClr val="FFFFFF">
                      <a:alpha val="0"/>
                    </a:srgbClr>
                  </a:clrTo>
                </a:clrChange>
                <a:duotone>
                  <a:prstClr val="black"/>
                  <a:schemeClr val="accent2">
                    <a:tint val="45000"/>
                    <a:satMod val="400000"/>
                  </a:schemeClr>
                </a:duotone>
                <a:extLst>
                  <a:ext uri="{28A0092B-C50C-407E-A947-70E740481C1C}">
                    <a14:useLocalDpi xmlns:a14="http://schemas.microsoft.com/office/drawing/2010/main" val="0"/>
                  </a:ext>
                </a:extLst>
              </a:blip>
              <a:srcRect l="31414" t="54198" r="42098" b="17556"/>
              <a:stretch/>
            </p:blipFill>
            <p:spPr>
              <a:xfrm rot="1646720">
                <a:off x="4596097" y="3971365"/>
                <a:ext cx="2754962" cy="2704212"/>
              </a:xfrm>
              <a:prstGeom prst="ellipse">
                <a:avLst/>
              </a:prstGeom>
            </p:spPr>
          </p:pic>
        </p:grpSp>
        <p:sp>
          <p:nvSpPr>
            <p:cNvPr id="35" name="Explosion 1 34"/>
            <p:cNvSpPr/>
            <p:nvPr/>
          </p:nvSpPr>
          <p:spPr>
            <a:xfrm>
              <a:off x="6049893" y="5235436"/>
              <a:ext cx="371475" cy="457199"/>
            </a:xfrm>
            <a:prstGeom prst="irregularSeal1">
              <a:avLst/>
            </a:prstGeom>
            <a:solidFill>
              <a:srgbClr val="C0000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ZA"/>
            </a:p>
          </p:txBody>
        </p:sp>
        <p:sp>
          <p:nvSpPr>
            <p:cNvPr id="36" name="5-Point Star 35"/>
            <p:cNvSpPr/>
            <p:nvPr/>
          </p:nvSpPr>
          <p:spPr>
            <a:xfrm>
              <a:off x="5052289" y="5495145"/>
              <a:ext cx="338614" cy="344716"/>
            </a:xfrm>
            <a:prstGeom prst="star5">
              <a:avLst/>
            </a:prstGeom>
            <a:ln w="28575">
              <a:solidFill>
                <a:schemeClr val="bg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ZA"/>
            </a:p>
          </p:txBody>
        </p:sp>
        <p:sp>
          <p:nvSpPr>
            <p:cNvPr id="37" name="Explosion 1 36"/>
            <p:cNvSpPr/>
            <p:nvPr/>
          </p:nvSpPr>
          <p:spPr>
            <a:xfrm>
              <a:off x="5460872" y="4614349"/>
              <a:ext cx="371475" cy="457199"/>
            </a:xfrm>
            <a:prstGeom prst="irregularSeal1">
              <a:avLst/>
            </a:prstGeom>
            <a:solidFill>
              <a:srgbClr val="C0000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ZA"/>
            </a:p>
          </p:txBody>
        </p:sp>
      </p:grpSp>
      <p:sp>
        <p:nvSpPr>
          <p:cNvPr id="41" name="Rectangle 40"/>
          <p:cNvSpPr/>
          <p:nvPr/>
        </p:nvSpPr>
        <p:spPr>
          <a:xfrm>
            <a:off x="2113577" y="5236893"/>
            <a:ext cx="4841413" cy="9446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3600" b="1" dirty="0" smtClean="0">
                <a:ln w="0"/>
                <a:solidFill>
                  <a:schemeClr val="bg1"/>
                </a:solidFill>
                <a:effectLst>
                  <a:glow rad="228600">
                    <a:schemeClr val="accent4">
                      <a:lumMod val="50000"/>
                      <a:alpha val="40000"/>
                    </a:schemeClr>
                  </a:glow>
                  <a:outerShdw blurRad="38100" dist="19050" dir="2700000" algn="tl" rotWithShape="0">
                    <a:schemeClr val="dk1">
                      <a:alpha val="40000"/>
                    </a:schemeClr>
                  </a:outerShdw>
                </a:effectLst>
              </a:rPr>
              <a:t>Trust in God</a:t>
            </a:r>
            <a:endParaRPr lang="en-ZA" sz="3600" b="1" dirty="0">
              <a:ln w="0"/>
              <a:solidFill>
                <a:schemeClr val="bg1"/>
              </a:solidFill>
              <a:effectLst>
                <a:glow rad="228600">
                  <a:schemeClr val="accent4">
                    <a:lumMod val="50000"/>
                    <a:alpha val="40000"/>
                  </a:schemeClr>
                </a:glow>
                <a:outerShdw blurRad="38100" dist="19050" dir="2700000" algn="tl" rotWithShape="0">
                  <a:schemeClr val="dk1">
                    <a:alpha val="40000"/>
                  </a:schemeClr>
                </a:outerShdw>
              </a:effectLst>
            </a:endParaRPr>
          </a:p>
        </p:txBody>
      </p:sp>
      <p:grpSp>
        <p:nvGrpSpPr>
          <p:cNvPr id="42" name="Group 41"/>
          <p:cNvGrpSpPr/>
          <p:nvPr/>
        </p:nvGrpSpPr>
        <p:grpSpPr>
          <a:xfrm>
            <a:off x="4644697" y="1995874"/>
            <a:ext cx="3857910" cy="2224196"/>
            <a:chOff x="4644697" y="1995874"/>
            <a:chExt cx="3857910" cy="2224196"/>
          </a:xfrm>
        </p:grpSpPr>
        <p:sp>
          <p:nvSpPr>
            <p:cNvPr id="43" name="Freeform 42"/>
            <p:cNvSpPr/>
            <p:nvPr/>
          </p:nvSpPr>
          <p:spPr>
            <a:xfrm flipH="1">
              <a:off x="4644697" y="2076726"/>
              <a:ext cx="3577498" cy="2143344"/>
            </a:xfrm>
            <a:custGeom>
              <a:avLst/>
              <a:gdLst>
                <a:gd name="connsiteX0" fmla="*/ 409575 w 3577498"/>
                <a:gd name="connsiteY0" fmla="*/ 0 h 2143344"/>
                <a:gd name="connsiteX1" fmla="*/ 1114425 w 3577498"/>
                <a:gd name="connsiteY1" fmla="*/ 685800 h 2143344"/>
                <a:gd name="connsiteX2" fmla="*/ 2324100 w 3577498"/>
                <a:gd name="connsiteY2" fmla="*/ 1466850 h 2143344"/>
                <a:gd name="connsiteX3" fmla="*/ 3562350 w 3577498"/>
                <a:gd name="connsiteY3" fmla="*/ 2076450 h 2143344"/>
                <a:gd name="connsiteX4" fmla="*/ 2933700 w 3577498"/>
                <a:gd name="connsiteY4" fmla="*/ 2095500 h 2143344"/>
                <a:gd name="connsiteX5" fmla="*/ 1771650 w 3577498"/>
                <a:gd name="connsiteY5" fmla="*/ 1790700 h 2143344"/>
                <a:gd name="connsiteX6" fmla="*/ 828675 w 3577498"/>
                <a:gd name="connsiteY6" fmla="*/ 1343025 h 2143344"/>
                <a:gd name="connsiteX7" fmla="*/ 180975 w 3577498"/>
                <a:gd name="connsiteY7" fmla="*/ 990600 h 2143344"/>
                <a:gd name="connsiteX8" fmla="*/ 0 w 3577498"/>
                <a:gd name="connsiteY8" fmla="*/ 895350 h 2143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7498" h="2143344">
                  <a:moveTo>
                    <a:pt x="409575" y="0"/>
                  </a:moveTo>
                  <a:cubicBezTo>
                    <a:pt x="602456" y="220662"/>
                    <a:pt x="795338" y="441325"/>
                    <a:pt x="1114425" y="685800"/>
                  </a:cubicBezTo>
                  <a:cubicBezTo>
                    <a:pt x="1433513" y="930275"/>
                    <a:pt x="1916113" y="1235075"/>
                    <a:pt x="2324100" y="1466850"/>
                  </a:cubicBezTo>
                  <a:cubicBezTo>
                    <a:pt x="2732087" y="1698625"/>
                    <a:pt x="3460750" y="1971675"/>
                    <a:pt x="3562350" y="2076450"/>
                  </a:cubicBezTo>
                  <a:cubicBezTo>
                    <a:pt x="3663950" y="2181225"/>
                    <a:pt x="3232150" y="2143125"/>
                    <a:pt x="2933700" y="2095500"/>
                  </a:cubicBezTo>
                  <a:cubicBezTo>
                    <a:pt x="2635250" y="2047875"/>
                    <a:pt x="2122487" y="1916112"/>
                    <a:pt x="1771650" y="1790700"/>
                  </a:cubicBezTo>
                  <a:cubicBezTo>
                    <a:pt x="1420813" y="1665288"/>
                    <a:pt x="1093787" y="1476375"/>
                    <a:pt x="828675" y="1343025"/>
                  </a:cubicBezTo>
                  <a:cubicBezTo>
                    <a:pt x="563563" y="1209675"/>
                    <a:pt x="319087" y="1065212"/>
                    <a:pt x="180975" y="990600"/>
                  </a:cubicBezTo>
                  <a:cubicBezTo>
                    <a:pt x="42863" y="915988"/>
                    <a:pt x="21431" y="905669"/>
                    <a:pt x="0" y="895350"/>
                  </a:cubicBezTo>
                </a:path>
              </a:pathLst>
            </a:custGeom>
            <a:solidFill>
              <a:schemeClr val="accent2">
                <a:lumMod val="75000"/>
              </a:schemeClr>
            </a:solidFill>
            <a:ln>
              <a:solidFill>
                <a:schemeClr val="accent2">
                  <a:lumMod val="60000"/>
                  <a:lumOff val="40000"/>
                </a:schemeClr>
              </a:solid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44" name="Picture 4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471265" y="1995874"/>
              <a:ext cx="1031342" cy="1152524"/>
            </a:xfrm>
            <a:prstGeom prst="rect">
              <a:avLst/>
            </a:prstGeom>
          </p:spPr>
        </p:pic>
      </p:grpSp>
      <p:grpSp>
        <p:nvGrpSpPr>
          <p:cNvPr id="3" name="Group 2"/>
          <p:cNvGrpSpPr/>
          <p:nvPr/>
        </p:nvGrpSpPr>
        <p:grpSpPr>
          <a:xfrm>
            <a:off x="3012140" y="1470739"/>
            <a:ext cx="4003500" cy="2208251"/>
            <a:chOff x="3012140" y="1470739"/>
            <a:chExt cx="4003500" cy="2208251"/>
          </a:xfrm>
        </p:grpSpPr>
        <p:grpSp>
          <p:nvGrpSpPr>
            <p:cNvPr id="12" name="Group 11"/>
            <p:cNvGrpSpPr/>
            <p:nvPr/>
          </p:nvGrpSpPr>
          <p:grpSpPr>
            <a:xfrm>
              <a:off x="3012140" y="1470739"/>
              <a:ext cx="3065931" cy="2208251"/>
              <a:chOff x="2649069" y="271264"/>
              <a:chExt cx="4173071" cy="2772516"/>
            </a:xfrm>
          </p:grpSpPr>
          <p:pic>
            <p:nvPicPr>
              <p:cNvPr id="19" name="Picture 1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595530" y="674469"/>
                <a:ext cx="358589" cy="358589"/>
              </a:xfrm>
              <a:prstGeom prst="rect">
                <a:avLst/>
              </a:prstGeom>
            </p:spPr>
          </p:pic>
          <p:pic>
            <p:nvPicPr>
              <p:cNvPr id="20" name="Picture 1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195916" y="2285276"/>
                <a:ext cx="358589" cy="358589"/>
              </a:xfrm>
              <a:prstGeom prst="rect">
                <a:avLst/>
              </a:prstGeom>
            </p:spPr>
          </p:pic>
          <p:pic>
            <p:nvPicPr>
              <p:cNvPr id="21" name="Picture 2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805515" y="271264"/>
                <a:ext cx="358589" cy="358589"/>
              </a:xfrm>
              <a:prstGeom prst="rect">
                <a:avLst/>
              </a:prstGeom>
            </p:spPr>
          </p:pic>
          <p:pic>
            <p:nvPicPr>
              <p:cNvPr id="22" name="Picture 2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383302" y="570938"/>
                <a:ext cx="358589" cy="358589"/>
              </a:xfrm>
              <a:prstGeom prst="rect">
                <a:avLst/>
              </a:prstGeom>
            </p:spPr>
          </p:pic>
          <p:pic>
            <p:nvPicPr>
              <p:cNvPr id="23" name="Picture 2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463551" y="1053796"/>
                <a:ext cx="358589" cy="358589"/>
              </a:xfrm>
              <a:prstGeom prst="rect">
                <a:avLst/>
              </a:prstGeom>
            </p:spPr>
          </p:pic>
          <p:pic>
            <p:nvPicPr>
              <p:cNvPr id="24" name="Picture 2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21401" y="1755318"/>
                <a:ext cx="358589" cy="358589"/>
              </a:xfrm>
              <a:prstGeom prst="rect">
                <a:avLst/>
              </a:prstGeom>
            </p:spPr>
          </p:pic>
          <p:pic>
            <p:nvPicPr>
              <p:cNvPr id="25" name="Picture 2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805515" y="2685191"/>
                <a:ext cx="358589" cy="358589"/>
              </a:xfrm>
              <a:prstGeom prst="rect">
                <a:avLst/>
              </a:prstGeom>
            </p:spPr>
          </p:pic>
          <p:pic>
            <p:nvPicPr>
              <p:cNvPr id="26" name="Picture 2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416236" y="1977517"/>
                <a:ext cx="358589" cy="358589"/>
              </a:xfrm>
              <a:prstGeom prst="rect">
                <a:avLst/>
              </a:prstGeom>
            </p:spPr>
          </p:pic>
          <p:pic>
            <p:nvPicPr>
              <p:cNvPr id="27" name="Picture 2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909981" y="2121634"/>
                <a:ext cx="358589" cy="358589"/>
              </a:xfrm>
              <a:prstGeom prst="rect">
                <a:avLst/>
              </a:prstGeom>
            </p:spPr>
          </p:pic>
          <p:pic>
            <p:nvPicPr>
              <p:cNvPr id="28" name="Picture 2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181598" y="2418707"/>
                <a:ext cx="358589" cy="358589"/>
              </a:xfrm>
              <a:prstGeom prst="rect">
                <a:avLst/>
              </a:prstGeom>
            </p:spPr>
          </p:pic>
          <p:pic>
            <p:nvPicPr>
              <p:cNvPr id="29" name="Picture 2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555065" y="1807028"/>
                <a:ext cx="358589" cy="358589"/>
              </a:xfrm>
              <a:prstGeom prst="rect">
                <a:avLst/>
              </a:prstGeom>
            </p:spPr>
          </p:pic>
          <p:pic>
            <p:nvPicPr>
              <p:cNvPr id="30" name="Picture 2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649069" y="1539126"/>
                <a:ext cx="358589" cy="358589"/>
              </a:xfrm>
              <a:prstGeom prst="rect">
                <a:avLst/>
              </a:prstGeom>
            </p:spPr>
          </p:pic>
          <p:pic>
            <p:nvPicPr>
              <p:cNvPr id="31" name="Picture 3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285352" y="664261"/>
                <a:ext cx="358589" cy="358589"/>
              </a:xfrm>
              <a:prstGeom prst="rect">
                <a:avLst/>
              </a:prstGeom>
            </p:spPr>
          </p:pic>
        </p:grpSp>
        <p:pic>
          <p:nvPicPr>
            <p:cNvPr id="45" name="Picture 44"/>
            <p:cNvPicPr>
              <a:picLocks noChangeAspect="1"/>
            </p:cNvPicPr>
            <p:nvPr/>
          </p:nvPicPr>
          <p:blipFill>
            <a:blip r:embed="rId10" cstate="print">
              <a:clrChange>
                <a:clrFrom>
                  <a:srgbClr val="FDFDFD"/>
                </a:clrFrom>
                <a:clrTo>
                  <a:srgbClr val="FDFDFD">
                    <a:alpha val="0"/>
                  </a:srgbClr>
                </a:clrTo>
              </a:clrChange>
              <a:extLst>
                <a:ext uri="{28A0092B-C50C-407E-A947-70E740481C1C}">
                  <a14:useLocalDpi xmlns:a14="http://schemas.microsoft.com/office/drawing/2010/main" val="0"/>
                </a:ext>
              </a:extLst>
            </a:blip>
            <a:stretch>
              <a:fillRect/>
            </a:stretch>
          </p:blipFill>
          <p:spPr>
            <a:xfrm rot="11551877">
              <a:off x="5563098" y="2220243"/>
              <a:ext cx="1452542" cy="1452542"/>
            </a:xfrm>
            <a:prstGeom prst="rect">
              <a:avLst/>
            </a:prstGeom>
          </p:spPr>
        </p:pic>
      </p:grpSp>
    </p:spTree>
    <p:extLst>
      <p:ext uri="{BB962C8B-B14F-4D97-AF65-F5344CB8AC3E}">
        <p14:creationId xmlns:p14="http://schemas.microsoft.com/office/powerpoint/2010/main" val="1551840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40189" y="0"/>
            <a:ext cx="9601200" cy="6858000"/>
          </a:xfrm>
        </p:spPr>
      </p:pic>
      <p:sp>
        <p:nvSpPr>
          <p:cNvPr id="6" name="TextBox 5"/>
          <p:cNvSpPr txBox="1"/>
          <p:nvPr/>
        </p:nvSpPr>
        <p:spPr>
          <a:xfrm>
            <a:off x="674211" y="5360895"/>
            <a:ext cx="7772400" cy="1219202"/>
          </a:xfrm>
          <a:prstGeom prst="rect">
            <a:avLst/>
          </a:pr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571500" indent="-571500"/>
            <a:r>
              <a:rPr lang="en-ZA" sz="1800" dirty="0" smtClean="0">
                <a:solidFill>
                  <a:schemeClr val="bg2">
                    <a:lumMod val="25000"/>
                  </a:schemeClr>
                </a:solidFill>
              </a:rPr>
              <a:t>Ephesians 2:8</a:t>
            </a:r>
            <a:r>
              <a:rPr lang="en-ZA" sz="1800" b="0" dirty="0" smtClean="0">
                <a:solidFill>
                  <a:schemeClr val="bg2">
                    <a:lumMod val="25000"/>
                  </a:schemeClr>
                </a:solidFill>
              </a:rPr>
              <a:t>	</a:t>
            </a:r>
          </a:p>
          <a:p>
            <a:r>
              <a:rPr lang="en-ZA" sz="1800" b="0" i="1" dirty="0" smtClean="0">
                <a:solidFill>
                  <a:schemeClr val="tx1"/>
                </a:solidFill>
                <a:latin typeface="Calibri Light" panose="020F0302020204030204" pitchFamily="34" charset="0"/>
                <a:cs typeface="Calibri Light" panose="020F0302020204030204" pitchFamily="34" charset="0"/>
              </a:rPr>
              <a:t>“For </a:t>
            </a:r>
            <a:r>
              <a:rPr lang="en-ZA" sz="1800" b="0" i="1" dirty="0">
                <a:solidFill>
                  <a:schemeClr val="tx1"/>
                </a:solidFill>
                <a:latin typeface="Calibri Light" panose="020F0302020204030204" pitchFamily="34" charset="0"/>
                <a:cs typeface="Calibri Light" panose="020F0302020204030204" pitchFamily="34" charset="0"/>
              </a:rPr>
              <a:t>it is by grace you have been saved, through faith—and this is not from yourselves, it is the gift of </a:t>
            </a:r>
            <a:r>
              <a:rPr lang="en-ZA" sz="1800" b="0" i="1" dirty="0" smtClean="0">
                <a:solidFill>
                  <a:schemeClr val="tx1"/>
                </a:solidFill>
                <a:latin typeface="Calibri Light" panose="020F0302020204030204" pitchFamily="34" charset="0"/>
                <a:cs typeface="Calibri Light" panose="020F0302020204030204" pitchFamily="34" charset="0"/>
              </a:rPr>
              <a:t>God.”</a:t>
            </a:r>
            <a:endParaRPr lang="en-ZA" sz="1800" b="0" i="1" dirty="0">
              <a:solidFill>
                <a:schemeClr val="tx1"/>
              </a:solidFill>
              <a:latin typeface="Calibri Light" panose="020F0302020204030204" pitchFamily="34" charset="0"/>
              <a:cs typeface="Calibri Light" panose="020F0302020204030204" pitchFamily="34" charset="0"/>
            </a:endParaRPr>
          </a:p>
        </p:txBody>
      </p:sp>
      <p:sp>
        <p:nvSpPr>
          <p:cNvPr id="8" name="TextBox 7"/>
          <p:cNvSpPr txBox="1"/>
          <p:nvPr/>
        </p:nvSpPr>
        <p:spPr>
          <a:xfrm>
            <a:off x="674211" y="824190"/>
            <a:ext cx="7772400" cy="1139081"/>
          </a:xfrm>
          <a:prstGeom prst="rect">
            <a:avLst/>
          </a:pr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sz="1800" dirty="0">
                <a:solidFill>
                  <a:schemeClr val="bg2">
                    <a:lumMod val="25000"/>
                  </a:schemeClr>
                </a:solidFill>
              </a:rPr>
              <a:t>Hebrews </a:t>
            </a:r>
            <a:r>
              <a:rPr lang="en-ZA" sz="1800" dirty="0" smtClean="0">
                <a:solidFill>
                  <a:schemeClr val="bg2">
                    <a:lumMod val="25000"/>
                  </a:schemeClr>
                </a:solidFill>
              </a:rPr>
              <a:t>11:1</a:t>
            </a:r>
          </a:p>
          <a:p>
            <a:r>
              <a:rPr lang="en-ZA" sz="1800" b="0" dirty="0" smtClean="0">
                <a:solidFill>
                  <a:schemeClr val="tx1"/>
                </a:solidFill>
                <a:latin typeface="Calibri Light" panose="020F0302020204030204" pitchFamily="34" charset="0"/>
                <a:cs typeface="Calibri Light" panose="020F0302020204030204" pitchFamily="34" charset="0"/>
              </a:rPr>
              <a:t>“</a:t>
            </a:r>
            <a:r>
              <a:rPr lang="en-US" sz="1800" b="0" i="1" dirty="0">
                <a:solidFill>
                  <a:schemeClr val="tx1"/>
                </a:solidFill>
                <a:latin typeface="Calibri Light" panose="020F0302020204030204" pitchFamily="34" charset="0"/>
                <a:cs typeface="Calibri Light" panose="020F0302020204030204" pitchFamily="34" charset="0"/>
              </a:rPr>
              <a:t>Now faith is confidence in what we hope for and assurance about what we do not see</a:t>
            </a:r>
            <a:r>
              <a:rPr lang="en-US" sz="1800" b="0" i="1" dirty="0" smtClean="0">
                <a:solidFill>
                  <a:schemeClr val="tx1"/>
                </a:solidFill>
                <a:latin typeface="Calibri Light" panose="020F0302020204030204" pitchFamily="34" charset="0"/>
                <a:cs typeface="Calibri Light" panose="020F0302020204030204" pitchFamily="34" charset="0"/>
              </a:rPr>
              <a:t>.” </a:t>
            </a:r>
            <a:endParaRPr lang="en-ZA" sz="1800" b="0" dirty="0">
              <a:solidFill>
                <a:schemeClr val="tx1"/>
              </a:solidFill>
              <a:latin typeface="Calibri Light" panose="020F0302020204030204" pitchFamily="34" charset="0"/>
              <a:cs typeface="Calibri Light" panose="020F0302020204030204" pitchFamily="34" charset="0"/>
            </a:endParaRPr>
          </a:p>
        </p:txBody>
      </p:sp>
      <p:sp>
        <p:nvSpPr>
          <p:cNvPr id="5" name="TextBox 4"/>
          <p:cNvSpPr txBox="1"/>
          <p:nvPr/>
        </p:nvSpPr>
        <p:spPr>
          <a:xfrm>
            <a:off x="674211" y="4392146"/>
            <a:ext cx="7772400" cy="789456"/>
          </a:xfrm>
          <a:prstGeom prst="rect">
            <a:avLst/>
          </a:pr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sz="1800" dirty="0">
                <a:solidFill>
                  <a:schemeClr val="bg2">
                    <a:lumMod val="25000"/>
                  </a:schemeClr>
                </a:solidFill>
              </a:rPr>
              <a:t>Hebrews </a:t>
            </a:r>
            <a:r>
              <a:rPr lang="en-ZA" sz="1800" dirty="0" smtClean="0">
                <a:solidFill>
                  <a:schemeClr val="bg2">
                    <a:lumMod val="25000"/>
                  </a:schemeClr>
                </a:solidFill>
              </a:rPr>
              <a:t>11:6</a:t>
            </a:r>
          </a:p>
          <a:p>
            <a:r>
              <a:rPr lang="en-ZA" sz="1800" b="0" dirty="0" smtClean="0">
                <a:solidFill>
                  <a:schemeClr val="tx1"/>
                </a:solidFill>
                <a:latin typeface="Calibri Light" panose="020F0302020204030204" pitchFamily="34" charset="0"/>
                <a:cs typeface="Calibri Light" panose="020F0302020204030204" pitchFamily="34" charset="0"/>
              </a:rPr>
              <a:t>“</a:t>
            </a:r>
            <a:r>
              <a:rPr lang="en-US" sz="1800" b="0" i="1" dirty="0" smtClean="0">
                <a:solidFill>
                  <a:schemeClr val="tx1"/>
                </a:solidFill>
                <a:latin typeface="Calibri Light" panose="020F0302020204030204" pitchFamily="34" charset="0"/>
                <a:cs typeface="Calibri Light" panose="020F0302020204030204" pitchFamily="34" charset="0"/>
              </a:rPr>
              <a:t>Without faith it is impossible to please God.” </a:t>
            </a:r>
            <a:endParaRPr lang="en-ZA" sz="1800" b="0" dirty="0">
              <a:solidFill>
                <a:schemeClr val="tx1"/>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910808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200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0" y="1"/>
            <a:ext cx="9144000" cy="6857999"/>
          </a:xfrm>
        </p:spPr>
      </p:pic>
      <p:sp>
        <p:nvSpPr>
          <p:cNvPr id="3" name="TextBox 2"/>
          <p:cNvSpPr txBox="1"/>
          <p:nvPr/>
        </p:nvSpPr>
        <p:spPr>
          <a:xfrm>
            <a:off x="0" y="4641283"/>
            <a:ext cx="9144000" cy="1642976"/>
          </a:xfrm>
          <a:prstGeom prst="rect">
            <a:avLst/>
          </a:prstGeom>
          <a:solidFill>
            <a:schemeClr val="bg1">
              <a:lumMod val="85000"/>
              <a:alpha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sz="1800" dirty="0">
                <a:solidFill>
                  <a:schemeClr val="tx1"/>
                </a:solidFill>
                <a:latin typeface="Calibri Light" panose="020F0302020204030204" pitchFamily="34" charset="0"/>
                <a:cs typeface="Calibri Light" panose="020F0302020204030204" pitchFamily="34" charset="0"/>
              </a:rPr>
              <a:t>Jeremiah </a:t>
            </a:r>
            <a:r>
              <a:rPr lang="en-ZA" sz="1800" dirty="0" smtClean="0">
                <a:solidFill>
                  <a:schemeClr val="tx1"/>
                </a:solidFill>
                <a:latin typeface="Calibri Light" panose="020F0302020204030204" pitchFamily="34" charset="0"/>
                <a:cs typeface="Calibri Light" panose="020F0302020204030204" pitchFamily="34" charset="0"/>
              </a:rPr>
              <a:t>17:7-8</a:t>
            </a:r>
          </a:p>
          <a:p>
            <a:r>
              <a:rPr lang="en-ZA" sz="1800" b="0" i="1" baseline="30000" dirty="0" smtClean="0">
                <a:solidFill>
                  <a:schemeClr val="tx1"/>
                </a:solidFill>
                <a:latin typeface="Calibri Light" panose="020F0302020204030204" pitchFamily="34" charset="0"/>
                <a:cs typeface="Calibri Light" panose="020F0302020204030204" pitchFamily="34" charset="0"/>
              </a:rPr>
              <a:t>7</a:t>
            </a:r>
            <a:r>
              <a:rPr lang="en-ZA" sz="1800" b="0" i="1" dirty="0" smtClean="0">
                <a:solidFill>
                  <a:schemeClr val="tx1"/>
                </a:solidFill>
                <a:latin typeface="Calibri Light" panose="020F0302020204030204" pitchFamily="34" charset="0"/>
                <a:cs typeface="Calibri Light" panose="020F0302020204030204" pitchFamily="34" charset="0"/>
              </a:rPr>
              <a:t> </a:t>
            </a:r>
            <a:r>
              <a:rPr lang="en-ZA" sz="1800" b="0" i="1" dirty="0">
                <a:solidFill>
                  <a:schemeClr val="tx1"/>
                </a:solidFill>
                <a:latin typeface="Calibri Light" panose="020F0302020204030204" pitchFamily="34" charset="0"/>
                <a:cs typeface="Calibri Light" panose="020F0302020204030204" pitchFamily="34" charset="0"/>
              </a:rPr>
              <a:t>“But blessed is the one who trusts in the Lord</a:t>
            </a:r>
            <a:r>
              <a:rPr lang="en-ZA" sz="1800" b="0" i="1" dirty="0" smtClean="0">
                <a:solidFill>
                  <a:schemeClr val="tx1"/>
                </a:solidFill>
                <a:latin typeface="Calibri Light" panose="020F0302020204030204" pitchFamily="34" charset="0"/>
                <a:cs typeface="Calibri Light" panose="020F0302020204030204" pitchFamily="34" charset="0"/>
              </a:rPr>
              <a:t>, whose </a:t>
            </a:r>
            <a:r>
              <a:rPr lang="en-ZA" sz="1800" b="0" i="1" dirty="0">
                <a:solidFill>
                  <a:schemeClr val="tx1"/>
                </a:solidFill>
                <a:latin typeface="Calibri Light" panose="020F0302020204030204" pitchFamily="34" charset="0"/>
                <a:cs typeface="Calibri Light" panose="020F0302020204030204" pitchFamily="34" charset="0"/>
              </a:rPr>
              <a:t>confidence is in him</a:t>
            </a:r>
            <a:r>
              <a:rPr lang="en-ZA" sz="1800" b="0" i="1" dirty="0" smtClean="0">
                <a:solidFill>
                  <a:schemeClr val="tx1"/>
                </a:solidFill>
                <a:latin typeface="Calibri Light" panose="020F0302020204030204" pitchFamily="34" charset="0"/>
                <a:cs typeface="Calibri Light" panose="020F0302020204030204" pitchFamily="34" charset="0"/>
              </a:rPr>
              <a:t>.  </a:t>
            </a:r>
            <a:r>
              <a:rPr lang="en-ZA" sz="1800" b="0" i="1" baseline="30000" dirty="0" smtClean="0">
                <a:solidFill>
                  <a:schemeClr val="tx1"/>
                </a:solidFill>
                <a:latin typeface="Calibri Light" panose="020F0302020204030204" pitchFamily="34" charset="0"/>
                <a:cs typeface="Calibri Light" panose="020F0302020204030204" pitchFamily="34" charset="0"/>
              </a:rPr>
              <a:t>8</a:t>
            </a:r>
            <a:r>
              <a:rPr lang="en-ZA" sz="1800" b="0" i="1" dirty="0" smtClean="0">
                <a:solidFill>
                  <a:schemeClr val="tx1"/>
                </a:solidFill>
                <a:latin typeface="Calibri Light" panose="020F0302020204030204" pitchFamily="34" charset="0"/>
                <a:cs typeface="Calibri Light" panose="020F0302020204030204" pitchFamily="34" charset="0"/>
              </a:rPr>
              <a:t> </a:t>
            </a:r>
            <a:r>
              <a:rPr lang="en-ZA" sz="1800" b="0" i="1" dirty="0">
                <a:solidFill>
                  <a:schemeClr val="tx1"/>
                </a:solidFill>
                <a:latin typeface="Calibri Light" panose="020F0302020204030204" pitchFamily="34" charset="0"/>
                <a:cs typeface="Calibri Light" panose="020F0302020204030204" pitchFamily="34" charset="0"/>
              </a:rPr>
              <a:t>They will be like a tree planted by the </a:t>
            </a:r>
            <a:r>
              <a:rPr lang="en-ZA" sz="1800" b="0" i="1" dirty="0" smtClean="0">
                <a:solidFill>
                  <a:schemeClr val="tx1"/>
                </a:solidFill>
                <a:latin typeface="Calibri Light" panose="020F0302020204030204" pitchFamily="34" charset="0"/>
                <a:cs typeface="Calibri Light" panose="020F0302020204030204" pitchFamily="34" charset="0"/>
              </a:rPr>
              <a:t>water that </a:t>
            </a:r>
            <a:r>
              <a:rPr lang="en-ZA" sz="1800" i="1" dirty="0">
                <a:solidFill>
                  <a:schemeClr val="tx1"/>
                </a:solidFill>
                <a:latin typeface="Calibri Light" panose="020F0302020204030204" pitchFamily="34" charset="0"/>
                <a:cs typeface="Calibri Light" panose="020F0302020204030204" pitchFamily="34" charset="0"/>
              </a:rPr>
              <a:t>sends out its roots by the stream</a:t>
            </a:r>
            <a:r>
              <a:rPr lang="en-ZA" sz="1800" b="0" i="1" dirty="0" smtClean="0">
                <a:solidFill>
                  <a:schemeClr val="tx1"/>
                </a:solidFill>
                <a:latin typeface="Calibri Light" panose="020F0302020204030204" pitchFamily="34" charset="0"/>
                <a:cs typeface="Calibri Light" panose="020F0302020204030204" pitchFamily="34" charset="0"/>
              </a:rPr>
              <a:t>.  It </a:t>
            </a:r>
            <a:r>
              <a:rPr lang="en-ZA" sz="1800" b="0" i="1" dirty="0">
                <a:solidFill>
                  <a:schemeClr val="tx1"/>
                </a:solidFill>
                <a:latin typeface="Calibri Light" panose="020F0302020204030204" pitchFamily="34" charset="0"/>
                <a:cs typeface="Calibri Light" panose="020F0302020204030204" pitchFamily="34" charset="0"/>
              </a:rPr>
              <a:t>does not fear when heat comes</a:t>
            </a:r>
            <a:r>
              <a:rPr lang="en-ZA" sz="1800" b="0" i="1" dirty="0" smtClean="0">
                <a:solidFill>
                  <a:schemeClr val="tx1"/>
                </a:solidFill>
                <a:latin typeface="Calibri Light" panose="020F0302020204030204" pitchFamily="34" charset="0"/>
                <a:cs typeface="Calibri Light" panose="020F0302020204030204" pitchFamily="34" charset="0"/>
              </a:rPr>
              <a:t>; its </a:t>
            </a:r>
            <a:r>
              <a:rPr lang="en-ZA" sz="1800" b="0" i="1" dirty="0">
                <a:solidFill>
                  <a:schemeClr val="tx1"/>
                </a:solidFill>
                <a:latin typeface="Calibri Light" panose="020F0302020204030204" pitchFamily="34" charset="0"/>
                <a:cs typeface="Calibri Light" panose="020F0302020204030204" pitchFamily="34" charset="0"/>
              </a:rPr>
              <a:t>leaves are always green</a:t>
            </a:r>
            <a:r>
              <a:rPr lang="en-ZA" sz="1800" b="0" i="1" dirty="0" smtClean="0">
                <a:solidFill>
                  <a:schemeClr val="tx1"/>
                </a:solidFill>
                <a:latin typeface="Calibri Light" panose="020F0302020204030204" pitchFamily="34" charset="0"/>
                <a:cs typeface="Calibri Light" panose="020F0302020204030204" pitchFamily="34" charset="0"/>
              </a:rPr>
              <a:t>.  It </a:t>
            </a:r>
            <a:r>
              <a:rPr lang="en-ZA" sz="1800" i="1" dirty="0">
                <a:solidFill>
                  <a:schemeClr val="tx1"/>
                </a:solidFill>
                <a:latin typeface="Calibri Light" panose="020F0302020204030204" pitchFamily="34" charset="0"/>
                <a:cs typeface="Calibri Light" panose="020F0302020204030204" pitchFamily="34" charset="0"/>
              </a:rPr>
              <a:t>has no worries in a year of </a:t>
            </a:r>
            <a:r>
              <a:rPr lang="en-ZA" sz="1800" i="1" dirty="0" smtClean="0">
                <a:solidFill>
                  <a:schemeClr val="tx1"/>
                </a:solidFill>
                <a:latin typeface="Calibri Light" panose="020F0302020204030204" pitchFamily="34" charset="0"/>
                <a:cs typeface="Calibri Light" panose="020F0302020204030204" pitchFamily="34" charset="0"/>
              </a:rPr>
              <a:t>drought and </a:t>
            </a:r>
            <a:r>
              <a:rPr lang="en-ZA" sz="1800" i="1" dirty="0">
                <a:solidFill>
                  <a:schemeClr val="tx1"/>
                </a:solidFill>
                <a:latin typeface="Calibri Light" panose="020F0302020204030204" pitchFamily="34" charset="0"/>
                <a:cs typeface="Calibri Light" panose="020F0302020204030204" pitchFamily="34" charset="0"/>
              </a:rPr>
              <a:t>never fails to bear fruit</a:t>
            </a:r>
            <a:r>
              <a:rPr lang="en-ZA" sz="1800" b="0" i="1" dirty="0" smtClean="0">
                <a:solidFill>
                  <a:schemeClr val="tx1"/>
                </a:solidFill>
                <a:latin typeface="Calibri Light" panose="020F0302020204030204" pitchFamily="34" charset="0"/>
                <a:cs typeface="Calibri Light" panose="020F0302020204030204" pitchFamily="34" charset="0"/>
              </a:rPr>
              <a:t>.”</a:t>
            </a:r>
            <a:endParaRPr lang="en-ZA" sz="1800" b="0" i="1" dirty="0">
              <a:solidFill>
                <a:schemeClr val="tx1"/>
              </a:solidFill>
              <a:latin typeface="Calibri Light" panose="020F0302020204030204" pitchFamily="34" charset="0"/>
              <a:cs typeface="Calibri Light" panose="020F0302020204030204" pitchFamily="34" charset="0"/>
            </a:endParaRPr>
          </a:p>
          <a:p>
            <a:endParaRPr lang="en-ZA" sz="1800" b="0" i="1" dirty="0">
              <a:solidFill>
                <a:schemeClr val="tx1"/>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158617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ppt_x</p:attrName>
                                        </p:attrNameLst>
                                      </p:cBhvr>
                                      <p:tavLst>
                                        <p:tav tm="0">
                                          <p:val>
                                            <p:strVal val="#ppt_x"/>
                                          </p:val>
                                        </p:tav>
                                        <p:tav tm="100000">
                                          <p:val>
                                            <p:strVal val="#ppt_x"/>
                                          </p:val>
                                        </p:tav>
                                      </p:tavLst>
                                    </p:anim>
                                    <p:anim calcmode="lin" valueType="num">
                                      <p:cBhvr>
                                        <p:cTn id="9" dur="2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alpha val="98000"/>
          </a:schemeClr>
        </a:solidFill>
        <a:effectLst/>
      </p:bgPr>
    </p:bg>
    <p:spTree>
      <p:nvGrpSpPr>
        <p:cNvPr id="1" name=""/>
        <p:cNvGrpSpPr/>
        <p:nvPr/>
      </p:nvGrpSpPr>
      <p:grpSpPr>
        <a:xfrm>
          <a:off x="0" y="0"/>
          <a:ext cx="0" cy="0"/>
          <a:chOff x="0" y="0"/>
          <a:chExt cx="0" cy="0"/>
        </a:xfrm>
      </p:grpSpPr>
      <p:sp>
        <p:nvSpPr>
          <p:cNvPr id="8" name="TextBox 7"/>
          <p:cNvSpPr txBox="1"/>
          <p:nvPr/>
        </p:nvSpPr>
        <p:spPr>
          <a:xfrm>
            <a:off x="0" y="3607338"/>
            <a:ext cx="9144000" cy="3250662"/>
          </a:xfrm>
          <a:prstGeom prst="rect">
            <a:avLst/>
          </a:prstGeom>
          <a:solidFill>
            <a:srgbClr val="D5B95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571500" indent="-571500"/>
            <a:r>
              <a:rPr lang="en-ZA" sz="1800" b="0" dirty="0" smtClean="0">
                <a:solidFill>
                  <a:schemeClr val="bg2">
                    <a:lumMod val="25000"/>
                  </a:schemeClr>
                </a:solidFill>
              </a:rPr>
              <a:t>	</a:t>
            </a:r>
            <a:endParaRPr lang="en-ZA" sz="1800" dirty="0">
              <a:solidFill>
                <a:schemeClr val="tx1"/>
              </a:solidFill>
              <a:latin typeface="Calibri Light" panose="020F0302020204030204" pitchFamily="34" charset="0"/>
              <a:cs typeface="Calibri Light" panose="020F0302020204030204" pitchFamily="34" charset="0"/>
            </a:endParaRPr>
          </a:p>
        </p:txBody>
      </p:sp>
      <p:sp>
        <p:nvSpPr>
          <p:cNvPr id="7" name="Rectangle 6"/>
          <p:cNvSpPr/>
          <p:nvPr/>
        </p:nvSpPr>
        <p:spPr>
          <a:xfrm>
            <a:off x="0" y="0"/>
            <a:ext cx="9144000" cy="36073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2" name="Picture 1"/>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93488" y="0"/>
            <a:ext cx="8991600" cy="6762750"/>
          </a:xfrm>
          <a:prstGeom prst="rect">
            <a:avLst/>
          </a:prstGeom>
        </p:spPr>
      </p:pic>
      <p:sp>
        <p:nvSpPr>
          <p:cNvPr id="9" name="Rectangle 8"/>
          <p:cNvSpPr/>
          <p:nvPr/>
        </p:nvSpPr>
        <p:spPr>
          <a:xfrm>
            <a:off x="2337967" y="977153"/>
            <a:ext cx="4841413" cy="9446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4400" b="1" dirty="0" smtClean="0">
                <a:ln w="0"/>
                <a:solidFill>
                  <a:schemeClr val="bg1"/>
                </a:solidFill>
                <a:effectLst>
                  <a:glow rad="228600">
                    <a:schemeClr val="accent4">
                      <a:satMod val="175000"/>
                      <a:alpha val="40000"/>
                    </a:schemeClr>
                  </a:glow>
                  <a:outerShdw blurRad="38100" dist="19050" dir="2700000" algn="tl" rotWithShape="0">
                    <a:schemeClr val="dk1">
                      <a:alpha val="40000"/>
                    </a:schemeClr>
                  </a:outerShdw>
                </a:effectLst>
              </a:rPr>
              <a:t>Walk of Faith</a:t>
            </a:r>
            <a:endParaRPr lang="en-ZA" sz="4400" b="1" dirty="0">
              <a:ln w="0"/>
              <a:solidFill>
                <a:schemeClr val="bg1"/>
              </a:solidFill>
              <a:effectLst>
                <a:glow rad="228600">
                  <a:schemeClr val="accent4">
                    <a:satMod val="175000"/>
                    <a:alpha val="40000"/>
                  </a:schemeClr>
                </a:glow>
                <a:outerShdw blurRad="38100" dist="19050" dir="2700000" algn="tl" rotWithShape="0">
                  <a:schemeClr val="dk1">
                    <a:alpha val="40000"/>
                  </a:schemeClr>
                </a:outerShdw>
              </a:effectLst>
            </a:endParaRPr>
          </a:p>
        </p:txBody>
      </p:sp>
      <p:sp>
        <p:nvSpPr>
          <p:cNvPr id="10" name="Rectangle 9"/>
          <p:cNvSpPr/>
          <p:nvPr/>
        </p:nvSpPr>
        <p:spPr>
          <a:xfrm>
            <a:off x="2337967" y="5481523"/>
            <a:ext cx="4841413" cy="9446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4400" b="1" dirty="0" smtClean="0">
                <a:ln w="0"/>
                <a:solidFill>
                  <a:schemeClr val="bg1"/>
                </a:solidFill>
                <a:effectLst>
                  <a:glow rad="228600">
                    <a:schemeClr val="accent4">
                      <a:lumMod val="50000"/>
                      <a:alpha val="40000"/>
                    </a:schemeClr>
                  </a:glow>
                  <a:outerShdw blurRad="38100" dist="19050" dir="2700000" algn="tl" rotWithShape="0">
                    <a:schemeClr val="dk1">
                      <a:alpha val="40000"/>
                    </a:schemeClr>
                  </a:outerShdw>
                </a:effectLst>
              </a:rPr>
              <a:t>Trust in God</a:t>
            </a:r>
            <a:endParaRPr lang="en-ZA" sz="4400" b="1" dirty="0">
              <a:ln w="0"/>
              <a:solidFill>
                <a:schemeClr val="bg1"/>
              </a:solidFill>
              <a:effectLst>
                <a:glow rad="228600">
                  <a:schemeClr val="accent4">
                    <a:lumMod val="50000"/>
                    <a:alpha val="40000"/>
                  </a:schemeClr>
                </a:glow>
                <a:outerShdw blurRad="38100" dist="19050" dir="2700000" algn="tl" rotWithShape="0">
                  <a:schemeClr val="dk1">
                    <a:alpha val="40000"/>
                  </a:schemeClr>
                </a:outerShdw>
              </a:effectLst>
            </a:endParaRPr>
          </a:p>
        </p:txBody>
      </p:sp>
      <p:sp>
        <p:nvSpPr>
          <p:cNvPr id="25" name="TextBox 24"/>
          <p:cNvSpPr txBox="1"/>
          <p:nvPr/>
        </p:nvSpPr>
        <p:spPr>
          <a:xfrm>
            <a:off x="0" y="3607338"/>
            <a:ext cx="9144000" cy="1185774"/>
          </a:xfrm>
          <a:prstGeom prst="rect">
            <a:avLst/>
          </a:prstGeom>
          <a:solidFill>
            <a:srgbClr val="76717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sz="1400" dirty="0">
                <a:solidFill>
                  <a:schemeClr val="bg1"/>
                </a:solidFill>
                <a:latin typeface="Calibri Light" panose="020F0302020204030204" pitchFamily="34" charset="0"/>
                <a:cs typeface="Calibri Light" panose="020F0302020204030204" pitchFamily="34" charset="0"/>
              </a:rPr>
              <a:t>James </a:t>
            </a:r>
            <a:r>
              <a:rPr lang="en-ZA" sz="1400" dirty="0" smtClean="0">
                <a:solidFill>
                  <a:schemeClr val="bg1"/>
                </a:solidFill>
                <a:latin typeface="Calibri Light" panose="020F0302020204030204" pitchFamily="34" charset="0"/>
                <a:cs typeface="Calibri Light" panose="020F0302020204030204" pitchFamily="34" charset="0"/>
              </a:rPr>
              <a:t>2:17-19</a:t>
            </a:r>
          </a:p>
          <a:p>
            <a:r>
              <a:rPr lang="en-ZA" sz="1400" b="0" i="1" dirty="0" smtClean="0">
                <a:solidFill>
                  <a:schemeClr val="bg1"/>
                </a:solidFill>
                <a:latin typeface="Calibri Light" panose="020F0302020204030204" pitchFamily="34" charset="0"/>
                <a:cs typeface="Calibri Light" panose="020F0302020204030204" pitchFamily="34" charset="0"/>
              </a:rPr>
              <a:t>“</a:t>
            </a:r>
            <a:r>
              <a:rPr lang="en-ZA" sz="1400" b="0" i="1" baseline="30000" dirty="0" smtClean="0">
                <a:solidFill>
                  <a:schemeClr val="bg1"/>
                </a:solidFill>
                <a:latin typeface="Calibri Light" panose="020F0302020204030204" pitchFamily="34" charset="0"/>
                <a:cs typeface="Calibri Light" panose="020F0302020204030204" pitchFamily="34" charset="0"/>
              </a:rPr>
              <a:t>17</a:t>
            </a:r>
            <a:r>
              <a:rPr lang="en-ZA" sz="1400" b="0" i="1" dirty="0" smtClean="0">
                <a:solidFill>
                  <a:schemeClr val="bg1"/>
                </a:solidFill>
                <a:latin typeface="Calibri Light" panose="020F0302020204030204" pitchFamily="34" charset="0"/>
                <a:cs typeface="Calibri Light" panose="020F0302020204030204" pitchFamily="34" charset="0"/>
              </a:rPr>
              <a:t> </a:t>
            </a:r>
            <a:r>
              <a:rPr lang="en-ZA" sz="1400" b="0" i="1" dirty="0">
                <a:solidFill>
                  <a:schemeClr val="bg1"/>
                </a:solidFill>
                <a:latin typeface="Calibri Light" panose="020F0302020204030204" pitchFamily="34" charset="0"/>
                <a:cs typeface="Calibri Light" panose="020F0302020204030204" pitchFamily="34" charset="0"/>
              </a:rPr>
              <a:t>In the same way, faith by itself, if it is not accompanied by action, is dead</a:t>
            </a:r>
            <a:r>
              <a:rPr lang="en-ZA" sz="1400" b="0" i="1" dirty="0" smtClean="0">
                <a:solidFill>
                  <a:schemeClr val="bg1"/>
                </a:solidFill>
                <a:latin typeface="Calibri Light" panose="020F0302020204030204" pitchFamily="34" charset="0"/>
                <a:cs typeface="Calibri Light" panose="020F0302020204030204" pitchFamily="34" charset="0"/>
              </a:rPr>
              <a:t>.  </a:t>
            </a:r>
            <a:r>
              <a:rPr lang="en-ZA" sz="1400" b="0" i="1" baseline="30000" dirty="0" smtClean="0">
                <a:solidFill>
                  <a:schemeClr val="bg1"/>
                </a:solidFill>
                <a:latin typeface="Calibri Light" panose="020F0302020204030204" pitchFamily="34" charset="0"/>
                <a:cs typeface="Calibri Light" panose="020F0302020204030204" pitchFamily="34" charset="0"/>
              </a:rPr>
              <a:t>18 </a:t>
            </a:r>
            <a:r>
              <a:rPr lang="en-ZA" sz="1400" b="0" i="1" dirty="0">
                <a:solidFill>
                  <a:schemeClr val="bg1"/>
                </a:solidFill>
                <a:latin typeface="Calibri Light" panose="020F0302020204030204" pitchFamily="34" charset="0"/>
                <a:cs typeface="Calibri Light" panose="020F0302020204030204" pitchFamily="34" charset="0"/>
              </a:rPr>
              <a:t>But someone will say, “You have faith; I have deeds</a:t>
            </a:r>
            <a:r>
              <a:rPr lang="en-ZA" sz="1400" b="0" i="1" dirty="0" smtClean="0">
                <a:solidFill>
                  <a:schemeClr val="bg1"/>
                </a:solidFill>
                <a:latin typeface="Calibri Light" panose="020F0302020204030204" pitchFamily="34" charset="0"/>
                <a:cs typeface="Calibri Light" panose="020F0302020204030204" pitchFamily="34" charset="0"/>
              </a:rPr>
              <a:t>.”  Show </a:t>
            </a:r>
            <a:r>
              <a:rPr lang="en-ZA" sz="1400" b="0" i="1" dirty="0">
                <a:solidFill>
                  <a:schemeClr val="bg1"/>
                </a:solidFill>
                <a:latin typeface="Calibri Light" panose="020F0302020204030204" pitchFamily="34" charset="0"/>
                <a:cs typeface="Calibri Light" panose="020F0302020204030204" pitchFamily="34" charset="0"/>
              </a:rPr>
              <a:t>me your faith without deeds, and </a:t>
            </a:r>
            <a:r>
              <a:rPr lang="en-ZA" sz="1400" i="1" u="sng" dirty="0">
                <a:solidFill>
                  <a:schemeClr val="bg1"/>
                </a:solidFill>
                <a:latin typeface="Calibri Light" panose="020F0302020204030204" pitchFamily="34" charset="0"/>
                <a:cs typeface="Calibri Light" panose="020F0302020204030204" pitchFamily="34" charset="0"/>
              </a:rPr>
              <a:t>I will show you my faith by my deeds</a:t>
            </a:r>
            <a:r>
              <a:rPr lang="en-ZA" sz="1400" b="0" i="1" dirty="0">
                <a:solidFill>
                  <a:schemeClr val="bg1"/>
                </a:solidFill>
                <a:latin typeface="Calibri Light" panose="020F0302020204030204" pitchFamily="34" charset="0"/>
                <a:cs typeface="Calibri Light" panose="020F0302020204030204" pitchFamily="34" charset="0"/>
              </a:rPr>
              <a:t>. </a:t>
            </a:r>
            <a:r>
              <a:rPr lang="en-ZA" sz="1400" b="0" i="1" baseline="30000" dirty="0" smtClean="0">
                <a:solidFill>
                  <a:schemeClr val="bg1"/>
                </a:solidFill>
                <a:latin typeface="Calibri Light" panose="020F0302020204030204" pitchFamily="34" charset="0"/>
                <a:cs typeface="Calibri Light" panose="020F0302020204030204" pitchFamily="34" charset="0"/>
              </a:rPr>
              <a:t>19</a:t>
            </a:r>
            <a:r>
              <a:rPr lang="en-ZA" sz="1400" b="0" i="1" dirty="0" smtClean="0">
                <a:solidFill>
                  <a:schemeClr val="bg1"/>
                </a:solidFill>
                <a:latin typeface="Calibri Light" panose="020F0302020204030204" pitchFamily="34" charset="0"/>
                <a:cs typeface="Calibri Light" panose="020F0302020204030204" pitchFamily="34" charset="0"/>
              </a:rPr>
              <a:t> </a:t>
            </a:r>
            <a:r>
              <a:rPr lang="en-ZA" sz="1400" b="0" i="1" dirty="0">
                <a:solidFill>
                  <a:schemeClr val="bg1"/>
                </a:solidFill>
                <a:latin typeface="Calibri Light" panose="020F0302020204030204" pitchFamily="34" charset="0"/>
                <a:cs typeface="Calibri Light" panose="020F0302020204030204" pitchFamily="34" charset="0"/>
              </a:rPr>
              <a:t>You believe that there is one God. Good! Even the demons believe that—and shudder</a:t>
            </a:r>
            <a:r>
              <a:rPr lang="en-ZA" sz="1400" b="0" i="1" dirty="0" smtClean="0">
                <a:solidFill>
                  <a:schemeClr val="bg1"/>
                </a:solidFill>
                <a:latin typeface="Calibri Light" panose="020F0302020204030204" pitchFamily="34" charset="0"/>
                <a:cs typeface="Calibri Light" panose="020F0302020204030204" pitchFamily="34" charset="0"/>
              </a:rPr>
              <a:t>.”</a:t>
            </a:r>
            <a:endParaRPr lang="en-ZA" sz="1400" b="0" i="1" dirty="0">
              <a:solidFill>
                <a:schemeClr val="bg1"/>
              </a:solidFill>
              <a:latin typeface="Calibri Light" panose="020F0302020204030204" pitchFamily="34" charset="0"/>
              <a:cs typeface="Calibri Light" panose="020F0302020204030204" pitchFamily="34" charset="0"/>
            </a:endParaRPr>
          </a:p>
          <a:p>
            <a:endParaRPr lang="en-ZA" sz="1400" b="0" i="1" dirty="0">
              <a:solidFill>
                <a:schemeClr val="bg1"/>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288380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1135661" y="-1150339"/>
            <a:ext cx="6858001" cy="9158681"/>
          </a:xfrm>
          <a:prstGeom prst="rect">
            <a:avLst/>
          </a:prstGeom>
        </p:spPr>
      </p:pic>
      <p:pic>
        <p:nvPicPr>
          <p:cNvPr id="2" name="Picture 1"/>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9211" t="21621" r="65556" b="64360"/>
          <a:stretch/>
        </p:blipFill>
        <p:spPr>
          <a:xfrm>
            <a:off x="2169460" y="3236258"/>
            <a:ext cx="1488141" cy="1057835"/>
          </a:xfrm>
          <a:prstGeom prst="rect">
            <a:avLst/>
          </a:prstGeom>
        </p:spPr>
      </p:pic>
      <p:pic>
        <p:nvPicPr>
          <p:cNvPr id="5" name="Picture 4"/>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35637" t="22572" r="49130" b="63409"/>
          <a:stretch/>
        </p:blipFill>
        <p:spPr>
          <a:xfrm>
            <a:off x="3532094" y="3307977"/>
            <a:ext cx="1488141" cy="1057835"/>
          </a:xfrm>
          <a:prstGeom prst="rect">
            <a:avLst/>
          </a:prstGeom>
        </p:spPr>
      </p:pic>
      <p:pic>
        <p:nvPicPr>
          <p:cNvPr id="6" name="Picture 5"/>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52246" t="20195" r="32521" b="64241"/>
          <a:stretch/>
        </p:blipFill>
        <p:spPr>
          <a:xfrm>
            <a:off x="4957483" y="3119717"/>
            <a:ext cx="1488141" cy="1174376"/>
          </a:xfrm>
          <a:prstGeom prst="rect">
            <a:avLst/>
          </a:prstGeom>
        </p:spPr>
      </p:pic>
      <p:pic>
        <p:nvPicPr>
          <p:cNvPr id="7" name="Picture 6"/>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69957" t="5107" r="14810" b="64598"/>
          <a:stretch/>
        </p:blipFill>
        <p:spPr>
          <a:xfrm>
            <a:off x="6445624" y="1954306"/>
            <a:ext cx="1488141" cy="2285999"/>
          </a:xfrm>
          <a:prstGeom prst="rect">
            <a:avLst/>
          </a:prstGeom>
        </p:spPr>
      </p:pic>
      <p:sp>
        <p:nvSpPr>
          <p:cNvPr id="8" name="Rectangle 7"/>
          <p:cNvSpPr/>
          <p:nvPr/>
        </p:nvSpPr>
        <p:spPr>
          <a:xfrm>
            <a:off x="-14679" y="4499718"/>
            <a:ext cx="9158680" cy="94465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4000" b="1" dirty="0" smtClean="0">
                <a:ln w="0"/>
                <a:solidFill>
                  <a:schemeClr val="bg1"/>
                </a:solidFill>
                <a:effectLst>
                  <a:glow rad="228600">
                    <a:schemeClr val="accent4">
                      <a:satMod val="175000"/>
                      <a:alpha val="40000"/>
                    </a:schemeClr>
                  </a:glow>
                  <a:outerShdw blurRad="38100" dist="19050" dir="2700000" algn="tl" rotWithShape="0">
                    <a:schemeClr val="dk1">
                      <a:alpha val="40000"/>
                    </a:schemeClr>
                  </a:outerShdw>
                </a:effectLst>
              </a:rPr>
              <a:t>BUT WHAT </a:t>
            </a:r>
            <a:r>
              <a:rPr lang="en-ZA" sz="4000" b="1" dirty="0" smtClean="0">
                <a:ln w="0"/>
                <a:solidFill>
                  <a:schemeClr val="bg1"/>
                </a:solidFill>
                <a:effectLst>
                  <a:glow rad="228600">
                    <a:schemeClr val="accent4">
                      <a:satMod val="175000"/>
                      <a:alpha val="40000"/>
                    </a:schemeClr>
                  </a:glow>
                  <a:outerShdw blurRad="38100" dist="19050" dir="2700000" algn="tl" rotWithShape="0">
                    <a:schemeClr val="dk1">
                      <a:alpha val="40000"/>
                    </a:schemeClr>
                  </a:outerShdw>
                </a:effectLst>
              </a:rPr>
              <a:t>GROWS OUR FAITH?</a:t>
            </a:r>
            <a:endParaRPr lang="en-ZA" sz="4000" b="1" dirty="0">
              <a:ln w="0"/>
              <a:solidFill>
                <a:schemeClr val="bg1"/>
              </a:solidFill>
              <a:effectLst>
                <a:glow rad="228600">
                  <a:schemeClr val="accent4">
                    <a:satMod val="175000"/>
                    <a:alpha val="40000"/>
                  </a:scheme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7099456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43"/>
          <p:cNvSpPr/>
          <p:nvPr/>
        </p:nvSpPr>
        <p:spPr>
          <a:xfrm>
            <a:off x="0" y="466168"/>
            <a:ext cx="9144000" cy="36073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3" name="TextBox 42"/>
          <p:cNvSpPr txBox="1"/>
          <p:nvPr/>
        </p:nvSpPr>
        <p:spPr>
          <a:xfrm>
            <a:off x="0" y="4073506"/>
            <a:ext cx="9144000" cy="2784493"/>
          </a:xfrm>
          <a:prstGeom prst="rect">
            <a:avLst/>
          </a:prstGeom>
          <a:solidFill>
            <a:srgbClr val="D5B95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571500" indent="-571500"/>
            <a:r>
              <a:rPr lang="en-ZA" sz="1800" b="0" dirty="0" smtClean="0">
                <a:solidFill>
                  <a:schemeClr val="bg2">
                    <a:lumMod val="25000"/>
                  </a:schemeClr>
                </a:solidFill>
              </a:rPr>
              <a:t>	</a:t>
            </a:r>
            <a:endParaRPr lang="en-ZA" sz="1800" dirty="0">
              <a:solidFill>
                <a:schemeClr val="tx1"/>
              </a:solidFill>
              <a:latin typeface="Calibri Light" panose="020F0302020204030204" pitchFamily="34" charset="0"/>
              <a:cs typeface="Calibri Light" panose="020F0302020204030204" pitchFamily="34" charset="0"/>
            </a:endParaRP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56813" b="12795"/>
          <a:stretch/>
        </p:blipFill>
        <p:spPr>
          <a:xfrm>
            <a:off x="0" y="4078940"/>
            <a:ext cx="9144000" cy="2779059"/>
          </a:xfrm>
          <a:prstGeom prst="rect">
            <a:avLst/>
          </a:prstGeom>
        </p:spPr>
      </p:pic>
      <p:sp>
        <p:nvSpPr>
          <p:cNvPr id="9" name="Rectangle 8"/>
          <p:cNvSpPr/>
          <p:nvPr/>
        </p:nvSpPr>
        <p:spPr>
          <a:xfrm>
            <a:off x="-14680" y="0"/>
            <a:ext cx="9158680" cy="94465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3600" b="1" dirty="0" smtClean="0">
                <a:ln w="0"/>
                <a:solidFill>
                  <a:schemeClr val="bg1"/>
                </a:solidFill>
                <a:effectLst>
                  <a:glow rad="228600">
                    <a:schemeClr val="accent4">
                      <a:satMod val="175000"/>
                      <a:alpha val="40000"/>
                    </a:schemeClr>
                  </a:glow>
                  <a:outerShdw blurRad="38100" dist="19050" dir="2700000" algn="tl" rotWithShape="0">
                    <a:schemeClr val="dk1">
                      <a:alpha val="40000"/>
                    </a:schemeClr>
                  </a:outerShdw>
                </a:effectLst>
              </a:rPr>
              <a:t>1. The </a:t>
            </a:r>
            <a:r>
              <a:rPr lang="en-ZA" sz="3600" b="1" dirty="0" smtClean="0">
                <a:ln w="0"/>
                <a:solidFill>
                  <a:schemeClr val="bg1"/>
                </a:solidFill>
                <a:effectLst>
                  <a:glow rad="228600">
                    <a:schemeClr val="accent4">
                      <a:satMod val="175000"/>
                      <a:alpha val="40000"/>
                    </a:schemeClr>
                  </a:glow>
                  <a:outerShdw blurRad="38100" dist="19050" dir="2700000" algn="tl" rotWithShape="0">
                    <a:schemeClr val="dk1">
                      <a:alpha val="40000"/>
                    </a:schemeClr>
                  </a:outerShdw>
                </a:effectLst>
              </a:rPr>
              <a:t>“soil </a:t>
            </a:r>
            <a:r>
              <a:rPr lang="en-ZA" sz="3600" b="1" dirty="0">
                <a:ln w="0"/>
                <a:solidFill>
                  <a:schemeClr val="bg1"/>
                </a:solidFill>
                <a:effectLst>
                  <a:glow rad="228600">
                    <a:schemeClr val="accent4">
                      <a:satMod val="175000"/>
                      <a:alpha val="40000"/>
                    </a:schemeClr>
                  </a:glow>
                  <a:outerShdw blurRad="38100" dist="19050" dir="2700000" algn="tl" rotWithShape="0">
                    <a:schemeClr val="dk1">
                      <a:alpha val="40000"/>
                    </a:schemeClr>
                  </a:outerShdw>
                </a:effectLst>
              </a:rPr>
              <a:t>of our </a:t>
            </a:r>
            <a:r>
              <a:rPr lang="en-ZA" sz="3600" b="1" dirty="0" smtClean="0">
                <a:ln w="0"/>
                <a:solidFill>
                  <a:schemeClr val="bg1"/>
                </a:solidFill>
                <a:effectLst>
                  <a:glow rad="228600">
                    <a:schemeClr val="accent4">
                      <a:satMod val="175000"/>
                      <a:alpha val="40000"/>
                    </a:schemeClr>
                  </a:glow>
                  <a:outerShdw blurRad="38100" dist="19050" dir="2700000" algn="tl" rotWithShape="0">
                    <a:schemeClr val="dk1">
                      <a:alpha val="40000"/>
                    </a:schemeClr>
                  </a:outerShdw>
                </a:effectLst>
              </a:rPr>
              <a:t>hearts”</a:t>
            </a:r>
            <a:endParaRPr lang="en-ZA" sz="3600" b="1" dirty="0">
              <a:ln w="0"/>
              <a:solidFill>
                <a:schemeClr val="bg1"/>
              </a:solidFill>
              <a:effectLst>
                <a:glow rad="228600">
                  <a:schemeClr val="accent4">
                    <a:satMod val="175000"/>
                    <a:alpha val="40000"/>
                  </a:schemeClr>
                </a:glow>
                <a:outerShdw blurRad="38100" dist="19050" dir="2700000" algn="tl" rotWithShape="0">
                  <a:schemeClr val="dk1">
                    <a:alpha val="40000"/>
                  </a:schemeClr>
                </a:outerShdw>
              </a:effectLst>
            </a:endParaRPr>
          </a:p>
        </p:txBody>
      </p:sp>
      <p:sp>
        <p:nvSpPr>
          <p:cNvPr id="45" name="TextBox 44"/>
          <p:cNvSpPr txBox="1"/>
          <p:nvPr/>
        </p:nvSpPr>
        <p:spPr>
          <a:xfrm>
            <a:off x="-12316" y="4084702"/>
            <a:ext cx="9144000" cy="2767065"/>
          </a:xfrm>
          <a:prstGeom prst="rect">
            <a:avLst/>
          </a:prstGeom>
          <a:solidFill>
            <a:srgbClr val="D5B953">
              <a:alpha val="30196"/>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571500" indent="-571500"/>
            <a:r>
              <a:rPr lang="en-ZA" sz="1800" b="0" dirty="0" smtClean="0">
                <a:solidFill>
                  <a:schemeClr val="bg2">
                    <a:lumMod val="25000"/>
                  </a:schemeClr>
                </a:solidFill>
              </a:rPr>
              <a:t>	</a:t>
            </a:r>
            <a:endParaRPr lang="en-ZA" sz="1800" dirty="0">
              <a:solidFill>
                <a:schemeClr val="tx1"/>
              </a:solidFill>
              <a:latin typeface="Calibri Light" panose="020F0302020204030204" pitchFamily="34" charset="0"/>
              <a:cs typeface="Calibri Light" panose="020F0302020204030204" pitchFamily="34" charset="0"/>
            </a:endParaRPr>
          </a:p>
        </p:txBody>
      </p:sp>
      <p:sp>
        <p:nvSpPr>
          <p:cNvPr id="6" name="TextBox 5"/>
          <p:cNvSpPr txBox="1"/>
          <p:nvPr/>
        </p:nvSpPr>
        <p:spPr>
          <a:xfrm>
            <a:off x="254527" y="1247701"/>
            <a:ext cx="2539473" cy="2607265"/>
          </a:xfrm>
          <a:prstGeom prst="rect">
            <a:avLst/>
          </a:pr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sz="1800" dirty="0">
                <a:solidFill>
                  <a:schemeClr val="tx1"/>
                </a:solidFill>
                <a:latin typeface="Calibri Light" panose="020F0302020204030204" pitchFamily="34" charset="0"/>
                <a:cs typeface="Calibri Light" panose="020F0302020204030204" pitchFamily="34" charset="0"/>
              </a:rPr>
              <a:t>Mathew 13 – The parable of the sower</a:t>
            </a:r>
          </a:p>
          <a:p>
            <a:r>
              <a:rPr lang="en-US" sz="1400" b="0" i="1" dirty="0" smtClean="0">
                <a:solidFill>
                  <a:schemeClr val="tx1"/>
                </a:solidFill>
                <a:latin typeface="Calibri Light" panose="020F0302020204030204" pitchFamily="34" charset="0"/>
                <a:cs typeface="Calibri Light" panose="020F0302020204030204" pitchFamily="34" charset="0"/>
              </a:rPr>
              <a:t>…</a:t>
            </a:r>
            <a:r>
              <a:rPr lang="en-US" sz="1400" b="0" i="1" baseline="30000" dirty="0" smtClean="0">
                <a:solidFill>
                  <a:schemeClr val="tx1"/>
                </a:solidFill>
                <a:latin typeface="Calibri Light" panose="020F0302020204030204" pitchFamily="34" charset="0"/>
                <a:cs typeface="Calibri Light" panose="020F0302020204030204" pitchFamily="34" charset="0"/>
              </a:rPr>
              <a:t>23</a:t>
            </a:r>
            <a:r>
              <a:rPr lang="en-US" sz="1400" b="0" i="1" dirty="0" smtClean="0">
                <a:solidFill>
                  <a:schemeClr val="tx1"/>
                </a:solidFill>
                <a:latin typeface="Calibri Light" panose="020F0302020204030204" pitchFamily="34" charset="0"/>
                <a:cs typeface="Calibri Light" panose="020F0302020204030204" pitchFamily="34" charset="0"/>
              </a:rPr>
              <a:t>But </a:t>
            </a:r>
            <a:r>
              <a:rPr lang="en-US" sz="1400" b="0" i="1" dirty="0">
                <a:solidFill>
                  <a:schemeClr val="tx1"/>
                </a:solidFill>
                <a:latin typeface="Calibri Light" panose="020F0302020204030204" pitchFamily="34" charset="0"/>
                <a:cs typeface="Calibri Light" panose="020F0302020204030204" pitchFamily="34" charset="0"/>
              </a:rPr>
              <a:t>the seed falling on </a:t>
            </a:r>
            <a:r>
              <a:rPr lang="en-US" sz="1400" i="1" dirty="0">
                <a:solidFill>
                  <a:schemeClr val="tx1"/>
                </a:solidFill>
                <a:latin typeface="Calibri Light" panose="020F0302020204030204" pitchFamily="34" charset="0"/>
                <a:cs typeface="Calibri Light" panose="020F0302020204030204" pitchFamily="34" charset="0"/>
              </a:rPr>
              <a:t>good soil </a:t>
            </a:r>
            <a:r>
              <a:rPr lang="en-US" sz="1400" b="0" i="1" dirty="0">
                <a:solidFill>
                  <a:schemeClr val="tx1"/>
                </a:solidFill>
                <a:latin typeface="Calibri Light" panose="020F0302020204030204" pitchFamily="34" charset="0"/>
                <a:cs typeface="Calibri Light" panose="020F0302020204030204" pitchFamily="34" charset="0"/>
              </a:rPr>
              <a:t>refers to someone who hears the word and understands it. This is the one who </a:t>
            </a:r>
            <a:r>
              <a:rPr lang="en-US" sz="1400" i="1" dirty="0">
                <a:solidFill>
                  <a:schemeClr val="tx1"/>
                </a:solidFill>
                <a:latin typeface="Calibri Light" panose="020F0302020204030204" pitchFamily="34" charset="0"/>
                <a:cs typeface="Calibri Light" panose="020F0302020204030204" pitchFamily="34" charset="0"/>
              </a:rPr>
              <a:t>produces a crop, yielding a hundred, sixty or thirty times what was sown</a:t>
            </a:r>
            <a:r>
              <a:rPr lang="en-US" sz="1400" i="1" dirty="0" smtClean="0">
                <a:solidFill>
                  <a:schemeClr val="tx1"/>
                </a:solidFill>
                <a:latin typeface="Calibri Light" panose="020F0302020204030204" pitchFamily="34" charset="0"/>
                <a:cs typeface="Calibri Light" panose="020F0302020204030204" pitchFamily="34" charset="0"/>
              </a:rPr>
              <a:t>.”</a:t>
            </a:r>
            <a:endParaRPr lang="en-US" sz="1400" i="1" dirty="0">
              <a:solidFill>
                <a:schemeClr val="tx1"/>
              </a:solidFill>
              <a:latin typeface="Calibri Light" panose="020F0302020204030204" pitchFamily="34" charset="0"/>
              <a:cs typeface="Calibri Light" panose="020F0302020204030204" pitchFamily="34" charset="0"/>
            </a:endParaRPr>
          </a:p>
        </p:txBody>
      </p:sp>
      <p:pic>
        <p:nvPicPr>
          <p:cNvPr id="8" name="Picture 7"/>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09560" y="1415386"/>
            <a:ext cx="6667342" cy="5014632"/>
          </a:xfrm>
          <a:prstGeom prst="rect">
            <a:avLst/>
          </a:prstGeom>
        </p:spPr>
      </p:pic>
      <p:sp>
        <p:nvSpPr>
          <p:cNvPr id="23" name="Rectangle 22"/>
          <p:cNvSpPr/>
          <p:nvPr/>
        </p:nvSpPr>
        <p:spPr>
          <a:xfrm>
            <a:off x="2113577" y="5236893"/>
            <a:ext cx="4841413" cy="9446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3600" b="1" dirty="0" smtClean="0">
                <a:ln w="0"/>
                <a:solidFill>
                  <a:schemeClr val="bg1"/>
                </a:solidFill>
                <a:effectLst>
                  <a:glow rad="228600">
                    <a:schemeClr val="accent4">
                      <a:lumMod val="50000"/>
                      <a:alpha val="40000"/>
                    </a:schemeClr>
                  </a:glow>
                  <a:outerShdw blurRad="38100" dist="19050" dir="2700000" algn="tl" rotWithShape="0">
                    <a:schemeClr val="dk1">
                      <a:alpha val="40000"/>
                    </a:schemeClr>
                  </a:outerShdw>
                </a:effectLst>
              </a:rPr>
              <a:t>Trust in God</a:t>
            </a:r>
            <a:endParaRPr lang="en-ZA" sz="3600" b="1" dirty="0">
              <a:ln w="0"/>
              <a:solidFill>
                <a:schemeClr val="bg1"/>
              </a:solidFill>
              <a:effectLst>
                <a:glow rad="228600">
                  <a:schemeClr val="accent4">
                    <a:lumMod val="50000"/>
                    <a:alpha val="40000"/>
                  </a:scheme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386296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4073506"/>
            <a:ext cx="9144000" cy="3250662"/>
          </a:xfrm>
          <a:prstGeom prst="rect">
            <a:avLst/>
          </a:prstGeom>
          <a:solidFill>
            <a:srgbClr val="D5B95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571500" indent="-571500"/>
            <a:r>
              <a:rPr lang="en-ZA" sz="1800" b="0" dirty="0" smtClean="0">
                <a:solidFill>
                  <a:schemeClr val="bg2">
                    <a:lumMod val="25000"/>
                  </a:schemeClr>
                </a:solidFill>
              </a:rPr>
              <a:t>	</a:t>
            </a:r>
            <a:endParaRPr lang="en-ZA" sz="1800" dirty="0">
              <a:solidFill>
                <a:schemeClr val="tx1"/>
              </a:solidFill>
              <a:latin typeface="Calibri Light" panose="020F0302020204030204" pitchFamily="34" charset="0"/>
              <a:cs typeface="Calibri Light" panose="020F0302020204030204" pitchFamily="34" charset="0"/>
            </a:endParaRPr>
          </a:p>
        </p:txBody>
      </p:sp>
      <p:sp>
        <p:nvSpPr>
          <p:cNvPr id="7" name="Rectangle 6"/>
          <p:cNvSpPr/>
          <p:nvPr/>
        </p:nvSpPr>
        <p:spPr>
          <a:xfrm>
            <a:off x="0" y="466168"/>
            <a:ext cx="9144000" cy="36073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2" name="Picture 1"/>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01104" y="1402887"/>
            <a:ext cx="6667342" cy="5014632"/>
          </a:xfrm>
          <a:prstGeom prst="rect">
            <a:avLst/>
          </a:prstGeom>
        </p:spPr>
      </p:pic>
      <p:sp>
        <p:nvSpPr>
          <p:cNvPr id="10" name="Rectangle 9"/>
          <p:cNvSpPr/>
          <p:nvPr/>
        </p:nvSpPr>
        <p:spPr>
          <a:xfrm>
            <a:off x="2337967" y="5069381"/>
            <a:ext cx="4841413" cy="9446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4400" b="1" dirty="0" smtClean="0">
                <a:ln w="0"/>
                <a:solidFill>
                  <a:schemeClr val="bg1"/>
                </a:solidFill>
                <a:effectLst>
                  <a:glow rad="228600">
                    <a:schemeClr val="accent4">
                      <a:lumMod val="50000"/>
                      <a:alpha val="40000"/>
                    </a:schemeClr>
                  </a:glow>
                  <a:outerShdw blurRad="38100" dist="19050" dir="2700000" algn="tl" rotWithShape="0">
                    <a:schemeClr val="dk1">
                      <a:alpha val="40000"/>
                    </a:schemeClr>
                  </a:outerShdw>
                </a:effectLst>
              </a:rPr>
              <a:t>Trust in God</a:t>
            </a:r>
            <a:endParaRPr lang="en-ZA" sz="4400" b="1" dirty="0">
              <a:ln w="0"/>
              <a:solidFill>
                <a:schemeClr val="bg1"/>
              </a:solidFill>
              <a:effectLst>
                <a:glow rad="228600">
                  <a:schemeClr val="accent4">
                    <a:lumMod val="50000"/>
                    <a:alpha val="40000"/>
                  </a:schemeClr>
                </a:glow>
                <a:outerShdw blurRad="38100" dist="19050" dir="2700000" algn="tl" rotWithShape="0">
                  <a:schemeClr val="dk1">
                    <a:alpha val="40000"/>
                  </a:schemeClr>
                </a:outerShdw>
              </a:effectLst>
            </a:endParaRPr>
          </a:p>
        </p:txBody>
      </p:sp>
      <p:sp>
        <p:nvSpPr>
          <p:cNvPr id="13" name="TextBox 12"/>
          <p:cNvSpPr txBox="1"/>
          <p:nvPr/>
        </p:nvSpPr>
        <p:spPr>
          <a:xfrm>
            <a:off x="5764119" y="3739085"/>
            <a:ext cx="3157398" cy="1159905"/>
          </a:xfrm>
          <a:prstGeom prst="rect">
            <a:avLst/>
          </a:pr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r"/>
            <a:r>
              <a:rPr lang="en-ZA" sz="1400" dirty="0" smtClean="0">
                <a:solidFill>
                  <a:schemeClr val="bg2">
                    <a:lumMod val="25000"/>
                  </a:schemeClr>
                </a:solidFill>
              </a:rPr>
              <a:t>Romans 10:17</a:t>
            </a:r>
          </a:p>
          <a:p>
            <a:pPr algn="r"/>
            <a:r>
              <a:rPr lang="en-ZA" sz="1400" b="0" dirty="0" smtClean="0">
                <a:solidFill>
                  <a:schemeClr val="tx1"/>
                </a:solidFill>
                <a:latin typeface="Calibri Light" panose="020F0302020204030204" pitchFamily="34" charset="0"/>
                <a:cs typeface="Calibri Light" panose="020F0302020204030204" pitchFamily="34" charset="0"/>
              </a:rPr>
              <a:t>“</a:t>
            </a:r>
            <a:r>
              <a:rPr lang="en-ZA" sz="1400" b="0" i="1" dirty="0" smtClean="0">
                <a:solidFill>
                  <a:schemeClr val="tx1"/>
                </a:solidFill>
                <a:latin typeface="Calibri Light" panose="020F0302020204030204" pitchFamily="34" charset="0"/>
                <a:cs typeface="Calibri Light" panose="020F0302020204030204" pitchFamily="34" charset="0"/>
              </a:rPr>
              <a:t>Faith </a:t>
            </a:r>
            <a:r>
              <a:rPr lang="en-ZA" sz="1400" b="0" i="1" dirty="0">
                <a:solidFill>
                  <a:schemeClr val="tx1"/>
                </a:solidFill>
                <a:latin typeface="Calibri Light" panose="020F0302020204030204" pitchFamily="34" charset="0"/>
                <a:cs typeface="Calibri Light" panose="020F0302020204030204" pitchFamily="34" charset="0"/>
              </a:rPr>
              <a:t>comes from hearing the message, and the message is heard through the word about Christ</a:t>
            </a:r>
            <a:r>
              <a:rPr lang="en-ZA" sz="1400" b="0" i="1" dirty="0" smtClean="0">
                <a:solidFill>
                  <a:schemeClr val="tx1"/>
                </a:solidFill>
                <a:latin typeface="Calibri Light" panose="020F0302020204030204" pitchFamily="34" charset="0"/>
                <a:cs typeface="Calibri Light" panose="020F0302020204030204" pitchFamily="34" charset="0"/>
              </a:rPr>
              <a:t>.”</a:t>
            </a:r>
            <a:endParaRPr lang="en-ZA" sz="1400" b="0" dirty="0">
              <a:solidFill>
                <a:schemeClr val="tx1"/>
              </a:solidFill>
              <a:latin typeface="Calibri Light" panose="020F0302020204030204" pitchFamily="34" charset="0"/>
              <a:cs typeface="Calibri Light" panose="020F0302020204030204" pitchFamily="34" charset="0"/>
            </a:endParaRPr>
          </a:p>
        </p:txBody>
      </p:sp>
      <p:sp>
        <p:nvSpPr>
          <p:cNvPr id="14" name="Content Placeholder 7"/>
          <p:cNvSpPr>
            <a:spLocks noGrp="1"/>
          </p:cNvSpPr>
          <p:nvPr>
            <p:ph idx="1"/>
          </p:nvPr>
        </p:nvSpPr>
        <p:spPr>
          <a:xfrm>
            <a:off x="1592261" y="251412"/>
            <a:ext cx="5587119" cy="1115695"/>
          </a:xfrm>
        </p:spPr>
        <p:txBody>
          <a:bodyPr>
            <a:normAutofit/>
          </a:bodyPr>
          <a:lstStyle/>
          <a:p>
            <a:pPr marL="0" indent="0">
              <a:buNone/>
            </a:pPr>
            <a:r>
              <a:rPr lang="en-ZA" dirty="0" smtClean="0"/>
              <a:t>It is fertilized by the word of God</a:t>
            </a:r>
            <a:endParaRPr lang="en-ZA" dirty="0">
              <a:latin typeface="Calibri Light" panose="020F0302020204030204" pitchFamily="34" charset="0"/>
              <a:cs typeface="Calibri Light" panose="020F0302020204030204" pitchFamily="34" charset="0"/>
            </a:endParaRPr>
          </a:p>
          <a:p>
            <a:pPr marL="0" indent="0">
              <a:buNone/>
            </a:pPr>
            <a:endParaRPr lang="en-ZA" dirty="0"/>
          </a:p>
        </p:txBody>
      </p:sp>
      <p:sp>
        <p:nvSpPr>
          <p:cNvPr id="16" name="Rectangle 15"/>
          <p:cNvSpPr/>
          <p:nvPr/>
        </p:nvSpPr>
        <p:spPr>
          <a:xfrm>
            <a:off x="-14680" y="0"/>
            <a:ext cx="9158680" cy="94465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3600" b="1" dirty="0" smtClean="0">
                <a:ln w="0"/>
                <a:solidFill>
                  <a:schemeClr val="bg1"/>
                </a:solidFill>
                <a:effectLst>
                  <a:glow rad="228600">
                    <a:schemeClr val="accent4">
                      <a:satMod val="175000"/>
                      <a:alpha val="40000"/>
                    </a:schemeClr>
                  </a:glow>
                  <a:outerShdw blurRad="38100" dist="19050" dir="2700000" algn="tl" rotWithShape="0">
                    <a:schemeClr val="dk1">
                      <a:alpha val="40000"/>
                    </a:schemeClr>
                  </a:outerShdw>
                </a:effectLst>
              </a:rPr>
              <a:t>2. </a:t>
            </a:r>
            <a:r>
              <a:rPr lang="en-ZA" sz="3600" b="1" dirty="0" smtClean="0">
                <a:ln w="0"/>
                <a:solidFill>
                  <a:schemeClr val="bg1"/>
                </a:solidFill>
                <a:effectLst>
                  <a:glow rad="228600">
                    <a:schemeClr val="accent4">
                      <a:satMod val="175000"/>
                      <a:alpha val="40000"/>
                    </a:schemeClr>
                  </a:glow>
                  <a:outerShdw blurRad="38100" dist="19050" dir="2700000" algn="tl" rotWithShape="0">
                    <a:schemeClr val="dk1">
                      <a:alpha val="40000"/>
                    </a:schemeClr>
                  </a:outerShdw>
                </a:effectLst>
              </a:rPr>
              <a:t>God’s </a:t>
            </a:r>
            <a:r>
              <a:rPr lang="en-ZA" sz="3600" b="1" dirty="0" smtClean="0">
                <a:ln w="0"/>
                <a:solidFill>
                  <a:schemeClr val="bg1"/>
                </a:solidFill>
                <a:effectLst>
                  <a:glow rad="228600">
                    <a:schemeClr val="accent4">
                      <a:satMod val="175000"/>
                      <a:alpha val="40000"/>
                    </a:schemeClr>
                  </a:glow>
                  <a:outerShdw blurRad="38100" dist="19050" dir="2700000" algn="tl" rotWithShape="0">
                    <a:schemeClr val="dk1">
                      <a:alpha val="40000"/>
                    </a:schemeClr>
                  </a:outerShdw>
                </a:effectLst>
              </a:rPr>
              <a:t>word</a:t>
            </a:r>
            <a:endParaRPr lang="en-ZA" sz="3600" b="1" dirty="0">
              <a:ln w="0"/>
              <a:solidFill>
                <a:schemeClr val="bg1"/>
              </a:solidFill>
              <a:effectLst>
                <a:glow rad="228600">
                  <a:schemeClr val="accent4">
                    <a:satMod val="175000"/>
                    <a:alpha val="40000"/>
                  </a:schemeClr>
                </a:glow>
                <a:outerShdw blurRad="38100" dist="19050" dir="2700000" algn="tl" rotWithShape="0">
                  <a:schemeClr val="dk1">
                    <a:alpha val="40000"/>
                  </a:schemeClr>
                </a:outerShdw>
              </a:effectLst>
            </a:endParaRPr>
          </a:p>
        </p:txBody>
      </p:sp>
      <p:grpSp>
        <p:nvGrpSpPr>
          <p:cNvPr id="3" name="Group 2"/>
          <p:cNvGrpSpPr/>
          <p:nvPr/>
        </p:nvGrpSpPr>
        <p:grpSpPr>
          <a:xfrm>
            <a:off x="4644697" y="1995874"/>
            <a:ext cx="3857910" cy="2224196"/>
            <a:chOff x="4644697" y="1995874"/>
            <a:chExt cx="3857910" cy="2224196"/>
          </a:xfrm>
        </p:grpSpPr>
        <p:sp>
          <p:nvSpPr>
            <p:cNvPr id="11" name="Freeform 10"/>
            <p:cNvSpPr/>
            <p:nvPr/>
          </p:nvSpPr>
          <p:spPr>
            <a:xfrm flipH="1">
              <a:off x="4644697" y="2076726"/>
              <a:ext cx="3577498" cy="2143344"/>
            </a:xfrm>
            <a:custGeom>
              <a:avLst/>
              <a:gdLst>
                <a:gd name="connsiteX0" fmla="*/ 409575 w 3577498"/>
                <a:gd name="connsiteY0" fmla="*/ 0 h 2143344"/>
                <a:gd name="connsiteX1" fmla="*/ 1114425 w 3577498"/>
                <a:gd name="connsiteY1" fmla="*/ 685800 h 2143344"/>
                <a:gd name="connsiteX2" fmla="*/ 2324100 w 3577498"/>
                <a:gd name="connsiteY2" fmla="*/ 1466850 h 2143344"/>
                <a:gd name="connsiteX3" fmla="*/ 3562350 w 3577498"/>
                <a:gd name="connsiteY3" fmla="*/ 2076450 h 2143344"/>
                <a:gd name="connsiteX4" fmla="*/ 2933700 w 3577498"/>
                <a:gd name="connsiteY4" fmla="*/ 2095500 h 2143344"/>
                <a:gd name="connsiteX5" fmla="*/ 1771650 w 3577498"/>
                <a:gd name="connsiteY5" fmla="*/ 1790700 h 2143344"/>
                <a:gd name="connsiteX6" fmla="*/ 828675 w 3577498"/>
                <a:gd name="connsiteY6" fmla="*/ 1343025 h 2143344"/>
                <a:gd name="connsiteX7" fmla="*/ 180975 w 3577498"/>
                <a:gd name="connsiteY7" fmla="*/ 990600 h 2143344"/>
                <a:gd name="connsiteX8" fmla="*/ 0 w 3577498"/>
                <a:gd name="connsiteY8" fmla="*/ 895350 h 2143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7498" h="2143344">
                  <a:moveTo>
                    <a:pt x="409575" y="0"/>
                  </a:moveTo>
                  <a:cubicBezTo>
                    <a:pt x="602456" y="220662"/>
                    <a:pt x="795338" y="441325"/>
                    <a:pt x="1114425" y="685800"/>
                  </a:cubicBezTo>
                  <a:cubicBezTo>
                    <a:pt x="1433513" y="930275"/>
                    <a:pt x="1916113" y="1235075"/>
                    <a:pt x="2324100" y="1466850"/>
                  </a:cubicBezTo>
                  <a:cubicBezTo>
                    <a:pt x="2732087" y="1698625"/>
                    <a:pt x="3460750" y="1971675"/>
                    <a:pt x="3562350" y="2076450"/>
                  </a:cubicBezTo>
                  <a:cubicBezTo>
                    <a:pt x="3663950" y="2181225"/>
                    <a:pt x="3232150" y="2143125"/>
                    <a:pt x="2933700" y="2095500"/>
                  </a:cubicBezTo>
                  <a:cubicBezTo>
                    <a:pt x="2635250" y="2047875"/>
                    <a:pt x="2122487" y="1916112"/>
                    <a:pt x="1771650" y="1790700"/>
                  </a:cubicBezTo>
                  <a:cubicBezTo>
                    <a:pt x="1420813" y="1665288"/>
                    <a:pt x="1093787" y="1476375"/>
                    <a:pt x="828675" y="1343025"/>
                  </a:cubicBezTo>
                  <a:cubicBezTo>
                    <a:pt x="563563" y="1209675"/>
                    <a:pt x="319087" y="1065212"/>
                    <a:pt x="180975" y="990600"/>
                  </a:cubicBezTo>
                  <a:cubicBezTo>
                    <a:pt x="42863" y="915988"/>
                    <a:pt x="21431" y="905669"/>
                    <a:pt x="0" y="895350"/>
                  </a:cubicBezTo>
                </a:path>
              </a:pathLst>
            </a:custGeom>
            <a:solidFill>
              <a:schemeClr val="accent2">
                <a:lumMod val="75000"/>
              </a:schemeClr>
            </a:solidFill>
            <a:ln>
              <a:solidFill>
                <a:schemeClr val="accent2">
                  <a:lumMod val="60000"/>
                  <a:lumOff val="40000"/>
                </a:schemeClr>
              </a:solid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71265" y="1995874"/>
              <a:ext cx="1031342" cy="1152524"/>
            </a:xfrm>
            <a:prstGeom prst="rect">
              <a:avLst/>
            </a:prstGeom>
          </p:spPr>
        </p:pic>
      </p:grpSp>
    </p:spTree>
    <p:extLst>
      <p:ext uri="{BB962C8B-B14F-4D97-AF65-F5344CB8AC3E}">
        <p14:creationId xmlns:p14="http://schemas.microsoft.com/office/powerpoint/2010/main" val="2264239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4082471"/>
            <a:ext cx="9144000" cy="3250662"/>
          </a:xfrm>
          <a:prstGeom prst="rect">
            <a:avLst/>
          </a:prstGeom>
          <a:solidFill>
            <a:srgbClr val="D5B95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571500" indent="-571500"/>
            <a:r>
              <a:rPr lang="en-ZA" sz="1800" b="0" dirty="0" smtClean="0">
                <a:solidFill>
                  <a:schemeClr val="bg2">
                    <a:lumMod val="25000"/>
                  </a:schemeClr>
                </a:solidFill>
              </a:rPr>
              <a:t>	</a:t>
            </a:r>
            <a:endParaRPr lang="en-ZA" sz="1800" dirty="0">
              <a:solidFill>
                <a:schemeClr val="tx1"/>
              </a:solidFill>
              <a:latin typeface="Calibri Light" panose="020F0302020204030204" pitchFamily="34" charset="0"/>
              <a:cs typeface="Calibri Light" panose="020F0302020204030204" pitchFamily="34" charset="0"/>
            </a:endParaRPr>
          </a:p>
        </p:txBody>
      </p:sp>
      <p:sp>
        <p:nvSpPr>
          <p:cNvPr id="7" name="Rectangle 6"/>
          <p:cNvSpPr/>
          <p:nvPr/>
        </p:nvSpPr>
        <p:spPr>
          <a:xfrm>
            <a:off x="0" y="466168"/>
            <a:ext cx="9144000" cy="36073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2" name="Picture 1"/>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01104" y="1402887"/>
            <a:ext cx="6667342" cy="5014632"/>
          </a:xfrm>
          <a:prstGeom prst="rect">
            <a:avLst/>
          </a:prstGeom>
        </p:spPr>
      </p:pic>
      <p:sp>
        <p:nvSpPr>
          <p:cNvPr id="10" name="Rectangle 9"/>
          <p:cNvSpPr/>
          <p:nvPr/>
        </p:nvSpPr>
        <p:spPr>
          <a:xfrm>
            <a:off x="2337967" y="5069381"/>
            <a:ext cx="4841413" cy="9446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4400" b="1" dirty="0" smtClean="0">
                <a:ln w="0"/>
                <a:solidFill>
                  <a:schemeClr val="bg1"/>
                </a:solidFill>
                <a:effectLst>
                  <a:glow rad="228600">
                    <a:schemeClr val="accent4">
                      <a:lumMod val="50000"/>
                      <a:alpha val="40000"/>
                    </a:schemeClr>
                  </a:glow>
                  <a:outerShdw blurRad="38100" dist="19050" dir="2700000" algn="tl" rotWithShape="0">
                    <a:schemeClr val="dk1">
                      <a:alpha val="40000"/>
                    </a:schemeClr>
                  </a:outerShdw>
                </a:effectLst>
              </a:rPr>
              <a:t>Trust in God</a:t>
            </a:r>
            <a:endParaRPr lang="en-ZA" sz="4400" b="1" dirty="0">
              <a:ln w="0"/>
              <a:solidFill>
                <a:schemeClr val="bg1"/>
              </a:solidFill>
              <a:effectLst>
                <a:glow rad="228600">
                  <a:schemeClr val="accent4">
                    <a:lumMod val="50000"/>
                    <a:alpha val="40000"/>
                  </a:schemeClr>
                </a:glow>
                <a:outerShdw blurRad="38100" dist="19050" dir="2700000" algn="tl" rotWithShape="0">
                  <a:schemeClr val="dk1">
                    <a:alpha val="40000"/>
                  </a:schemeClr>
                </a:outerShdw>
              </a:effectLst>
            </a:endParaRPr>
          </a:p>
        </p:txBody>
      </p:sp>
      <p:sp>
        <p:nvSpPr>
          <p:cNvPr id="13" name="TextBox 12"/>
          <p:cNvSpPr txBox="1"/>
          <p:nvPr/>
        </p:nvSpPr>
        <p:spPr>
          <a:xfrm>
            <a:off x="247394" y="3553644"/>
            <a:ext cx="3157398" cy="944771"/>
          </a:xfrm>
          <a:prstGeom prst="rect">
            <a:avLst/>
          </a:pr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sz="1400" dirty="0">
                <a:solidFill>
                  <a:schemeClr val="bg2">
                    <a:lumMod val="25000"/>
                  </a:schemeClr>
                </a:solidFill>
              </a:rPr>
              <a:t>Proverbs </a:t>
            </a:r>
            <a:r>
              <a:rPr lang="en-ZA" sz="1400" dirty="0" smtClean="0">
                <a:solidFill>
                  <a:schemeClr val="bg2">
                    <a:lumMod val="25000"/>
                  </a:schemeClr>
                </a:solidFill>
              </a:rPr>
              <a:t>27:17</a:t>
            </a:r>
          </a:p>
          <a:p>
            <a:r>
              <a:rPr lang="en-ZA" sz="1400" b="0" dirty="0" smtClean="0">
                <a:solidFill>
                  <a:schemeClr val="tx1"/>
                </a:solidFill>
                <a:latin typeface="Calibri Light" panose="020F0302020204030204" pitchFamily="34" charset="0"/>
                <a:cs typeface="Calibri Light" panose="020F0302020204030204" pitchFamily="34" charset="0"/>
              </a:rPr>
              <a:t>“</a:t>
            </a:r>
            <a:r>
              <a:rPr lang="en-ZA" sz="1400" b="0" i="1" dirty="0" smtClean="0">
                <a:solidFill>
                  <a:schemeClr val="tx1"/>
                </a:solidFill>
                <a:latin typeface="Calibri Light" panose="020F0302020204030204" pitchFamily="34" charset="0"/>
                <a:cs typeface="Calibri Light" panose="020F0302020204030204" pitchFamily="34" charset="0"/>
              </a:rPr>
              <a:t>As </a:t>
            </a:r>
            <a:r>
              <a:rPr lang="en-ZA" sz="1400" b="0" i="1" dirty="0">
                <a:solidFill>
                  <a:schemeClr val="tx1"/>
                </a:solidFill>
                <a:latin typeface="Calibri Light" panose="020F0302020204030204" pitchFamily="34" charset="0"/>
                <a:cs typeface="Calibri Light" panose="020F0302020204030204" pitchFamily="34" charset="0"/>
              </a:rPr>
              <a:t>iron sharpens iron</a:t>
            </a:r>
            <a:r>
              <a:rPr lang="en-ZA" sz="1400" b="0" i="1" dirty="0" smtClean="0">
                <a:solidFill>
                  <a:schemeClr val="tx1"/>
                </a:solidFill>
                <a:latin typeface="Calibri Light" panose="020F0302020204030204" pitchFamily="34" charset="0"/>
                <a:cs typeface="Calibri Light" panose="020F0302020204030204" pitchFamily="34" charset="0"/>
              </a:rPr>
              <a:t>, so </a:t>
            </a:r>
            <a:r>
              <a:rPr lang="en-ZA" sz="1400" b="0" i="1" dirty="0">
                <a:solidFill>
                  <a:schemeClr val="tx1"/>
                </a:solidFill>
                <a:latin typeface="Calibri Light" panose="020F0302020204030204" pitchFamily="34" charset="0"/>
                <a:cs typeface="Calibri Light" panose="020F0302020204030204" pitchFamily="34" charset="0"/>
              </a:rPr>
              <a:t>one person sharpens another</a:t>
            </a:r>
            <a:r>
              <a:rPr lang="en-ZA" sz="1400" b="0" i="1" dirty="0" smtClean="0">
                <a:solidFill>
                  <a:schemeClr val="tx1"/>
                </a:solidFill>
                <a:latin typeface="Calibri Light" panose="020F0302020204030204" pitchFamily="34" charset="0"/>
                <a:cs typeface="Calibri Light" panose="020F0302020204030204" pitchFamily="34" charset="0"/>
              </a:rPr>
              <a:t>.”</a:t>
            </a:r>
            <a:endParaRPr lang="en-ZA" sz="1400" b="0" i="1" dirty="0">
              <a:solidFill>
                <a:schemeClr val="tx1"/>
              </a:solidFill>
              <a:latin typeface="Calibri Light" panose="020F0302020204030204" pitchFamily="34" charset="0"/>
              <a:cs typeface="Calibri Light" panose="020F0302020204030204" pitchFamily="34" charset="0"/>
            </a:endParaRPr>
          </a:p>
        </p:txBody>
      </p:sp>
      <p:sp>
        <p:nvSpPr>
          <p:cNvPr id="14" name="Content Placeholder 7"/>
          <p:cNvSpPr>
            <a:spLocks noGrp="1"/>
          </p:cNvSpPr>
          <p:nvPr>
            <p:ph idx="1"/>
          </p:nvPr>
        </p:nvSpPr>
        <p:spPr>
          <a:xfrm>
            <a:off x="1592261" y="251412"/>
            <a:ext cx="5587119" cy="1115695"/>
          </a:xfrm>
        </p:spPr>
        <p:txBody>
          <a:bodyPr>
            <a:normAutofit/>
          </a:bodyPr>
          <a:lstStyle/>
          <a:p>
            <a:pPr marL="0" indent="0">
              <a:buNone/>
            </a:pPr>
            <a:r>
              <a:rPr lang="en-ZA" dirty="0" smtClean="0"/>
              <a:t>It is fertilized by the word of God</a:t>
            </a:r>
            <a:endParaRPr lang="en-ZA" dirty="0">
              <a:latin typeface="Calibri Light" panose="020F0302020204030204" pitchFamily="34" charset="0"/>
              <a:cs typeface="Calibri Light" panose="020F0302020204030204" pitchFamily="34" charset="0"/>
            </a:endParaRPr>
          </a:p>
          <a:p>
            <a:pPr marL="0" indent="0">
              <a:buNone/>
            </a:pPr>
            <a:endParaRPr lang="en-ZA" dirty="0"/>
          </a:p>
        </p:txBody>
      </p:sp>
      <p:sp>
        <p:nvSpPr>
          <p:cNvPr id="16" name="Rectangle 15"/>
          <p:cNvSpPr/>
          <p:nvPr/>
        </p:nvSpPr>
        <p:spPr>
          <a:xfrm>
            <a:off x="-14680" y="0"/>
            <a:ext cx="9158680" cy="94465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3600" b="1" dirty="0">
                <a:ln w="0"/>
                <a:solidFill>
                  <a:schemeClr val="bg1"/>
                </a:solidFill>
                <a:effectLst>
                  <a:glow rad="228600">
                    <a:schemeClr val="accent4">
                      <a:satMod val="175000"/>
                      <a:alpha val="40000"/>
                    </a:schemeClr>
                  </a:glow>
                  <a:outerShdw blurRad="38100" dist="19050" dir="2700000" algn="tl" rotWithShape="0">
                    <a:schemeClr val="dk1">
                      <a:alpha val="40000"/>
                    </a:schemeClr>
                  </a:outerShdw>
                </a:effectLst>
              </a:rPr>
              <a:t>3</a:t>
            </a:r>
            <a:r>
              <a:rPr lang="en-ZA" sz="3600" b="1" dirty="0" smtClean="0">
                <a:ln w="0"/>
                <a:solidFill>
                  <a:schemeClr val="bg1"/>
                </a:solidFill>
                <a:effectLst>
                  <a:glow rad="228600">
                    <a:schemeClr val="accent4">
                      <a:satMod val="175000"/>
                      <a:alpha val="40000"/>
                    </a:schemeClr>
                  </a:glow>
                  <a:outerShdw blurRad="38100" dist="19050" dir="2700000" algn="tl" rotWithShape="0">
                    <a:schemeClr val="dk1">
                      <a:alpha val="40000"/>
                    </a:schemeClr>
                  </a:outerShdw>
                </a:effectLst>
              </a:rPr>
              <a:t>. Special Godly relationships</a:t>
            </a:r>
            <a:endParaRPr lang="en-ZA" sz="3600" b="1" dirty="0">
              <a:ln w="0"/>
              <a:solidFill>
                <a:schemeClr val="bg1"/>
              </a:solidFill>
              <a:effectLst>
                <a:glow rad="228600">
                  <a:schemeClr val="accent4">
                    <a:satMod val="175000"/>
                    <a:alpha val="40000"/>
                  </a:schemeClr>
                </a:glow>
                <a:outerShdw blurRad="38100" dist="19050" dir="2700000" algn="tl" rotWithShape="0">
                  <a:schemeClr val="dk1">
                    <a:alpha val="40000"/>
                  </a:schemeClr>
                </a:outerShdw>
              </a:effectLst>
            </a:endParaRPr>
          </a:p>
        </p:txBody>
      </p:sp>
      <p:sp>
        <p:nvSpPr>
          <p:cNvPr id="15" name="Freeform 14"/>
          <p:cNvSpPr/>
          <p:nvPr/>
        </p:nvSpPr>
        <p:spPr>
          <a:xfrm>
            <a:off x="808322" y="2067067"/>
            <a:ext cx="3577498" cy="2143344"/>
          </a:xfrm>
          <a:custGeom>
            <a:avLst/>
            <a:gdLst>
              <a:gd name="connsiteX0" fmla="*/ 409575 w 3577498"/>
              <a:gd name="connsiteY0" fmla="*/ 0 h 2143344"/>
              <a:gd name="connsiteX1" fmla="*/ 1114425 w 3577498"/>
              <a:gd name="connsiteY1" fmla="*/ 685800 h 2143344"/>
              <a:gd name="connsiteX2" fmla="*/ 2324100 w 3577498"/>
              <a:gd name="connsiteY2" fmla="*/ 1466850 h 2143344"/>
              <a:gd name="connsiteX3" fmla="*/ 3562350 w 3577498"/>
              <a:gd name="connsiteY3" fmla="*/ 2076450 h 2143344"/>
              <a:gd name="connsiteX4" fmla="*/ 2933700 w 3577498"/>
              <a:gd name="connsiteY4" fmla="*/ 2095500 h 2143344"/>
              <a:gd name="connsiteX5" fmla="*/ 1771650 w 3577498"/>
              <a:gd name="connsiteY5" fmla="*/ 1790700 h 2143344"/>
              <a:gd name="connsiteX6" fmla="*/ 828675 w 3577498"/>
              <a:gd name="connsiteY6" fmla="*/ 1343025 h 2143344"/>
              <a:gd name="connsiteX7" fmla="*/ 180975 w 3577498"/>
              <a:gd name="connsiteY7" fmla="*/ 990600 h 2143344"/>
              <a:gd name="connsiteX8" fmla="*/ 0 w 3577498"/>
              <a:gd name="connsiteY8" fmla="*/ 895350 h 2143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7498" h="2143344">
                <a:moveTo>
                  <a:pt x="409575" y="0"/>
                </a:moveTo>
                <a:cubicBezTo>
                  <a:pt x="602456" y="220662"/>
                  <a:pt x="795338" y="441325"/>
                  <a:pt x="1114425" y="685800"/>
                </a:cubicBezTo>
                <a:cubicBezTo>
                  <a:pt x="1433513" y="930275"/>
                  <a:pt x="1916113" y="1235075"/>
                  <a:pt x="2324100" y="1466850"/>
                </a:cubicBezTo>
                <a:cubicBezTo>
                  <a:pt x="2732087" y="1698625"/>
                  <a:pt x="3460750" y="1971675"/>
                  <a:pt x="3562350" y="2076450"/>
                </a:cubicBezTo>
                <a:cubicBezTo>
                  <a:pt x="3663950" y="2181225"/>
                  <a:pt x="3232150" y="2143125"/>
                  <a:pt x="2933700" y="2095500"/>
                </a:cubicBezTo>
                <a:cubicBezTo>
                  <a:pt x="2635250" y="2047875"/>
                  <a:pt x="2122487" y="1916112"/>
                  <a:pt x="1771650" y="1790700"/>
                </a:cubicBezTo>
                <a:cubicBezTo>
                  <a:pt x="1420813" y="1665288"/>
                  <a:pt x="1093787" y="1476375"/>
                  <a:pt x="828675" y="1343025"/>
                </a:cubicBezTo>
                <a:cubicBezTo>
                  <a:pt x="563563" y="1209675"/>
                  <a:pt x="319087" y="1065212"/>
                  <a:pt x="180975" y="990600"/>
                </a:cubicBezTo>
                <a:cubicBezTo>
                  <a:pt x="42863" y="915988"/>
                  <a:pt x="21431" y="905669"/>
                  <a:pt x="0" y="895350"/>
                </a:cubicBezTo>
              </a:path>
            </a:pathLst>
          </a:custGeom>
          <a:solidFill>
            <a:schemeClr val="accent5">
              <a:lumMod val="60000"/>
              <a:lumOff val="40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7" name="Picture 16"/>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27889" r="33785"/>
          <a:stretch/>
        </p:blipFill>
        <p:spPr>
          <a:xfrm>
            <a:off x="822883" y="1632551"/>
            <a:ext cx="495300" cy="1320800"/>
          </a:xfrm>
          <a:prstGeom prst="rect">
            <a:avLst/>
          </a:prstGeom>
        </p:spPr>
      </p:pic>
      <p:pic>
        <p:nvPicPr>
          <p:cNvPr id="18" name="Picture 17"/>
          <p:cNvPicPr>
            <a:picLocks noChangeAspect="1"/>
          </p:cNvPicPr>
          <p:nvPr/>
        </p:nvPicPr>
        <p:blipFill rotWithShape="1">
          <a:blip r:embed="rId5" cstate="print">
            <a:clrChange>
              <a:clrFrom>
                <a:srgbClr val="FCFCFC"/>
              </a:clrFrom>
              <a:clrTo>
                <a:srgbClr val="FCFCFC">
                  <a:alpha val="0"/>
                </a:srgbClr>
              </a:clrTo>
            </a:clrChange>
            <a:extLst>
              <a:ext uri="{28A0092B-C50C-407E-A947-70E740481C1C}">
                <a14:useLocalDpi xmlns:a14="http://schemas.microsoft.com/office/drawing/2010/main" val="0"/>
              </a:ext>
            </a:extLst>
          </a:blip>
          <a:srcRect l="27643" t="5289" r="35841" b="3846"/>
          <a:stretch/>
        </p:blipFill>
        <p:spPr>
          <a:xfrm>
            <a:off x="1187500" y="1722326"/>
            <a:ext cx="466725" cy="1200150"/>
          </a:xfrm>
          <a:prstGeom prst="rect">
            <a:avLst/>
          </a:prstGeom>
        </p:spPr>
      </p:pic>
    </p:spTree>
    <p:extLst>
      <p:ext uri="{BB962C8B-B14F-4D97-AF65-F5344CB8AC3E}">
        <p14:creationId xmlns:p14="http://schemas.microsoft.com/office/powerpoint/2010/main" val="2449821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4082471"/>
            <a:ext cx="9144000" cy="2793278"/>
          </a:xfrm>
          <a:prstGeom prst="rect">
            <a:avLst/>
          </a:prstGeom>
          <a:solidFill>
            <a:srgbClr val="D5B95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571500" indent="-571500"/>
            <a:r>
              <a:rPr lang="en-ZA" sz="1800" b="0" dirty="0" smtClean="0">
                <a:solidFill>
                  <a:schemeClr val="bg2">
                    <a:lumMod val="25000"/>
                  </a:schemeClr>
                </a:solidFill>
              </a:rPr>
              <a:t>	</a:t>
            </a:r>
            <a:endParaRPr lang="en-ZA" sz="1800" dirty="0">
              <a:solidFill>
                <a:schemeClr val="tx1"/>
              </a:solidFill>
              <a:latin typeface="Calibri Light" panose="020F0302020204030204" pitchFamily="34" charset="0"/>
              <a:cs typeface="Calibri Light" panose="020F0302020204030204" pitchFamily="34" charset="0"/>
            </a:endParaRPr>
          </a:p>
        </p:txBody>
      </p:sp>
      <p:sp>
        <p:nvSpPr>
          <p:cNvPr id="7" name="Rectangle 6"/>
          <p:cNvSpPr/>
          <p:nvPr/>
        </p:nvSpPr>
        <p:spPr>
          <a:xfrm>
            <a:off x="0" y="466168"/>
            <a:ext cx="9144000" cy="36073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2" name="Picture 1"/>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01104" y="1402887"/>
            <a:ext cx="6667342" cy="5014632"/>
          </a:xfrm>
          <a:prstGeom prst="rect">
            <a:avLst/>
          </a:prstGeom>
        </p:spPr>
      </p:pic>
      <p:sp>
        <p:nvSpPr>
          <p:cNvPr id="14" name="Content Placeholder 7"/>
          <p:cNvSpPr>
            <a:spLocks noGrp="1"/>
          </p:cNvSpPr>
          <p:nvPr>
            <p:ph idx="1"/>
          </p:nvPr>
        </p:nvSpPr>
        <p:spPr>
          <a:xfrm>
            <a:off x="1592261" y="251412"/>
            <a:ext cx="5587119" cy="1115695"/>
          </a:xfrm>
        </p:spPr>
        <p:txBody>
          <a:bodyPr>
            <a:normAutofit/>
          </a:bodyPr>
          <a:lstStyle/>
          <a:p>
            <a:pPr marL="0" indent="0">
              <a:buNone/>
            </a:pPr>
            <a:r>
              <a:rPr lang="en-ZA" dirty="0" smtClean="0"/>
              <a:t>It is fertilized by the word of God</a:t>
            </a:r>
            <a:endParaRPr lang="en-ZA" dirty="0">
              <a:latin typeface="Calibri Light" panose="020F0302020204030204" pitchFamily="34" charset="0"/>
              <a:cs typeface="Calibri Light" panose="020F0302020204030204" pitchFamily="34" charset="0"/>
            </a:endParaRPr>
          </a:p>
          <a:p>
            <a:pPr marL="0" indent="0">
              <a:buNone/>
            </a:pPr>
            <a:endParaRPr lang="en-ZA" dirty="0"/>
          </a:p>
        </p:txBody>
      </p:sp>
      <p:sp>
        <p:nvSpPr>
          <p:cNvPr id="12" name="TextBox 11"/>
          <p:cNvSpPr txBox="1"/>
          <p:nvPr/>
        </p:nvSpPr>
        <p:spPr>
          <a:xfrm>
            <a:off x="153784" y="2965040"/>
            <a:ext cx="2650286" cy="2102802"/>
          </a:xfrm>
          <a:prstGeom prst="rect">
            <a:avLst/>
          </a:prstGeom>
          <a:solidFill>
            <a:srgbClr val="76717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sz="1400" dirty="0" smtClean="0">
                <a:solidFill>
                  <a:schemeClr val="bg1"/>
                </a:solidFill>
              </a:rPr>
              <a:t>James 1: 2-3</a:t>
            </a:r>
            <a:endParaRPr lang="en-ZA" sz="1400" dirty="0">
              <a:solidFill>
                <a:schemeClr val="bg1"/>
              </a:solidFill>
            </a:endParaRPr>
          </a:p>
          <a:p>
            <a:r>
              <a:rPr lang="en-ZA" sz="1200" b="0" i="1" dirty="0" smtClean="0">
                <a:solidFill>
                  <a:schemeClr val="bg1"/>
                </a:solidFill>
                <a:latin typeface="Calibri Light" panose="020F0302020204030204" pitchFamily="34" charset="0"/>
                <a:cs typeface="Calibri Light" panose="020F0302020204030204" pitchFamily="34" charset="0"/>
              </a:rPr>
              <a:t>Consider </a:t>
            </a:r>
            <a:r>
              <a:rPr lang="en-ZA" sz="1200" b="0" i="1" dirty="0">
                <a:solidFill>
                  <a:schemeClr val="bg1"/>
                </a:solidFill>
                <a:latin typeface="Calibri Light" panose="020F0302020204030204" pitchFamily="34" charset="0"/>
                <a:cs typeface="Calibri Light" panose="020F0302020204030204" pitchFamily="34" charset="0"/>
              </a:rPr>
              <a:t>it pure joy, my brothers and sisters, whenever you face trials of many kinds, </a:t>
            </a:r>
            <a:r>
              <a:rPr lang="en-ZA" sz="1200" b="0" i="1" dirty="0" smtClean="0">
                <a:solidFill>
                  <a:schemeClr val="bg1"/>
                </a:solidFill>
                <a:latin typeface="Calibri Light" panose="020F0302020204030204" pitchFamily="34" charset="0"/>
                <a:cs typeface="Calibri Light" panose="020F0302020204030204" pitchFamily="34" charset="0"/>
              </a:rPr>
              <a:t>because </a:t>
            </a:r>
            <a:r>
              <a:rPr lang="en-ZA" sz="1200" b="0" i="1" dirty="0">
                <a:solidFill>
                  <a:schemeClr val="bg1"/>
                </a:solidFill>
                <a:latin typeface="Calibri Light" panose="020F0302020204030204" pitchFamily="34" charset="0"/>
                <a:cs typeface="Calibri Light" panose="020F0302020204030204" pitchFamily="34" charset="0"/>
              </a:rPr>
              <a:t>you know that the testing of your faith produces </a:t>
            </a:r>
            <a:r>
              <a:rPr lang="en-ZA" sz="1200" b="0" i="1" u="sng" dirty="0">
                <a:solidFill>
                  <a:schemeClr val="bg1"/>
                </a:solidFill>
                <a:latin typeface="Calibri Light" panose="020F0302020204030204" pitchFamily="34" charset="0"/>
                <a:cs typeface="Calibri Light" panose="020F0302020204030204" pitchFamily="34" charset="0"/>
              </a:rPr>
              <a:t>perseverance</a:t>
            </a:r>
            <a:r>
              <a:rPr lang="en-ZA" sz="1200" b="0" i="1" dirty="0">
                <a:solidFill>
                  <a:schemeClr val="bg1"/>
                </a:solidFill>
                <a:latin typeface="Calibri Light" panose="020F0302020204030204" pitchFamily="34" charset="0"/>
                <a:cs typeface="Calibri Light" panose="020F0302020204030204" pitchFamily="34" charset="0"/>
              </a:rPr>
              <a:t>. </a:t>
            </a:r>
            <a:r>
              <a:rPr lang="en-ZA" sz="1200" b="0" i="1" dirty="0" smtClean="0">
                <a:solidFill>
                  <a:schemeClr val="bg1"/>
                </a:solidFill>
                <a:latin typeface="Calibri Light" panose="020F0302020204030204" pitchFamily="34" charset="0"/>
                <a:cs typeface="Calibri Light" panose="020F0302020204030204" pitchFamily="34" charset="0"/>
              </a:rPr>
              <a:t>Let </a:t>
            </a:r>
            <a:r>
              <a:rPr lang="en-ZA" sz="1200" b="0" i="1" dirty="0">
                <a:solidFill>
                  <a:schemeClr val="bg1"/>
                </a:solidFill>
                <a:latin typeface="Calibri Light" panose="020F0302020204030204" pitchFamily="34" charset="0"/>
                <a:cs typeface="Calibri Light" panose="020F0302020204030204" pitchFamily="34" charset="0"/>
              </a:rPr>
              <a:t>perseverance finish its work so that you may be </a:t>
            </a:r>
            <a:r>
              <a:rPr lang="en-ZA" sz="1200" b="0" i="1" u="sng" dirty="0">
                <a:solidFill>
                  <a:schemeClr val="bg1"/>
                </a:solidFill>
                <a:latin typeface="Calibri Light" panose="020F0302020204030204" pitchFamily="34" charset="0"/>
                <a:cs typeface="Calibri Light" panose="020F0302020204030204" pitchFamily="34" charset="0"/>
              </a:rPr>
              <a:t>mature and complete, not lacking anything</a:t>
            </a:r>
            <a:r>
              <a:rPr lang="en-ZA" sz="1200" b="0" i="1" dirty="0">
                <a:solidFill>
                  <a:schemeClr val="bg1"/>
                </a:solidFill>
                <a:latin typeface="Calibri Light" panose="020F0302020204030204" pitchFamily="34" charset="0"/>
                <a:cs typeface="Calibri Light" panose="020F0302020204030204" pitchFamily="34" charset="0"/>
              </a:rPr>
              <a:t>. </a:t>
            </a:r>
            <a:endParaRPr lang="en-ZA" sz="1400" b="0" i="1" dirty="0">
              <a:solidFill>
                <a:schemeClr val="bg1"/>
              </a:solidFill>
              <a:latin typeface="Calibri Light" panose="020F0302020204030204" pitchFamily="34" charset="0"/>
              <a:cs typeface="Calibri Light" panose="020F0302020204030204" pitchFamily="34" charset="0"/>
            </a:endParaRPr>
          </a:p>
        </p:txBody>
      </p:sp>
      <p:sp>
        <p:nvSpPr>
          <p:cNvPr id="16" name="Rectangle 15"/>
          <p:cNvSpPr/>
          <p:nvPr/>
        </p:nvSpPr>
        <p:spPr>
          <a:xfrm>
            <a:off x="-14680" y="0"/>
            <a:ext cx="9158680" cy="94465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3600" b="1" dirty="0" smtClean="0">
                <a:ln w="0"/>
                <a:solidFill>
                  <a:schemeClr val="bg1"/>
                </a:solidFill>
                <a:effectLst>
                  <a:glow rad="228600">
                    <a:schemeClr val="accent4">
                      <a:satMod val="175000"/>
                      <a:alpha val="40000"/>
                    </a:schemeClr>
                  </a:glow>
                  <a:outerShdw blurRad="38100" dist="19050" dir="2700000" algn="tl" rotWithShape="0">
                    <a:schemeClr val="dk1">
                      <a:alpha val="40000"/>
                    </a:schemeClr>
                  </a:outerShdw>
                </a:effectLst>
              </a:rPr>
              <a:t>4. Trouble</a:t>
            </a:r>
            <a:endParaRPr lang="en-ZA" sz="3600" b="1" dirty="0">
              <a:ln w="0"/>
              <a:solidFill>
                <a:schemeClr val="bg1"/>
              </a:solidFill>
              <a:effectLst>
                <a:glow rad="228600">
                  <a:schemeClr val="accent4">
                    <a:satMod val="175000"/>
                    <a:alpha val="40000"/>
                  </a:schemeClr>
                </a:glow>
                <a:outerShdw blurRad="38100" dist="19050" dir="2700000" algn="tl" rotWithShape="0">
                  <a:schemeClr val="dk1">
                    <a:alpha val="40000"/>
                  </a:schemeClr>
                </a:outerShdw>
              </a:effectLst>
            </a:endParaRPr>
          </a:p>
        </p:txBody>
      </p:sp>
      <p:sp>
        <p:nvSpPr>
          <p:cNvPr id="39" name="TextBox 38"/>
          <p:cNvSpPr txBox="1"/>
          <p:nvPr/>
        </p:nvSpPr>
        <p:spPr>
          <a:xfrm>
            <a:off x="6669741" y="934232"/>
            <a:ext cx="2474259" cy="3817061"/>
          </a:xfrm>
          <a:prstGeom prst="rect">
            <a:avLst/>
          </a:prstGeom>
          <a:solidFill>
            <a:schemeClr val="bg2">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sz="1600" dirty="0" smtClean="0">
                <a:solidFill>
                  <a:schemeClr val="bg1"/>
                </a:solidFill>
                <a:effectLst>
                  <a:glow rad="101600">
                    <a:schemeClr val="accent2">
                      <a:satMod val="175000"/>
                      <a:alpha val="40000"/>
                    </a:schemeClr>
                  </a:glow>
                </a:effectLst>
              </a:rPr>
              <a:t>We must be careful not to blame God for the trouble we experience…</a:t>
            </a:r>
            <a:endParaRPr lang="en-ZA" sz="1600" dirty="0">
              <a:solidFill>
                <a:schemeClr val="bg1"/>
              </a:solidFill>
              <a:effectLst>
                <a:glow rad="101600">
                  <a:schemeClr val="accent2">
                    <a:satMod val="175000"/>
                    <a:alpha val="40000"/>
                  </a:schemeClr>
                </a:glow>
              </a:effectLst>
            </a:endParaRPr>
          </a:p>
          <a:p>
            <a:endParaRPr lang="en-ZA" sz="1200" b="0" i="1" baseline="30000" dirty="0" smtClean="0">
              <a:solidFill>
                <a:schemeClr val="bg1"/>
              </a:solidFill>
              <a:latin typeface="Calibri Light" panose="020F0302020204030204" pitchFamily="34" charset="0"/>
              <a:cs typeface="Calibri Light" panose="020F0302020204030204" pitchFamily="34" charset="0"/>
            </a:endParaRPr>
          </a:p>
          <a:p>
            <a:endParaRPr lang="en-ZA" sz="500" b="0" i="1" baseline="30000" dirty="0">
              <a:solidFill>
                <a:schemeClr val="bg1"/>
              </a:solidFill>
              <a:latin typeface="Calibri Light" panose="020F0302020204030204" pitchFamily="34" charset="0"/>
              <a:cs typeface="Calibri Light" panose="020F0302020204030204" pitchFamily="34" charset="0"/>
            </a:endParaRPr>
          </a:p>
          <a:p>
            <a:r>
              <a:rPr lang="en-ZA" sz="1400" dirty="0">
                <a:solidFill>
                  <a:schemeClr val="bg1"/>
                </a:solidFill>
              </a:rPr>
              <a:t>James 1:12-15</a:t>
            </a:r>
          </a:p>
          <a:p>
            <a:r>
              <a:rPr lang="en-ZA" sz="1200" b="0" i="1" baseline="30000" dirty="0">
                <a:solidFill>
                  <a:schemeClr val="bg1"/>
                </a:solidFill>
                <a:latin typeface="Calibri Light" panose="020F0302020204030204" pitchFamily="34" charset="0"/>
                <a:cs typeface="Calibri Light" panose="020F0302020204030204" pitchFamily="34" charset="0"/>
              </a:rPr>
              <a:t>16 </a:t>
            </a:r>
            <a:r>
              <a:rPr lang="en-ZA" sz="1200" b="0" i="1" dirty="0">
                <a:solidFill>
                  <a:schemeClr val="bg1"/>
                </a:solidFill>
                <a:latin typeface="Calibri Light" panose="020F0302020204030204" pitchFamily="34" charset="0"/>
                <a:cs typeface="Calibri Light" panose="020F0302020204030204" pitchFamily="34" charset="0"/>
              </a:rPr>
              <a:t>So don’t be misled, my dear brothers and sisters. </a:t>
            </a:r>
            <a:r>
              <a:rPr lang="en-ZA" sz="1200" b="0" i="1" baseline="30000" dirty="0">
                <a:solidFill>
                  <a:schemeClr val="bg1"/>
                </a:solidFill>
                <a:latin typeface="Calibri Light" panose="020F0302020204030204" pitchFamily="34" charset="0"/>
                <a:cs typeface="Calibri Light" panose="020F0302020204030204" pitchFamily="34" charset="0"/>
              </a:rPr>
              <a:t>17 </a:t>
            </a:r>
            <a:r>
              <a:rPr lang="en-ZA" sz="1200" b="0" i="1" dirty="0">
                <a:solidFill>
                  <a:schemeClr val="bg1"/>
                </a:solidFill>
                <a:latin typeface="Calibri Light" panose="020F0302020204030204" pitchFamily="34" charset="0"/>
                <a:cs typeface="Calibri Light" panose="020F0302020204030204" pitchFamily="34" charset="0"/>
              </a:rPr>
              <a:t>Whatever is good and perfect is a gift coming down to us from God our Father, who created all the lights in the heavens. He never changes or casts a shifting shadow. </a:t>
            </a:r>
            <a:r>
              <a:rPr lang="en-ZA" sz="1200" b="0" i="1" baseline="30000" dirty="0">
                <a:solidFill>
                  <a:schemeClr val="bg1"/>
                </a:solidFill>
                <a:latin typeface="Calibri Light" panose="020F0302020204030204" pitchFamily="34" charset="0"/>
                <a:cs typeface="Calibri Light" panose="020F0302020204030204" pitchFamily="34" charset="0"/>
              </a:rPr>
              <a:t>18</a:t>
            </a:r>
            <a:r>
              <a:rPr lang="en-ZA" sz="1200" b="0" i="1" dirty="0">
                <a:solidFill>
                  <a:schemeClr val="bg1"/>
                </a:solidFill>
                <a:latin typeface="Calibri Light" panose="020F0302020204030204" pitchFamily="34" charset="0"/>
                <a:cs typeface="Calibri Light" panose="020F0302020204030204" pitchFamily="34" charset="0"/>
              </a:rPr>
              <a:t> He chose to give birth to us by giving us his true word. And we, out of all creation, became his prized possession.</a:t>
            </a:r>
            <a:endParaRPr lang="en-ZA" b="0" dirty="0">
              <a:solidFill>
                <a:schemeClr val="bg1"/>
              </a:solidFill>
              <a:latin typeface="Calibri Light" panose="020F0302020204030204" pitchFamily="34" charset="0"/>
              <a:cs typeface="Calibri Light" panose="020F0302020204030204" pitchFamily="34" charset="0"/>
            </a:endParaRPr>
          </a:p>
        </p:txBody>
      </p:sp>
      <p:grpSp>
        <p:nvGrpSpPr>
          <p:cNvPr id="3" name="Group 2"/>
          <p:cNvGrpSpPr/>
          <p:nvPr/>
        </p:nvGrpSpPr>
        <p:grpSpPr>
          <a:xfrm>
            <a:off x="982166" y="4007224"/>
            <a:ext cx="8141190" cy="2871860"/>
            <a:chOff x="982166" y="4007224"/>
            <a:chExt cx="8141190" cy="2871860"/>
          </a:xfrm>
        </p:grpSpPr>
        <p:grpSp>
          <p:nvGrpSpPr>
            <p:cNvPr id="10" name="Group 9"/>
            <p:cNvGrpSpPr/>
            <p:nvPr/>
          </p:nvGrpSpPr>
          <p:grpSpPr>
            <a:xfrm>
              <a:off x="982166" y="4007224"/>
              <a:ext cx="5687575" cy="2868525"/>
              <a:chOff x="879695" y="3894889"/>
              <a:chExt cx="6067425" cy="3143250"/>
            </a:xfrm>
          </p:grpSpPr>
          <p:grpSp>
            <p:nvGrpSpPr>
              <p:cNvPr id="9" name="Group 8"/>
              <p:cNvGrpSpPr/>
              <p:nvPr/>
            </p:nvGrpSpPr>
            <p:grpSpPr>
              <a:xfrm>
                <a:off x="879695" y="3894889"/>
                <a:ext cx="6067425" cy="3143250"/>
                <a:chOff x="1363790" y="3867994"/>
                <a:chExt cx="6067425" cy="3143250"/>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63790" y="3867994"/>
                  <a:ext cx="6067425" cy="3143250"/>
                </a:xfrm>
                <a:prstGeom prst="rect">
                  <a:avLst/>
                </a:prstGeom>
              </p:spPr>
            </p:pic>
            <p:sp>
              <p:nvSpPr>
                <p:cNvPr id="6" name="Oval 5"/>
                <p:cNvSpPr/>
                <p:nvPr/>
              </p:nvSpPr>
              <p:spPr>
                <a:xfrm>
                  <a:off x="4616823" y="3962400"/>
                  <a:ext cx="2734235" cy="2695249"/>
                </a:xfrm>
                <a:prstGeom prst="ellipse">
                  <a:avLst/>
                </a:prstGeom>
                <a:solidFill>
                  <a:srgbClr val="D5B95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37" name="Picture 36"/>
                <p:cNvPicPr>
                  <a:picLocks noChangeAspect="1"/>
                </p:cNvPicPr>
                <p:nvPr/>
              </p:nvPicPr>
              <p:blipFill rotWithShape="1">
                <a:blip r:embed="rId3">
                  <a:clrChange>
                    <a:clrFrom>
                      <a:srgbClr val="FFFFFF"/>
                    </a:clrFrom>
                    <a:clrTo>
                      <a:srgbClr val="FFFFFF">
                        <a:alpha val="0"/>
                      </a:srgbClr>
                    </a:clrTo>
                  </a:clrChange>
                  <a:duotone>
                    <a:prstClr val="black"/>
                    <a:schemeClr val="accent2">
                      <a:tint val="45000"/>
                      <a:satMod val="400000"/>
                    </a:schemeClr>
                  </a:duotone>
                  <a:extLst>
                    <a:ext uri="{28A0092B-C50C-407E-A947-70E740481C1C}">
                      <a14:useLocalDpi xmlns:a14="http://schemas.microsoft.com/office/drawing/2010/main" val="0"/>
                    </a:ext>
                  </a:extLst>
                </a:blip>
                <a:srcRect l="46931" t="53952" r="26581" b="17802"/>
                <a:stretch/>
              </p:blipFill>
              <p:spPr>
                <a:xfrm>
                  <a:off x="4596095" y="3971365"/>
                  <a:ext cx="2754963" cy="2704213"/>
                </a:xfrm>
                <a:prstGeom prst="ellipse">
                  <a:avLst/>
                </a:prstGeom>
              </p:spPr>
            </p:pic>
          </p:grpSp>
          <p:sp>
            <p:nvSpPr>
              <p:cNvPr id="38" name="Explosion 1 37"/>
              <p:cNvSpPr/>
              <p:nvPr/>
            </p:nvSpPr>
            <p:spPr>
              <a:xfrm>
                <a:off x="5487752" y="4853161"/>
                <a:ext cx="371475" cy="457200"/>
              </a:xfrm>
              <a:prstGeom prst="irregularSeal1">
                <a:avLst/>
              </a:prstGeom>
              <a:solidFill>
                <a:srgbClr val="C0000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ZA"/>
              </a:p>
            </p:txBody>
          </p:sp>
          <p:sp>
            <p:nvSpPr>
              <p:cNvPr id="36" name="5-Point Star 35"/>
              <p:cNvSpPr/>
              <p:nvPr/>
            </p:nvSpPr>
            <p:spPr>
              <a:xfrm>
                <a:off x="4434964" y="5121798"/>
                <a:ext cx="338614" cy="344716"/>
              </a:xfrm>
              <a:prstGeom prst="star5">
                <a:avLst/>
              </a:prstGeom>
              <a:ln w="28575">
                <a:solidFill>
                  <a:schemeClr val="bg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ZA"/>
              </a:p>
            </p:txBody>
          </p:sp>
          <p:sp>
            <p:nvSpPr>
              <p:cNvPr id="34" name="Explosion 1 33"/>
              <p:cNvSpPr/>
              <p:nvPr/>
            </p:nvSpPr>
            <p:spPr>
              <a:xfrm>
                <a:off x="4679765" y="4155216"/>
                <a:ext cx="371475" cy="457200"/>
              </a:xfrm>
              <a:prstGeom prst="irregularSeal1">
                <a:avLst/>
              </a:prstGeom>
              <a:solidFill>
                <a:srgbClr val="C0000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ZA"/>
              </a:p>
            </p:txBody>
          </p:sp>
        </p:grpSp>
        <p:sp>
          <p:nvSpPr>
            <p:cNvPr id="17" name="Explosion 1 16"/>
            <p:cNvSpPr/>
            <p:nvPr/>
          </p:nvSpPr>
          <p:spPr>
            <a:xfrm>
              <a:off x="6353037" y="6352620"/>
              <a:ext cx="348219" cy="417240"/>
            </a:xfrm>
            <a:prstGeom prst="irregularSeal1">
              <a:avLst/>
            </a:prstGeom>
            <a:solidFill>
              <a:srgbClr val="C0000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ZA"/>
            </a:p>
          </p:txBody>
        </p:sp>
        <p:sp>
          <p:nvSpPr>
            <p:cNvPr id="18" name="5-Point Star 17"/>
            <p:cNvSpPr/>
            <p:nvPr/>
          </p:nvSpPr>
          <p:spPr>
            <a:xfrm>
              <a:off x="6846225" y="6081934"/>
              <a:ext cx="317415" cy="314587"/>
            </a:xfrm>
            <a:prstGeom prst="star5">
              <a:avLst/>
            </a:prstGeom>
            <a:ln w="28575">
              <a:solidFill>
                <a:schemeClr val="bg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ZA"/>
            </a:p>
          </p:txBody>
        </p:sp>
        <p:sp>
          <p:nvSpPr>
            <p:cNvPr id="19" name="Rectangle 18"/>
            <p:cNvSpPr/>
            <p:nvPr/>
          </p:nvSpPr>
          <p:spPr>
            <a:xfrm>
              <a:off x="6690383" y="6396521"/>
              <a:ext cx="2432973" cy="4825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dirty="0" smtClean="0">
                  <a:ln w="0"/>
                  <a:solidFill>
                    <a:schemeClr val="tx1"/>
                  </a:solidFill>
                  <a:effectLst>
                    <a:glow rad="228600">
                      <a:schemeClr val="bg1">
                        <a:lumMod val="95000"/>
                        <a:alpha val="40000"/>
                      </a:schemeClr>
                    </a:glow>
                    <a:outerShdw blurRad="38100" dist="19050" dir="2700000" algn="tl" rotWithShape="0">
                      <a:schemeClr val="dk1">
                        <a:alpha val="40000"/>
                      </a:schemeClr>
                    </a:outerShdw>
                  </a:effectLst>
                </a:rPr>
                <a:t>Challenging circumstances</a:t>
              </a:r>
              <a:endParaRPr lang="en-ZA" sz="1600" b="1" dirty="0">
                <a:ln w="0"/>
                <a:solidFill>
                  <a:schemeClr val="tx1"/>
                </a:solidFill>
                <a:effectLst>
                  <a:glow rad="228600">
                    <a:schemeClr val="bg1">
                      <a:lumMod val="95000"/>
                      <a:alpha val="40000"/>
                    </a:schemeClr>
                  </a:glow>
                  <a:outerShdw blurRad="38100" dist="19050" dir="2700000" algn="tl" rotWithShape="0">
                    <a:schemeClr val="dk1">
                      <a:alpha val="40000"/>
                    </a:schemeClr>
                  </a:outerShdw>
                </a:effectLst>
              </a:endParaRPr>
            </a:p>
          </p:txBody>
        </p:sp>
        <p:sp>
          <p:nvSpPr>
            <p:cNvPr id="20" name="Rectangle 19"/>
            <p:cNvSpPr/>
            <p:nvPr/>
          </p:nvSpPr>
          <p:spPr>
            <a:xfrm>
              <a:off x="6772616" y="6111126"/>
              <a:ext cx="1529425" cy="4825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dirty="0" smtClean="0">
                  <a:ln w="0"/>
                  <a:solidFill>
                    <a:schemeClr val="tx1"/>
                  </a:solidFill>
                  <a:effectLst>
                    <a:glow rad="228600">
                      <a:schemeClr val="bg1">
                        <a:lumMod val="95000"/>
                        <a:alpha val="40000"/>
                      </a:schemeClr>
                    </a:glow>
                    <a:outerShdw blurRad="38100" dist="19050" dir="2700000" algn="tl" rotWithShape="0">
                      <a:schemeClr val="dk1">
                        <a:alpha val="40000"/>
                      </a:schemeClr>
                    </a:outerShdw>
                  </a:effectLst>
                </a:rPr>
                <a:t>Ministry</a:t>
              </a:r>
              <a:endParaRPr lang="en-ZA" sz="1600" b="1" dirty="0">
                <a:ln w="0"/>
                <a:solidFill>
                  <a:schemeClr val="tx1"/>
                </a:solidFill>
                <a:effectLst>
                  <a:glow rad="228600">
                    <a:schemeClr val="bg1">
                      <a:lumMod val="95000"/>
                      <a:alpha val="40000"/>
                    </a:schemeClr>
                  </a:glow>
                  <a:outerShdw blurRad="38100" dist="19050" dir="2700000" algn="tl" rotWithShape="0">
                    <a:schemeClr val="dk1">
                      <a:alpha val="40000"/>
                    </a:schemeClr>
                  </a:outerShdw>
                </a:effectLst>
              </a:endParaRPr>
            </a:p>
          </p:txBody>
        </p:sp>
      </p:grpSp>
    </p:spTree>
    <p:extLst>
      <p:ext uri="{BB962C8B-B14F-4D97-AF65-F5344CB8AC3E}">
        <p14:creationId xmlns:p14="http://schemas.microsoft.com/office/powerpoint/2010/main" val="1707514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2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1397</TotalTime>
  <Words>3259</Words>
  <Application>Microsoft Office PowerPoint</Application>
  <PresentationFormat>On-screen Show (4:3)</PresentationFormat>
  <Paragraphs>260</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Calibri Light</vt:lpstr>
      <vt:lpstr>Candara</vt:lpstr>
      <vt:lpstr>Century Gothic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Doug</dc:creator>
  <cp:lastModifiedBy>Douglas Macfarlane</cp:lastModifiedBy>
  <cp:revision>140</cp:revision>
  <cp:lastPrinted>2017-07-29T05:50:10Z</cp:lastPrinted>
  <dcterms:created xsi:type="dcterms:W3CDTF">2017-06-30T08:42:59Z</dcterms:created>
  <dcterms:modified xsi:type="dcterms:W3CDTF">2018-01-27T18:57:45Z</dcterms:modified>
</cp:coreProperties>
</file>