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92" r:id="rId1"/>
  </p:sldMasterIdLst>
  <p:notesMasterIdLst>
    <p:notesMasterId r:id="rId16"/>
  </p:notesMasterIdLst>
  <p:sldIdLst>
    <p:sldId id="302" r:id="rId2"/>
    <p:sldId id="270" r:id="rId3"/>
    <p:sldId id="301" r:id="rId4"/>
    <p:sldId id="310" r:id="rId5"/>
    <p:sldId id="271" r:id="rId6"/>
    <p:sldId id="303" r:id="rId7"/>
    <p:sldId id="304" r:id="rId8"/>
    <p:sldId id="305" r:id="rId9"/>
    <p:sldId id="312" r:id="rId10"/>
    <p:sldId id="306" r:id="rId11"/>
    <p:sldId id="308" r:id="rId12"/>
    <p:sldId id="313" r:id="rId13"/>
    <p:sldId id="309" r:id="rId14"/>
    <p:sldId id="311"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C0C0"/>
    <a:srgbClr val="FFFFFF"/>
    <a:srgbClr val="815911"/>
    <a:srgbClr val="ECC07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756" y="-102"/>
      </p:cViewPr>
      <p:guideLst>
        <p:guide orient="horz" pos="2160"/>
        <p:guide pos="2880"/>
      </p:guideLst>
    </p:cSldViewPr>
  </p:slideViewPr>
  <p:notesTextViewPr>
    <p:cViewPr>
      <p:scale>
        <a:sx n="3" d="2"/>
        <a:sy n="3" d="2"/>
      </p:scale>
      <p:origin x="0" y="0"/>
    </p:cViewPr>
  </p:notesTextViewPr>
  <p:notesViewPr>
    <p:cSldViewPr snapToGrid="0">
      <p:cViewPr>
        <p:scale>
          <a:sx n="70" d="100"/>
          <a:sy n="70" d="100"/>
        </p:scale>
        <p:origin x="-2544" y="57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1EFF2A-627D-4E9A-B131-5011808004D1}" type="datetimeFigureOut">
              <a:rPr lang="en-US" smtClean="0"/>
              <a:pPr/>
              <a:t>20-Jan-18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BFCECB-E593-45DA-BAB8-1BF2803ED4D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we begin with a new year, it’s provided us with an opportunity to reflect on what God has done and the direction He is leading us in.  </a:t>
            </a:r>
          </a:p>
          <a:p>
            <a:endParaRPr lang="en-US" dirty="0"/>
          </a:p>
          <a:p>
            <a:r>
              <a:rPr lang="en-US" dirty="0" smtClean="0"/>
              <a:t>There certainly has been a lot </a:t>
            </a:r>
            <a:r>
              <a:rPr lang="en-US" dirty="0" smtClean="0"/>
              <a:t>of water </a:t>
            </a:r>
            <a:r>
              <a:rPr lang="en-US" dirty="0" smtClean="0"/>
              <a:t>under the bridge last year, but we can look back and say “God is Good” and we can see that He is  shaping and building us as a church.</a:t>
            </a:r>
          </a:p>
          <a:p>
            <a:endParaRPr lang="en-US" dirty="0"/>
          </a:p>
          <a:p>
            <a:r>
              <a:rPr lang="en-US" dirty="0" smtClean="0"/>
              <a:t>So  as we get settled </a:t>
            </a:r>
            <a:r>
              <a:rPr lang="en-US" dirty="0" smtClean="0"/>
              <a:t>in to </a:t>
            </a:r>
            <a:r>
              <a:rPr lang="en-US" dirty="0" smtClean="0"/>
              <a:t>the year ahead, I’d like to speak to 4 words that have really stood  out over the last 12 months.  They are words that are </a:t>
            </a:r>
            <a:r>
              <a:rPr lang="en-US" b="1" u="sng" dirty="0" smtClean="0"/>
              <a:t>shaping who we are </a:t>
            </a:r>
            <a:r>
              <a:rPr lang="en-US" dirty="0" smtClean="0"/>
              <a:t>as a local church and the </a:t>
            </a:r>
            <a:r>
              <a:rPr lang="en-US" b="1" u="sng" dirty="0" smtClean="0"/>
              <a:t>culture that we believe God is calling us to build</a:t>
            </a:r>
            <a:r>
              <a:rPr lang="en-US" dirty="0" smtClean="0"/>
              <a:t>.</a:t>
            </a:r>
            <a:endParaRPr lang="en-US" dirty="0"/>
          </a:p>
        </p:txBody>
      </p:sp>
      <p:sp>
        <p:nvSpPr>
          <p:cNvPr id="4" name="Slide Number Placeholder 3"/>
          <p:cNvSpPr>
            <a:spLocks noGrp="1"/>
          </p:cNvSpPr>
          <p:nvPr>
            <p:ph type="sldNum" sz="quarter" idx="10"/>
          </p:nvPr>
        </p:nvSpPr>
        <p:spPr/>
        <p:txBody>
          <a:bodyPr/>
          <a:lstStyle/>
          <a:p>
            <a:fld id="{F6BFCECB-E593-45DA-BAB8-1BF2803ED4DD}"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smtClean="0"/>
              <a:t>If Jesus is our example, </a:t>
            </a:r>
            <a:r>
              <a:rPr lang="en-US" b="1" u="sng" dirty="0" smtClean="0"/>
              <a:t>serving is for all of us</a:t>
            </a:r>
            <a:r>
              <a:rPr lang="en-US" dirty="0" smtClean="0"/>
              <a:t>…</a:t>
            </a:r>
          </a:p>
          <a:p>
            <a:pPr>
              <a:buFont typeface="Arial" pitchFamily="34" charset="0"/>
              <a:buChar char="•"/>
            </a:pPr>
            <a:endParaRPr lang="en-US" dirty="0"/>
          </a:p>
          <a:p>
            <a:pPr>
              <a:buFont typeface="Arial" pitchFamily="34" charset="0"/>
              <a:buChar char="•"/>
            </a:pPr>
            <a:r>
              <a:rPr lang="en-US" dirty="0" smtClean="0"/>
              <a:t>Practically speaking, this means that all of us should be finding was to serve one </a:t>
            </a:r>
            <a:r>
              <a:rPr lang="en-US" dirty="0" smtClean="0"/>
              <a:t>another, at </a:t>
            </a:r>
            <a:r>
              <a:rPr lang="en-US" u="sng" dirty="0" smtClean="0"/>
              <a:t>home</a:t>
            </a:r>
            <a:r>
              <a:rPr lang="en-US" dirty="0" smtClean="0"/>
              <a:t>, at </a:t>
            </a:r>
            <a:r>
              <a:rPr lang="en-US" u="sng" dirty="0" smtClean="0"/>
              <a:t>church</a:t>
            </a:r>
            <a:r>
              <a:rPr lang="en-US" dirty="0" smtClean="0"/>
              <a:t> and in our </a:t>
            </a:r>
            <a:r>
              <a:rPr lang="en-US" u="sng" dirty="0" smtClean="0"/>
              <a:t>communities.</a:t>
            </a:r>
            <a:endParaRPr lang="en-US" u="sng" dirty="0" smtClean="0"/>
          </a:p>
          <a:p>
            <a:pPr>
              <a:buFont typeface="Arial" pitchFamily="34" charset="0"/>
              <a:buChar char="•"/>
            </a:pPr>
            <a:endParaRPr lang="en-US" dirty="0"/>
          </a:p>
          <a:p>
            <a:pPr>
              <a:buFont typeface="Arial" pitchFamily="34" charset="0"/>
              <a:buChar char="•"/>
            </a:pPr>
            <a:r>
              <a:rPr lang="en-US" dirty="0" smtClean="0"/>
              <a:t> </a:t>
            </a:r>
            <a:r>
              <a:rPr lang="en-US" dirty="0" smtClean="0"/>
              <a:t>To </a:t>
            </a:r>
            <a:r>
              <a:rPr lang="en-US" dirty="0" smtClean="0"/>
              <a:t>facilitate </a:t>
            </a:r>
            <a:r>
              <a:rPr lang="en-US" dirty="0" smtClean="0"/>
              <a:t>this in church, </a:t>
            </a:r>
            <a:r>
              <a:rPr lang="en-US" dirty="0" smtClean="0"/>
              <a:t>we've formed </a:t>
            </a:r>
            <a:r>
              <a:rPr lang="en-US" dirty="0" smtClean="0"/>
              <a:t>4 </a:t>
            </a:r>
            <a:r>
              <a:rPr lang="en-US" b="1" dirty="0" smtClean="0"/>
              <a:t>serving </a:t>
            </a:r>
            <a:r>
              <a:rPr lang="en-US" b="1" dirty="0" smtClean="0"/>
              <a:t>teams </a:t>
            </a:r>
            <a:r>
              <a:rPr lang="en-US" dirty="0" smtClean="0"/>
              <a:t>and we really would encourage each of you to be committed to these teams. </a:t>
            </a:r>
          </a:p>
          <a:p>
            <a:pPr lvl="1">
              <a:buFont typeface="Arial" pitchFamily="34" charset="0"/>
              <a:buChar char="•"/>
            </a:pPr>
            <a:r>
              <a:rPr lang="en-US" dirty="0" smtClean="0"/>
              <a:t>It’s an opportunity to </a:t>
            </a:r>
            <a:r>
              <a:rPr lang="en-US" u="sng" dirty="0" smtClean="0"/>
              <a:t>get to know others </a:t>
            </a:r>
            <a:r>
              <a:rPr lang="en-US" dirty="0" smtClean="0"/>
              <a:t>in the church and to muck in at helping to get things ready and cleaned up afterwards.</a:t>
            </a:r>
          </a:p>
          <a:p>
            <a:pPr lvl="1">
              <a:buFont typeface="Arial" pitchFamily="34" charset="0"/>
              <a:buChar char="•"/>
            </a:pPr>
            <a:r>
              <a:rPr lang="en-US" dirty="0" smtClean="0"/>
              <a:t>Some members are also involved in </a:t>
            </a:r>
            <a:r>
              <a:rPr lang="en-US" u="sng" dirty="0" smtClean="0"/>
              <a:t>SS, TC or the worship team</a:t>
            </a:r>
            <a:r>
              <a:rPr lang="en-US" dirty="0" smtClean="0"/>
              <a:t>, which are critical ministries in our church</a:t>
            </a:r>
          </a:p>
          <a:p>
            <a:pPr lvl="1">
              <a:buFont typeface="Arial" pitchFamily="34" charset="0"/>
              <a:buChar char="•"/>
            </a:pPr>
            <a:r>
              <a:rPr lang="en-US" dirty="0" smtClean="0"/>
              <a:t>The dates are set out for the year, so when you’re planning holidays, sports events or other activities, </a:t>
            </a:r>
            <a:r>
              <a:rPr lang="en-US" u="sng" dirty="0" smtClean="0"/>
              <a:t>please try and plan around these dates as far as possible.</a:t>
            </a:r>
          </a:p>
          <a:p>
            <a:pPr>
              <a:buFont typeface="Arial" pitchFamily="34" charset="0"/>
              <a:buChar char="•"/>
            </a:pPr>
            <a:endParaRPr lang="en-US" dirty="0"/>
          </a:p>
          <a:p>
            <a:pPr>
              <a:buFont typeface="Arial" pitchFamily="34" charset="0"/>
              <a:buChar char="•"/>
            </a:pPr>
            <a:r>
              <a:rPr lang="en-US" dirty="0" smtClean="0"/>
              <a:t>We've found that as serving teams grow, the time taken to get things set up and cleaned up is getting less.  What this does provide though, is the time to </a:t>
            </a:r>
            <a:r>
              <a:rPr lang="en-US" u="sng" dirty="0" smtClean="0"/>
              <a:t>build relationships</a:t>
            </a:r>
            <a:r>
              <a:rPr lang="en-US" dirty="0" smtClean="0"/>
              <a:t> with others and to </a:t>
            </a:r>
            <a:r>
              <a:rPr lang="en-US" u="sng" dirty="0" smtClean="0"/>
              <a:t>join with others in prayer </a:t>
            </a:r>
            <a:r>
              <a:rPr lang="en-US" dirty="0" smtClean="0"/>
              <a:t>before the service.</a:t>
            </a:r>
          </a:p>
          <a:p>
            <a:pPr>
              <a:buFont typeface="Arial" pitchFamily="34" charset="0"/>
              <a:buChar char="•"/>
            </a:pPr>
            <a:endParaRPr lang="en-US" dirty="0" smtClean="0"/>
          </a:p>
          <a:p>
            <a:pPr>
              <a:buFont typeface="Arial" pitchFamily="34" charset="0"/>
              <a:buChar char="•"/>
            </a:pPr>
            <a:r>
              <a:rPr lang="en-US" dirty="0" smtClean="0"/>
              <a:t>But we’re called to be servants in the way we live our lives so let’s let this value of serving become part of how we live Monday to Sunday and not just something we do at church.</a:t>
            </a:r>
            <a:endParaRPr lang="en-US" dirty="0"/>
          </a:p>
        </p:txBody>
      </p:sp>
      <p:sp>
        <p:nvSpPr>
          <p:cNvPr id="4" name="Slide Number Placeholder 3"/>
          <p:cNvSpPr>
            <a:spLocks noGrp="1"/>
          </p:cNvSpPr>
          <p:nvPr>
            <p:ph type="sldNum" sz="quarter" idx="10"/>
          </p:nvPr>
        </p:nvSpPr>
        <p:spPr/>
        <p:txBody>
          <a:bodyPr/>
          <a:lstStyle/>
          <a:p>
            <a:fld id="{F6BFCECB-E593-45DA-BAB8-1BF2803ED4DD}"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smtClean="0"/>
              <a:t>Being “Connected” is critical in Church, because we’re all </a:t>
            </a:r>
            <a:r>
              <a:rPr lang="en-US" b="1" u="sng" dirty="0" smtClean="0"/>
              <a:t>part of the body of Christ</a:t>
            </a:r>
            <a:r>
              <a:rPr lang="en-US" dirty="0" smtClean="0"/>
              <a:t>.  </a:t>
            </a:r>
          </a:p>
          <a:p>
            <a:pPr lvl="1">
              <a:buFont typeface="Arial" pitchFamily="34" charset="0"/>
              <a:buChar char="•"/>
            </a:pPr>
            <a:r>
              <a:rPr lang="en-US" dirty="0" smtClean="0"/>
              <a:t>If we’re going to be able to respond to the head (Jesus), then we need to be connected to one another.</a:t>
            </a:r>
          </a:p>
          <a:p>
            <a:pPr lvl="1">
              <a:buFont typeface="Arial" pitchFamily="34" charset="0"/>
              <a:buChar char="•"/>
            </a:pPr>
            <a:r>
              <a:rPr lang="en-US" dirty="0" smtClean="0"/>
              <a:t>This means connecting regularly at church services and seeking </a:t>
            </a:r>
            <a:r>
              <a:rPr lang="en-US" dirty="0" smtClean="0"/>
              <a:t>His </a:t>
            </a:r>
            <a:r>
              <a:rPr lang="en-US" dirty="0" smtClean="0"/>
              <a:t>will for our lives and our church </a:t>
            </a:r>
            <a:r>
              <a:rPr lang="en-US" dirty="0" smtClean="0"/>
              <a:t>together.</a:t>
            </a:r>
            <a:endParaRPr lang="en-US" dirty="0" smtClean="0"/>
          </a:p>
          <a:p>
            <a:pPr>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F6BFCECB-E593-45DA-BAB8-1BF2803ED4DD}"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Read scripture…</a:t>
            </a:r>
          </a:p>
          <a:p>
            <a:pPr>
              <a:buFont typeface="Arial" pitchFamily="34" charset="0"/>
              <a:buChar char="•"/>
            </a:pPr>
            <a:endParaRPr lang="en-US" dirty="0" smtClean="0"/>
          </a:p>
          <a:p>
            <a:pPr>
              <a:buFont typeface="Arial" pitchFamily="34" charset="0"/>
              <a:buChar char="•"/>
            </a:pPr>
            <a:r>
              <a:rPr lang="en-US" dirty="0" smtClean="0"/>
              <a:t>Connecting is also critical to our spiritual growth and maturity.  We were never designed to walk alone…</a:t>
            </a:r>
          </a:p>
          <a:p>
            <a:pPr>
              <a:buFont typeface="Arial" pitchFamily="34" charset="0"/>
              <a:buChar char="•"/>
            </a:pPr>
            <a:endParaRPr lang="en-US" dirty="0" smtClean="0"/>
          </a:p>
          <a:p>
            <a:pPr>
              <a:buFont typeface="Arial" pitchFamily="34" charset="0"/>
              <a:buChar char="•"/>
            </a:pPr>
            <a:r>
              <a:rPr lang="en-US" dirty="0" smtClean="0"/>
              <a:t>Rather, we’re called to meet regularly together to:</a:t>
            </a:r>
          </a:p>
          <a:p>
            <a:pPr lvl="1">
              <a:buFont typeface="Arial" pitchFamily="34" charset="0"/>
              <a:buChar char="•"/>
            </a:pPr>
            <a:r>
              <a:rPr lang="en-US" u="sng" dirty="0" smtClean="0"/>
              <a:t>Stir one another in love and good works </a:t>
            </a:r>
            <a:r>
              <a:rPr lang="en-US" dirty="0" smtClean="0"/>
              <a:t>– we all need this encouragement to really live out our faith.</a:t>
            </a:r>
          </a:p>
          <a:p>
            <a:pPr lvl="1">
              <a:buFont typeface="Arial" pitchFamily="34" charset="0"/>
              <a:buChar char="•"/>
            </a:pPr>
            <a:r>
              <a:rPr lang="en-US" u="sng" dirty="0" smtClean="0"/>
              <a:t>Encourage one another and support one another </a:t>
            </a:r>
            <a:r>
              <a:rPr lang="en-US" dirty="0" smtClean="0"/>
              <a:t>through the ups and downs of our journey.</a:t>
            </a:r>
            <a:endParaRPr lang="en-US" dirty="0" smtClean="0"/>
          </a:p>
          <a:p>
            <a:pPr>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F6BFCECB-E593-45DA-BAB8-1BF2803ED4DD}"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smtClean="0"/>
              <a:t>To </a:t>
            </a:r>
            <a:r>
              <a:rPr lang="en-US" dirty="0" smtClean="0"/>
              <a:t>help </a:t>
            </a:r>
            <a:r>
              <a:rPr lang="en-US" dirty="0" smtClean="0"/>
              <a:t>foster connection, </a:t>
            </a:r>
            <a:r>
              <a:rPr lang="en-US" dirty="0" smtClean="0"/>
              <a:t>it means that </a:t>
            </a:r>
            <a:r>
              <a:rPr lang="en-US" b="1" dirty="0" smtClean="0"/>
              <a:t>connect groups are central to the way we do church:</a:t>
            </a:r>
          </a:p>
          <a:p>
            <a:pPr lvl="1">
              <a:buFont typeface="Arial" pitchFamily="34" charset="0"/>
              <a:buChar char="•"/>
            </a:pPr>
            <a:r>
              <a:rPr lang="en-US" dirty="0" smtClean="0"/>
              <a:t>It provides a space for </a:t>
            </a:r>
            <a:r>
              <a:rPr lang="en-US" b="1" u="sng" dirty="0" smtClean="0"/>
              <a:t>deepening friendships </a:t>
            </a:r>
            <a:r>
              <a:rPr lang="en-US" dirty="0" smtClean="0"/>
              <a:t>and real fellowship with others.</a:t>
            </a:r>
          </a:p>
          <a:p>
            <a:pPr lvl="1">
              <a:buFont typeface="Arial" pitchFamily="34" charset="0"/>
              <a:buChar char="•"/>
            </a:pPr>
            <a:r>
              <a:rPr lang="en-US" dirty="0" smtClean="0"/>
              <a:t>It provides a place for </a:t>
            </a:r>
            <a:r>
              <a:rPr lang="en-US" b="1" u="sng" dirty="0" smtClean="0"/>
              <a:t>caring and meeting needs</a:t>
            </a:r>
            <a:r>
              <a:rPr lang="en-US" dirty="0" smtClean="0"/>
              <a:t>.</a:t>
            </a:r>
          </a:p>
          <a:p>
            <a:pPr lvl="2">
              <a:buFont typeface="Arial" pitchFamily="34" charset="0"/>
              <a:buChar char="•"/>
            </a:pPr>
            <a:r>
              <a:rPr lang="en-US" dirty="0" smtClean="0"/>
              <a:t>As much as it may be convenient to pass this on as a pastoral / leadership responsibility, this is not the way Church is meant to function.</a:t>
            </a:r>
          </a:p>
          <a:p>
            <a:pPr lvl="2">
              <a:buFont typeface="Arial" pitchFamily="34" charset="0"/>
              <a:buChar char="•"/>
            </a:pPr>
            <a:r>
              <a:rPr lang="en-US" dirty="0" smtClean="0"/>
              <a:t>We’re each called to love and care for one another – it’s meant to be one of the distinguishing features of the local church.</a:t>
            </a:r>
          </a:p>
          <a:p>
            <a:pPr lvl="1">
              <a:buFont typeface="Arial" pitchFamily="34" charset="0"/>
              <a:buChar char="•"/>
            </a:pPr>
            <a:r>
              <a:rPr lang="en-US" dirty="0" smtClean="0"/>
              <a:t>It is also a place for </a:t>
            </a:r>
            <a:r>
              <a:rPr lang="en-US" b="1" u="sng" dirty="0" smtClean="0"/>
              <a:t>discipleship</a:t>
            </a:r>
            <a:r>
              <a:rPr lang="en-US" dirty="0" smtClean="0"/>
              <a:t> and accountability, where we challenge and encourage each other in our walk with the Lord – so bible study needs to be a central part of any connect group</a:t>
            </a:r>
            <a:r>
              <a:rPr lang="en-US" dirty="0" smtClean="0"/>
              <a:t>.</a:t>
            </a:r>
          </a:p>
          <a:p>
            <a:pPr>
              <a:buFont typeface="Arial" pitchFamily="34" charset="0"/>
              <a:buChar char="•"/>
            </a:pPr>
            <a:endParaRPr lang="en-US" dirty="0" smtClean="0"/>
          </a:p>
          <a:p>
            <a:pPr>
              <a:buFont typeface="Arial" pitchFamily="34" charset="0"/>
              <a:buChar char="•"/>
            </a:pPr>
            <a:r>
              <a:rPr lang="en-US" dirty="0" smtClean="0"/>
              <a:t>So if you’re not in a connect group, we’d love you to join a group.</a:t>
            </a:r>
          </a:p>
          <a:p>
            <a:pPr>
              <a:buFont typeface="Arial" pitchFamily="34" charset="0"/>
              <a:buChar char="•"/>
            </a:pPr>
            <a:endParaRPr lang="en-US" dirty="0" smtClean="0"/>
          </a:p>
          <a:p>
            <a:pPr>
              <a:buFont typeface="Arial" pitchFamily="34" charset="0"/>
              <a:buChar char="•"/>
            </a:pPr>
            <a:r>
              <a:rPr lang="en-US" dirty="0" smtClean="0"/>
              <a:t>If there is not a suitable group to attend, let’s create new groups so that all can be connected.</a:t>
            </a:r>
            <a:endParaRPr lang="en-US" dirty="0"/>
          </a:p>
        </p:txBody>
      </p:sp>
      <p:sp>
        <p:nvSpPr>
          <p:cNvPr id="4" name="Slide Number Placeholder 3"/>
          <p:cNvSpPr>
            <a:spLocks noGrp="1"/>
          </p:cNvSpPr>
          <p:nvPr>
            <p:ph type="sldNum" sz="quarter" idx="10"/>
          </p:nvPr>
        </p:nvSpPr>
        <p:spPr/>
        <p:txBody>
          <a:bodyPr/>
          <a:lstStyle/>
          <a:p>
            <a:fld id="{F6BFCECB-E593-45DA-BAB8-1BF2803ED4DD}"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smtClean="0"/>
              <a:t>So that’s a brief overview of some key aspects of church culture that we’re looking to nurture and grow as we continue to meet together.</a:t>
            </a:r>
          </a:p>
          <a:p>
            <a:pPr>
              <a:buFont typeface="Arial" pitchFamily="34" charset="0"/>
              <a:buChar char="•"/>
            </a:pPr>
            <a:endParaRPr lang="en-US" dirty="0" smtClean="0"/>
          </a:p>
          <a:p>
            <a:pPr>
              <a:buFont typeface="Arial" pitchFamily="34" charset="0"/>
              <a:buChar char="•"/>
            </a:pPr>
            <a:r>
              <a:rPr lang="en-US" dirty="0" smtClean="0"/>
              <a:t>We’d ask </a:t>
            </a:r>
            <a:r>
              <a:rPr lang="en-US" u="sng" dirty="0" smtClean="0"/>
              <a:t>each one </a:t>
            </a:r>
            <a:r>
              <a:rPr lang="en-US" dirty="0" smtClean="0"/>
              <a:t>of you to commit with us on this journey as we press in to becoming </a:t>
            </a:r>
            <a:r>
              <a:rPr lang="en-US" u="sng" dirty="0" smtClean="0"/>
              <a:t>wholehearted </a:t>
            </a:r>
            <a:r>
              <a:rPr lang="en-US" dirty="0" smtClean="0"/>
              <a:t>followers of Jesus.  We really want to do this together…</a:t>
            </a:r>
          </a:p>
          <a:p>
            <a:pPr>
              <a:buFont typeface="Arial" pitchFamily="34" charset="0"/>
              <a:buChar char="•"/>
            </a:pPr>
            <a:endParaRPr lang="en-US" dirty="0" smtClean="0"/>
          </a:p>
          <a:p>
            <a:pPr>
              <a:buFont typeface="Arial" pitchFamily="34" charset="0"/>
              <a:buChar char="•"/>
            </a:pPr>
            <a:r>
              <a:rPr lang="en-US" dirty="0" smtClean="0"/>
              <a:t>Part of this journey involves making a decision to </a:t>
            </a:r>
            <a:r>
              <a:rPr lang="en-US" u="sng" dirty="0" smtClean="0"/>
              <a:t>serve</a:t>
            </a:r>
            <a:r>
              <a:rPr lang="en-US" dirty="0" smtClean="0"/>
              <a:t> and </a:t>
            </a:r>
            <a:r>
              <a:rPr lang="en-US" u="sng" dirty="0" smtClean="0"/>
              <a:t>connect</a:t>
            </a:r>
            <a:r>
              <a:rPr lang="en-US" dirty="0" smtClean="0"/>
              <a:t> with one another.  Let’s let that become part of who we are as we trust God to continue leading us through the year ahead.</a:t>
            </a:r>
            <a:endParaRPr lang="en-US" dirty="0"/>
          </a:p>
        </p:txBody>
      </p:sp>
      <p:sp>
        <p:nvSpPr>
          <p:cNvPr id="4" name="Slide Number Placeholder 3"/>
          <p:cNvSpPr>
            <a:spLocks noGrp="1"/>
          </p:cNvSpPr>
          <p:nvPr>
            <p:ph type="sldNum" sz="quarter" idx="10"/>
          </p:nvPr>
        </p:nvSpPr>
        <p:spPr/>
        <p:txBody>
          <a:bodyPr/>
          <a:lstStyle/>
          <a:p>
            <a:fld id="{F6BFCECB-E593-45DA-BAB8-1BF2803ED4DD}" type="slidenum">
              <a:rPr lang="en-US" smtClean="0"/>
              <a:pPr/>
              <a:t>14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smtClean="0"/>
              <a:t> This is a phrase that has been </a:t>
            </a:r>
            <a:r>
              <a:rPr lang="en-US" b="1" u="sng" dirty="0" err="1" smtClean="0"/>
              <a:t>foregrounded</a:t>
            </a:r>
            <a:r>
              <a:rPr lang="en-US" b="1" u="sng" dirty="0" smtClean="0"/>
              <a:t>  </a:t>
            </a:r>
            <a:r>
              <a:rPr lang="en-US" b="1" u="sng" dirty="0" smtClean="0"/>
              <a:t>as NB since the inception of our church…then </a:t>
            </a:r>
            <a:r>
              <a:rPr lang="en-US" dirty="0" smtClean="0"/>
              <a:t>it was “Each one a portion of the work”.</a:t>
            </a:r>
          </a:p>
          <a:p>
            <a:pPr>
              <a:buFont typeface="Arial" pitchFamily="34" charset="0"/>
              <a:buChar char="•"/>
            </a:pPr>
            <a:endParaRPr lang="en-US" dirty="0"/>
          </a:p>
          <a:p>
            <a:pPr>
              <a:buFont typeface="Arial" pitchFamily="34" charset="0"/>
              <a:buChar char="•"/>
            </a:pPr>
            <a:r>
              <a:rPr lang="en-US" dirty="0"/>
              <a:t> </a:t>
            </a:r>
            <a:r>
              <a:rPr lang="en-US" dirty="0" smtClean="0"/>
              <a:t>We recognize that its easy to get comfortable to slip into a way of doing church where it’s all about us, and meeting our needs and expectations.  Where we perhaps sit back and criticize if the preaching is not up to scratch and we’re not getting the focused attention we feel we deserve.</a:t>
            </a:r>
          </a:p>
          <a:p>
            <a:pPr>
              <a:buFont typeface="Arial" pitchFamily="34" charset="0"/>
              <a:buChar char="•"/>
            </a:pPr>
            <a:endParaRPr lang="en-US" dirty="0" smtClean="0"/>
          </a:p>
          <a:p>
            <a:pPr>
              <a:buFont typeface="Arial" pitchFamily="34" charset="0"/>
              <a:buChar char="•"/>
            </a:pPr>
            <a:r>
              <a:rPr lang="en-US" dirty="0"/>
              <a:t> </a:t>
            </a:r>
            <a:r>
              <a:rPr lang="en-US" dirty="0" smtClean="0"/>
              <a:t>It’s also easy to look to a leader to fill us up without seeing our need to contribute.</a:t>
            </a:r>
          </a:p>
          <a:p>
            <a:pPr>
              <a:buFont typeface="Arial" pitchFamily="34" charset="0"/>
              <a:buChar char="•"/>
            </a:pPr>
            <a:endParaRPr lang="en-US" dirty="0"/>
          </a:p>
          <a:p>
            <a:pPr>
              <a:buFont typeface="Arial" pitchFamily="34" charset="0"/>
              <a:buChar char="•"/>
            </a:pPr>
            <a:r>
              <a:rPr lang="en-US" dirty="0" smtClean="0"/>
              <a:t>But we’ve been reminded of the richness of doing church together as  we’ve pulled together as a church over the trying times last year.</a:t>
            </a:r>
          </a:p>
          <a:p>
            <a:pPr>
              <a:buFont typeface="Arial" pitchFamily="34" charset="0"/>
              <a:buChar char="•"/>
            </a:pPr>
            <a:endParaRPr lang="en-US" dirty="0"/>
          </a:p>
          <a:p>
            <a:pPr>
              <a:buFont typeface="Arial" pitchFamily="34" charset="0"/>
              <a:buChar char="•"/>
            </a:pPr>
            <a:r>
              <a:rPr lang="en-US" b="1" u="sng" dirty="0" err="1" smtClean="0"/>
              <a:t>Avi</a:t>
            </a:r>
            <a:r>
              <a:rPr lang="en-US" b="1" u="sng" dirty="0" smtClean="0"/>
              <a:t> Pratt </a:t>
            </a:r>
            <a:r>
              <a:rPr lang="en-US" dirty="0" smtClean="0"/>
              <a:t>shared a picture that she had for </a:t>
            </a:r>
            <a:r>
              <a:rPr lang="en-US" dirty="0" smtClean="0"/>
              <a:t>our </a:t>
            </a:r>
            <a:r>
              <a:rPr lang="en-US" dirty="0" smtClean="0"/>
              <a:t>church.  It was one of God wanting to unearth  a </a:t>
            </a:r>
            <a:r>
              <a:rPr lang="en-US" b="1" dirty="0" smtClean="0"/>
              <a:t>treasure box of gems / jewels </a:t>
            </a:r>
            <a:r>
              <a:rPr lang="en-US" dirty="0" smtClean="0"/>
              <a:t>that had been lying covered in sand.  This was a picture about God wanting to uncover and expose the gifts and talents that He has placed in us…ones that have laid dormant but which God wants to unearth</a:t>
            </a:r>
          </a:p>
          <a:p>
            <a:pPr>
              <a:buFont typeface="Arial" pitchFamily="34" charset="0"/>
              <a:buChar char="•"/>
            </a:pPr>
            <a:endParaRPr lang="en-US" dirty="0"/>
          </a:p>
          <a:p>
            <a:pPr>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F6BFCECB-E593-45DA-BAB8-1BF2803ED4DD}"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b="1" dirty="0" smtClean="0"/>
              <a:t>Scripture reading</a:t>
            </a:r>
          </a:p>
          <a:p>
            <a:pPr>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F6BFCECB-E593-45DA-BAB8-1BF2803ED4DD}"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smtClean="0"/>
              <a:t> God gives gifts and talents to each and every one of us. Each one is important, each of you is important to the functioning of this local church.</a:t>
            </a:r>
          </a:p>
          <a:p>
            <a:pPr>
              <a:buFont typeface="Arial" pitchFamily="34" charset="0"/>
              <a:buChar char="•"/>
            </a:pPr>
            <a:endParaRPr lang="en-US" dirty="0" smtClean="0"/>
          </a:p>
          <a:p>
            <a:pPr>
              <a:buFont typeface="Arial" pitchFamily="34" charset="0"/>
              <a:buChar char="•"/>
            </a:pPr>
            <a:r>
              <a:rPr lang="en-US" dirty="0" smtClean="0"/>
              <a:t>So as we move forward this year, </a:t>
            </a:r>
            <a:r>
              <a:rPr lang="en-US" b="1" dirty="0" smtClean="0"/>
              <a:t>let’s do it together, with each one contributing to building God’s kingdom</a:t>
            </a:r>
            <a:r>
              <a:rPr lang="en-US" dirty="0" smtClean="0"/>
              <a:t>. That’s the way God designed it and how we want it to stay…</a:t>
            </a:r>
          </a:p>
          <a:p>
            <a:endParaRPr lang="en-US" dirty="0"/>
          </a:p>
        </p:txBody>
      </p:sp>
      <p:sp>
        <p:nvSpPr>
          <p:cNvPr id="4" name="Slide Number Placeholder 3"/>
          <p:cNvSpPr>
            <a:spLocks noGrp="1"/>
          </p:cNvSpPr>
          <p:nvPr>
            <p:ph type="sldNum" sz="quarter" idx="10"/>
          </p:nvPr>
        </p:nvSpPr>
        <p:spPr/>
        <p:txBody>
          <a:bodyPr/>
          <a:lstStyle/>
          <a:p>
            <a:fld id="{F6BFCECB-E593-45DA-BAB8-1BF2803ED4DD}"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smtClean="0"/>
              <a:t>The next word is “Wholehearted”…this is </a:t>
            </a:r>
            <a:r>
              <a:rPr lang="en-US" b="1" u="sng" dirty="0" smtClean="0"/>
              <a:t>what we're called to become</a:t>
            </a:r>
            <a:r>
              <a:rPr lang="en-US" dirty="0" smtClean="0"/>
              <a:t>..each and every one of us.</a:t>
            </a:r>
          </a:p>
          <a:p>
            <a:pPr>
              <a:buFont typeface="Arial" pitchFamily="34" charset="0"/>
              <a:buChar char="•"/>
            </a:pPr>
            <a:endParaRPr lang="en-US" dirty="0"/>
          </a:p>
          <a:p>
            <a:pPr>
              <a:buFont typeface="Arial" pitchFamily="34" charset="0"/>
              <a:buChar char="•"/>
            </a:pPr>
            <a:r>
              <a:rPr lang="en-US" dirty="0" smtClean="0"/>
              <a:t>This world will numb us into a pattern of following Christ that can reflect more of the culture that we live in  </a:t>
            </a:r>
            <a:r>
              <a:rPr lang="en-US" dirty="0" smtClean="0"/>
              <a:t>than </a:t>
            </a:r>
            <a:r>
              <a:rPr lang="en-US" dirty="0" smtClean="0"/>
              <a:t>it reflects what the bible teaches about following Christ.</a:t>
            </a:r>
          </a:p>
          <a:p>
            <a:endParaRPr lang="en-US" dirty="0" smtClean="0"/>
          </a:p>
          <a:p>
            <a:pPr lvl="1">
              <a:buFont typeface="Arial" pitchFamily="34" charset="0"/>
              <a:buChar char="•"/>
            </a:pPr>
            <a:r>
              <a:rPr lang="en-US" dirty="0" smtClean="0"/>
              <a:t>So we need to be willing to  reflect on our faith and check that our living is aligned to the word of God and not on how we see other people living out their faith</a:t>
            </a:r>
            <a:endParaRPr lang="en-US" dirty="0"/>
          </a:p>
        </p:txBody>
      </p:sp>
      <p:sp>
        <p:nvSpPr>
          <p:cNvPr id="4" name="Slide Number Placeholder 3"/>
          <p:cNvSpPr>
            <a:spLocks noGrp="1"/>
          </p:cNvSpPr>
          <p:nvPr>
            <p:ph type="sldNum" sz="quarter" idx="10"/>
          </p:nvPr>
        </p:nvSpPr>
        <p:spPr/>
        <p:txBody>
          <a:bodyPr/>
          <a:lstStyle/>
          <a:p>
            <a:fld id="{F6BFCECB-E593-45DA-BAB8-1BF2803ED4DD}"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b="1" dirty="0" smtClean="0"/>
              <a:t>Scripture reading</a:t>
            </a:r>
          </a:p>
          <a:p>
            <a:pPr>
              <a:buFont typeface="Arial" pitchFamily="34" charset="0"/>
              <a:buChar char="•"/>
            </a:pPr>
            <a:endParaRPr lang="en-US" dirty="0"/>
          </a:p>
          <a:p>
            <a:pPr>
              <a:buFont typeface="Arial" pitchFamily="34" charset="0"/>
              <a:buChar char="•"/>
            </a:pPr>
            <a:r>
              <a:rPr lang="en-US" dirty="0" smtClean="0"/>
              <a:t>There is an expectation for us to each respond to the love that Jesus has shown to us. </a:t>
            </a:r>
          </a:p>
          <a:p>
            <a:pPr>
              <a:buFont typeface="Arial" pitchFamily="34" charset="0"/>
              <a:buChar char="•"/>
            </a:pPr>
            <a:endParaRPr lang="en-US" dirty="0" smtClean="0"/>
          </a:p>
          <a:p>
            <a:pPr>
              <a:buFont typeface="Arial" pitchFamily="34" charset="0"/>
              <a:buChar char="•"/>
            </a:pPr>
            <a:r>
              <a:rPr lang="en-US" dirty="0" smtClean="0"/>
              <a:t>We're called  to </a:t>
            </a:r>
            <a:r>
              <a:rPr lang="en-US" b="1" u="sng" dirty="0" smtClean="0"/>
              <a:t>offer ourselves to God  as a sacrifice </a:t>
            </a:r>
            <a:r>
              <a:rPr lang="en-US" dirty="0" smtClean="0"/>
              <a:t>– elsewhere in scripture, Paul says that we should be viewing ourselves  as slaves to God – not following our own plans and desires but seeking to please Him</a:t>
            </a:r>
          </a:p>
          <a:p>
            <a:pPr>
              <a:buFont typeface="Arial" pitchFamily="34" charset="0"/>
              <a:buChar char="•"/>
            </a:pPr>
            <a:endParaRPr lang="en-US" dirty="0"/>
          </a:p>
          <a:p>
            <a:pPr>
              <a:buFont typeface="Arial" pitchFamily="34" charset="0"/>
              <a:buChar char="•"/>
            </a:pPr>
            <a:r>
              <a:rPr lang="en-US" dirty="0" smtClean="0"/>
              <a:t>So let’s press in to find out what “wholehearted” looks like.  </a:t>
            </a:r>
            <a:r>
              <a:rPr lang="en-US" b="1" u="sng" dirty="0" smtClean="0"/>
              <a:t>Let’s let the Holy Spirit mould the way we think and shape the way we live.</a:t>
            </a:r>
            <a:endParaRPr lang="en-US" b="1" u="sng" dirty="0"/>
          </a:p>
        </p:txBody>
      </p:sp>
      <p:sp>
        <p:nvSpPr>
          <p:cNvPr id="4" name="Slide Number Placeholder 3"/>
          <p:cNvSpPr>
            <a:spLocks noGrp="1"/>
          </p:cNvSpPr>
          <p:nvPr>
            <p:ph type="sldNum" sz="quarter" idx="10"/>
          </p:nvPr>
        </p:nvSpPr>
        <p:spPr/>
        <p:txBody>
          <a:bodyPr/>
          <a:lstStyle/>
          <a:p>
            <a:fld id="{F6BFCECB-E593-45DA-BAB8-1BF2803ED4DD}"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smtClean="0"/>
              <a:t>What is clear though, is that “wholehearted”  means </a:t>
            </a:r>
            <a:r>
              <a:rPr lang="en-US" b="1" u="sng" dirty="0" smtClean="0"/>
              <a:t>transformation </a:t>
            </a:r>
            <a:r>
              <a:rPr lang="en-US" dirty="0" smtClean="0"/>
              <a:t>–allowing God to change and grow us to be more like Jesus.  That means that as we walk with Jesus:</a:t>
            </a:r>
          </a:p>
          <a:p>
            <a:pPr lvl="1">
              <a:buFont typeface="Arial" pitchFamily="34" charset="0"/>
              <a:buChar char="•"/>
            </a:pPr>
            <a:r>
              <a:rPr lang="en-US" dirty="0" smtClean="0"/>
              <a:t>Our </a:t>
            </a:r>
            <a:r>
              <a:rPr lang="en-US" b="1" dirty="0" smtClean="0"/>
              <a:t>actions</a:t>
            </a:r>
            <a:r>
              <a:rPr lang="en-US" dirty="0" smtClean="0"/>
              <a:t> speak louder than our words</a:t>
            </a:r>
          </a:p>
          <a:p>
            <a:pPr lvl="1">
              <a:buFont typeface="Arial" pitchFamily="34" charset="0"/>
              <a:buChar char="•"/>
            </a:pPr>
            <a:r>
              <a:rPr lang="en-US" dirty="0" smtClean="0"/>
              <a:t>Our </a:t>
            </a:r>
            <a:r>
              <a:rPr lang="en-US" b="1" dirty="0" smtClean="0"/>
              <a:t>values</a:t>
            </a:r>
            <a:r>
              <a:rPr lang="en-US" dirty="0" smtClean="0"/>
              <a:t> are shaped and aligned with the heart of God</a:t>
            </a:r>
          </a:p>
          <a:p>
            <a:pPr lvl="1">
              <a:buFont typeface="Arial" pitchFamily="34" charset="0"/>
              <a:buChar char="•"/>
            </a:pPr>
            <a:r>
              <a:rPr lang="en-US" dirty="0" smtClean="0"/>
              <a:t>Our </a:t>
            </a:r>
            <a:r>
              <a:rPr lang="en-US" b="1" dirty="0" smtClean="0"/>
              <a:t>priorities</a:t>
            </a:r>
            <a:r>
              <a:rPr lang="en-US" dirty="0" smtClean="0"/>
              <a:t> are aligned with what God is calling us to rather than simply following our own plans and priorities</a:t>
            </a:r>
          </a:p>
          <a:p>
            <a:pPr lvl="1">
              <a:buFont typeface="Arial" pitchFamily="34" charset="0"/>
              <a:buChar char="•"/>
            </a:pPr>
            <a:endParaRPr lang="en-US" dirty="0"/>
          </a:p>
          <a:p>
            <a:pPr>
              <a:buFont typeface="Arial" pitchFamily="34" charset="0"/>
              <a:buChar char="•"/>
            </a:pPr>
            <a:r>
              <a:rPr lang="en-US" dirty="0" smtClean="0"/>
              <a:t>It also means </a:t>
            </a:r>
            <a:r>
              <a:rPr lang="en-US" b="1" u="sng" dirty="0" smtClean="0"/>
              <a:t>being committed</a:t>
            </a:r>
            <a:r>
              <a:rPr lang="en-US" dirty="0" smtClean="0"/>
              <a:t>:</a:t>
            </a:r>
          </a:p>
          <a:p>
            <a:pPr lvl="1">
              <a:buFont typeface="Arial" pitchFamily="34" charset="0"/>
              <a:buChar char="•"/>
            </a:pPr>
            <a:r>
              <a:rPr lang="en-US" dirty="0" smtClean="0"/>
              <a:t>Committed to </a:t>
            </a:r>
            <a:r>
              <a:rPr lang="en-US" b="1" dirty="0" smtClean="0"/>
              <a:t>meeting together </a:t>
            </a:r>
            <a:r>
              <a:rPr lang="en-US" dirty="0" smtClean="0"/>
              <a:t>and building this church and our influence in this community</a:t>
            </a:r>
          </a:p>
          <a:p>
            <a:pPr lvl="1">
              <a:buFont typeface="Arial" pitchFamily="34" charset="0"/>
              <a:buChar char="•"/>
            </a:pPr>
            <a:r>
              <a:rPr lang="en-US" dirty="0" smtClean="0"/>
              <a:t>Committed </a:t>
            </a:r>
            <a:r>
              <a:rPr lang="en-US" b="1" dirty="0" smtClean="0"/>
              <a:t>to each other </a:t>
            </a:r>
            <a:r>
              <a:rPr lang="en-US" dirty="0" smtClean="0"/>
              <a:t>by really caring for and loving one another</a:t>
            </a:r>
          </a:p>
          <a:p>
            <a:pPr lvl="1">
              <a:buFont typeface="Arial" pitchFamily="34" charset="0"/>
              <a:buChar char="•"/>
            </a:pPr>
            <a:r>
              <a:rPr lang="en-US" b="1" dirty="0" smtClean="0"/>
              <a:t>Spending time with Jesus </a:t>
            </a:r>
            <a:r>
              <a:rPr lang="en-US" dirty="0" smtClean="0"/>
              <a:t>and allowing his word to challenge and shape our thinking (Just do it!)</a:t>
            </a:r>
            <a:endParaRPr lang="en-US" dirty="0"/>
          </a:p>
        </p:txBody>
      </p:sp>
      <p:sp>
        <p:nvSpPr>
          <p:cNvPr id="4" name="Slide Number Placeholder 3"/>
          <p:cNvSpPr>
            <a:spLocks noGrp="1"/>
          </p:cNvSpPr>
          <p:nvPr>
            <p:ph type="sldNum" sz="quarter" idx="10"/>
          </p:nvPr>
        </p:nvSpPr>
        <p:spPr/>
        <p:txBody>
          <a:bodyPr/>
          <a:lstStyle/>
          <a:p>
            <a:fld id="{F6BFCECB-E593-45DA-BAB8-1BF2803ED4DD}"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3.  “Serve” </a:t>
            </a:r>
            <a:r>
              <a:rPr lang="en-US" b="1" u="sng" dirty="0" smtClean="0"/>
              <a:t>speaks to our attitude to following Jesus</a:t>
            </a:r>
            <a:r>
              <a:rPr lang="en-US" dirty="0" smtClean="0"/>
              <a:t>.</a:t>
            </a:r>
          </a:p>
          <a:p>
            <a:endParaRPr lang="en-US" dirty="0"/>
          </a:p>
          <a:p>
            <a:pPr>
              <a:buFont typeface="Arial" pitchFamily="34" charset="0"/>
              <a:buChar char="•"/>
            </a:pPr>
            <a:r>
              <a:rPr lang="en-US" dirty="0" smtClean="0"/>
              <a:t>Cultural clubs, gatherings and events often attract people for what they can get out of it…but as much as church should be a place where we receive, Jesus was very clear on setting an example for us to follow (washing his disciples feet)</a:t>
            </a:r>
          </a:p>
          <a:p>
            <a:pPr>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F6BFCECB-E593-45DA-BAB8-1BF2803ED4DD}"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smtClean="0"/>
              <a:t>So serving is an </a:t>
            </a:r>
            <a:r>
              <a:rPr lang="en-US" b="1" u="sng" dirty="0" smtClean="0"/>
              <a:t>expectation of everyone who follows Jesus</a:t>
            </a:r>
            <a:r>
              <a:rPr lang="en-US" dirty="0" smtClean="0"/>
              <a:t>…it’s an example that Jesus calls us to follow. </a:t>
            </a:r>
          </a:p>
          <a:p>
            <a:pPr>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F6BFCECB-E593-45DA-BAB8-1BF2803ED4DD}"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rmAutofit/>
          </a:bodyPr>
          <a:lstStyle>
            <a:lvl1pPr algn="ctr" defTabSz="914400" rtl="0" eaLnBrk="1" latinLnBrk="0" hangingPunct="1">
              <a:spcBef>
                <a:spcPct val="0"/>
              </a:spcBef>
              <a:buNone/>
              <a:defRPr lang="en-US" sz="4400" b="1" i="1" kern="1200" dirty="0" smtClean="0">
                <a:solidFill>
                  <a:schemeClr val="tx1"/>
                </a:solidFill>
                <a:latin typeface="+mn-lt"/>
                <a:ea typeface="+mn-ea"/>
                <a:cs typeface="+mn-cs"/>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6DFF08F-DC6B-4601-B491-B0F83F6DD2DA}" type="datetimeFigureOut">
              <a:rPr lang="en-US" smtClean="0"/>
              <a:pPr/>
              <a:t>20-Jan-18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DFF08F-DC6B-4601-B491-B0F83F6DD2DA}" type="datetimeFigureOut">
              <a:rPr lang="en-US" smtClean="0"/>
              <a:pPr/>
              <a:t>20-Jan-18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DFF08F-DC6B-4601-B491-B0F83F6DD2DA}" type="datetimeFigureOut">
              <a:rPr lang="en-US" smtClean="0"/>
              <a:pPr/>
              <a:t>20-Jan-18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lang="en-US" sz="4400" b="1" i="1" kern="1200" dirty="0">
                <a:solidFill>
                  <a:schemeClr val="tx1"/>
                </a:solidFill>
                <a:latin typeface="+mn-lt"/>
                <a:ea typeface="+mn-ea"/>
                <a:cs typeface="+mn-cs"/>
              </a:defRPr>
            </a:lvl1pPr>
          </a:lstStyle>
          <a:p>
            <a:pPr marL="0" lvl="0" algn="l" defTabSz="457200" rtl="0" eaLnBrk="1" latinLnBrk="0" hangingPunct="1"/>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DFF08F-DC6B-4601-B491-B0F83F6DD2DA}" type="datetimeFigureOut">
              <a:rPr lang="en-US" smtClean="0"/>
              <a:pPr/>
              <a:t>20-Jan-18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20-Jan-18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6DFF08F-DC6B-4601-B491-B0F83F6DD2DA}" type="datetimeFigureOut">
              <a:rPr lang="en-US" smtClean="0"/>
              <a:pPr/>
              <a:t>20-Jan-18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6DFF08F-DC6B-4601-B491-B0F83F6DD2DA}" type="datetimeFigureOut">
              <a:rPr lang="en-US" smtClean="0"/>
              <a:pPr/>
              <a:t>20-Jan-18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6DFF08F-DC6B-4601-B491-B0F83F6DD2DA}" type="datetimeFigureOut">
              <a:rPr lang="en-US" smtClean="0"/>
              <a:pPr/>
              <a:t>20-Jan-18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pPr/>
              <a:t>20-Jan-18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pPr/>
              <a:t>20-Jan-18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pPr/>
              <a:t>20-Jan-18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DFF08F-DC6B-4601-B491-B0F83F6DD2DA}" type="datetimeFigureOut">
              <a:rPr lang="en-US" smtClean="0"/>
              <a:pPr/>
              <a:t>20-Jan-18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lang="en-US" sz="4400" b="1" i="1" kern="1200" dirty="0" smtClean="0">
          <a:solidFill>
            <a:schemeClr val="tx1"/>
          </a:solidFill>
          <a:latin typeface="+mn-lt"/>
          <a:ea typeface="+mn-ea"/>
          <a:cs typeface="+mn-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600891" y="30695"/>
            <a:ext cx="7968343" cy="4985439"/>
            <a:chOff x="0" y="461772"/>
            <a:chExt cx="9144000" cy="5934456"/>
          </a:xfrm>
        </p:grpSpPr>
        <p:pic>
          <p:nvPicPr>
            <p:cNvPr id="7" name="Picture 6" descr="CrossCulture-NewLogo-trans.png"/>
            <p:cNvPicPr>
              <a:picLocks noChangeAspect="1"/>
            </p:cNvPicPr>
            <p:nvPr/>
          </p:nvPicPr>
          <p:blipFill>
            <a:blip r:embed="rId3">
              <a:duotone>
                <a:schemeClr val="accent6">
                  <a:shade val="45000"/>
                  <a:satMod val="135000"/>
                </a:schemeClr>
                <a:prstClr val="white"/>
              </a:duotone>
            </a:blip>
            <a:stretch>
              <a:fillRect/>
            </a:stretch>
          </p:blipFill>
          <p:spPr>
            <a:xfrm>
              <a:off x="0" y="461772"/>
              <a:ext cx="9144000" cy="5934456"/>
            </a:xfrm>
            <a:prstGeom prst="rect">
              <a:avLst/>
            </a:prstGeom>
          </p:spPr>
        </p:pic>
        <p:sp>
          <p:nvSpPr>
            <p:cNvPr id="8" name="Freeform 7"/>
            <p:cNvSpPr/>
            <p:nvPr/>
          </p:nvSpPr>
          <p:spPr>
            <a:xfrm>
              <a:off x="209006" y="1502229"/>
              <a:ext cx="3618411" cy="1149531"/>
            </a:xfrm>
            <a:custGeom>
              <a:avLst/>
              <a:gdLst>
                <a:gd name="connsiteX0" fmla="*/ 0 w 3618411"/>
                <a:gd name="connsiteY0" fmla="*/ 1149531 h 1149531"/>
                <a:gd name="connsiteX1" fmla="*/ 3579223 w 3618411"/>
                <a:gd name="connsiteY1" fmla="*/ 1123405 h 1149531"/>
                <a:gd name="connsiteX2" fmla="*/ 3618411 w 3618411"/>
                <a:gd name="connsiteY2" fmla="*/ 0 h 1149531"/>
                <a:gd name="connsiteX3" fmla="*/ 39188 w 3618411"/>
                <a:gd name="connsiteY3" fmla="*/ 13062 h 1149531"/>
                <a:gd name="connsiteX4" fmla="*/ 0 w 3618411"/>
                <a:gd name="connsiteY4" fmla="*/ 1149531 h 1149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8411" h="1149531">
                  <a:moveTo>
                    <a:pt x="0" y="1149531"/>
                  </a:moveTo>
                  <a:lnTo>
                    <a:pt x="3579223" y="1123405"/>
                  </a:lnTo>
                  <a:lnTo>
                    <a:pt x="3618411" y="0"/>
                  </a:lnTo>
                  <a:lnTo>
                    <a:pt x="39188" y="13062"/>
                  </a:lnTo>
                  <a:lnTo>
                    <a:pt x="0" y="114953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p:cNvSpPr/>
          <p:nvPr/>
        </p:nvSpPr>
        <p:spPr>
          <a:xfrm>
            <a:off x="0" y="4937760"/>
            <a:ext cx="9144000" cy="192024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Rectangle 11"/>
          <p:cNvSpPr/>
          <p:nvPr/>
        </p:nvSpPr>
        <p:spPr>
          <a:xfrm>
            <a:off x="1112744" y="5408023"/>
            <a:ext cx="8031256" cy="932972"/>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r">
              <a:lnSpc>
                <a:spcPct val="150000"/>
              </a:lnSpc>
            </a:pPr>
            <a:r>
              <a:rPr lang="en-ZA" sz="5400" b="1" dirty="0" smtClean="0">
                <a:solidFill>
                  <a:schemeClr val="bg1"/>
                </a:solidFill>
                <a:latin typeface="Candara" panose="020E0502030303020204" pitchFamily="34" charset="0"/>
              </a:rPr>
              <a:t>4</a:t>
            </a:r>
            <a:r>
              <a:rPr lang="en-ZA" sz="2800" b="1" dirty="0" smtClean="0">
                <a:solidFill>
                  <a:schemeClr val="bg1"/>
                </a:solidFill>
                <a:latin typeface="Candara" panose="020E0502030303020204" pitchFamily="34" charset="0"/>
              </a:rPr>
              <a:t> WORDS SHAPING WHO WE ARE…</a:t>
            </a:r>
            <a:endParaRPr lang="en-ZA" dirty="0">
              <a:solidFill>
                <a:schemeClr val="bg1"/>
              </a:solidFill>
            </a:endParaRPr>
          </a:p>
        </p:txBody>
      </p:sp>
    </p:spTree>
    <p:extLst>
      <p:ext uri="{BB962C8B-B14F-4D97-AF65-F5344CB8AC3E}">
        <p14:creationId xmlns:p14="http://schemas.microsoft.com/office/powerpoint/2010/main" xmlns="" val="13238331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004-jesus-washes-feet.jpg"/>
          <p:cNvPicPr>
            <a:picLocks noChangeAspect="1"/>
          </p:cNvPicPr>
          <p:nvPr/>
        </p:nvPicPr>
        <p:blipFill>
          <a:blip r:embed="rId3"/>
          <a:stretch>
            <a:fillRect/>
          </a:stretch>
        </p:blipFill>
        <p:spPr>
          <a:xfrm>
            <a:off x="0" y="0"/>
            <a:ext cx="9144000" cy="6858000"/>
          </a:xfrm>
          <a:prstGeom prst="rect">
            <a:avLst/>
          </a:prstGeom>
        </p:spPr>
      </p:pic>
      <p:sp>
        <p:nvSpPr>
          <p:cNvPr id="13" name="Rectangle 12"/>
          <p:cNvSpPr/>
          <p:nvPr/>
        </p:nvSpPr>
        <p:spPr>
          <a:xfrm>
            <a:off x="4885509" y="925303"/>
            <a:ext cx="3820230"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lnSpc>
                <a:spcPct val="150000"/>
              </a:lnSpc>
            </a:pPr>
            <a:endParaRPr lang="en-ZA" sz="6600" b="1" dirty="0">
              <a:ln>
                <a:prstDash val="solid"/>
              </a:ln>
              <a:solidFill>
                <a:schemeClr val="tx1"/>
              </a:solidFill>
              <a:effectLst>
                <a:outerShdw blurRad="88000" dist="50800" dir="5040000" algn="tl">
                  <a:schemeClr val="bg1">
                    <a:alpha val="45000"/>
                  </a:schemeClr>
                </a:outerShdw>
              </a:effectLst>
              <a:ea typeface="MS PGothic" panose="020B0600070205080204" pitchFamily="34" charset="-128"/>
            </a:endParaRPr>
          </a:p>
          <a:p>
            <a:pPr algn="ctr">
              <a:lnSpc>
                <a:spcPct val="150000"/>
              </a:lnSpc>
            </a:pPr>
            <a:r>
              <a:rPr lang="en-ZA" sz="7200" b="1" dirty="0" smtClean="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rPr>
              <a:t>Serve…</a:t>
            </a:r>
            <a:endParaRPr lang="en-ZA" sz="7200" b="1" dirty="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endParaRPr>
          </a:p>
        </p:txBody>
      </p:sp>
      <p:sp>
        <p:nvSpPr>
          <p:cNvPr id="14" name="Dodecagon 13"/>
          <p:cNvSpPr/>
          <p:nvPr/>
        </p:nvSpPr>
        <p:spPr>
          <a:xfrm>
            <a:off x="7694022" y="0"/>
            <a:ext cx="1449978" cy="1489166"/>
          </a:xfrm>
          <a:prstGeom prst="dodecagon">
            <a:avLst/>
          </a:prstGeom>
          <a:effectLst>
            <a:softEdge rad="3175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000" b="1" dirty="0" smtClean="0">
                <a:ln w="28575">
                  <a:solidFill>
                    <a:schemeClr val="bg1">
                      <a:lumMod val="95000"/>
                    </a:schemeClr>
                  </a:solidFill>
                  <a:prstDash val="solid"/>
                </a:ln>
                <a:solidFill>
                  <a:schemeClr val="tx1"/>
                </a:solidFill>
                <a:effectLst>
                  <a:outerShdw blurRad="88000" dist="50800" dir="5040000" algn="tl">
                    <a:schemeClr val="accent4">
                      <a:tint val="80000"/>
                      <a:satMod val="250000"/>
                      <a:alpha val="45000"/>
                    </a:schemeClr>
                  </a:outerShdw>
                </a:effectLst>
                <a:latin typeface="Mistral" pitchFamily="66" charset="0"/>
                <a:ea typeface="MS PGothic" panose="020B0600070205080204" pitchFamily="34" charset="-128"/>
              </a:rPr>
              <a:t>3</a:t>
            </a:r>
          </a:p>
        </p:txBody>
      </p:sp>
      <p:sp>
        <p:nvSpPr>
          <p:cNvPr id="12" name="Rectangle 11"/>
          <p:cNvSpPr/>
          <p:nvPr/>
        </p:nvSpPr>
        <p:spPr>
          <a:xfrm>
            <a:off x="0" y="2353497"/>
            <a:ext cx="9144000" cy="2505892"/>
          </a:xfrm>
          <a:prstGeom prst="rect">
            <a:avLst/>
          </a:prstGeom>
          <a:solidFill>
            <a:schemeClr val="accent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ctr"/>
          <a:lstStyle/>
          <a:p>
            <a:pPr lvl="0"/>
            <a:r>
              <a:rPr lang="en-ZA" sz="4400" i="1" dirty="0" smtClean="0">
                <a:solidFill>
                  <a:schemeClr val="bg1"/>
                </a:solidFill>
              </a:rPr>
              <a:t>If Jesus is our example, serving is for each of us!</a:t>
            </a:r>
            <a:endParaRPr lang="en-ZA" sz="4400" i="1" dirty="0">
              <a:solidFill>
                <a:schemeClr val="bg1"/>
              </a:solidFill>
            </a:endParaRPr>
          </a:p>
        </p:txBody>
      </p:sp>
      <p:grpSp>
        <p:nvGrpSpPr>
          <p:cNvPr id="2" name="Group 16"/>
          <p:cNvGrpSpPr/>
          <p:nvPr/>
        </p:nvGrpSpPr>
        <p:grpSpPr>
          <a:xfrm>
            <a:off x="-754700" y="4733365"/>
            <a:ext cx="10181089" cy="2124635"/>
            <a:chOff x="-2892783" y="3862643"/>
            <a:chExt cx="12036783" cy="2995357"/>
          </a:xfrm>
        </p:grpSpPr>
        <p:pic>
          <p:nvPicPr>
            <p:cNvPr id="10" name="Picture 9" descr="Hands.jpg"/>
            <p:cNvPicPr>
              <a:picLocks noChangeAspect="1"/>
            </p:cNvPicPr>
            <p:nvPr/>
          </p:nvPicPr>
          <p:blipFill>
            <a:blip r:embed="rId4">
              <a:clrChange>
                <a:clrFrom>
                  <a:srgbClr val="FFFFFF"/>
                </a:clrFrom>
                <a:clrTo>
                  <a:srgbClr val="FFFFFF">
                    <a:alpha val="0"/>
                  </a:srgbClr>
                </a:clrTo>
              </a:clrChange>
              <a:grayscl/>
            </a:blip>
            <a:stretch>
              <a:fillRect/>
            </a:stretch>
          </p:blipFill>
          <p:spPr>
            <a:xfrm>
              <a:off x="2103120" y="3862643"/>
              <a:ext cx="7040880" cy="2995357"/>
            </a:xfrm>
            <a:prstGeom prst="rect">
              <a:avLst/>
            </a:prstGeom>
          </p:spPr>
        </p:pic>
        <p:pic>
          <p:nvPicPr>
            <p:cNvPr id="16" name="Picture 15" descr="Hands.jpg"/>
            <p:cNvPicPr>
              <a:picLocks noChangeAspect="1"/>
            </p:cNvPicPr>
            <p:nvPr/>
          </p:nvPicPr>
          <p:blipFill>
            <a:blip r:embed="rId4">
              <a:clrChange>
                <a:clrFrom>
                  <a:srgbClr val="FFFFFF"/>
                </a:clrFrom>
                <a:clrTo>
                  <a:srgbClr val="FFFFFF">
                    <a:alpha val="0"/>
                  </a:srgbClr>
                </a:clrTo>
              </a:clrChange>
              <a:grayscl/>
            </a:blip>
            <a:stretch>
              <a:fillRect/>
            </a:stretch>
          </p:blipFill>
          <p:spPr>
            <a:xfrm>
              <a:off x="-2892783" y="3862643"/>
              <a:ext cx="7040880" cy="2995357"/>
            </a:xfrm>
            <a:prstGeom prst="rect">
              <a:avLst/>
            </a:prstGeom>
          </p:spPr>
        </p:pic>
      </p:grpSp>
      <p:sp>
        <p:nvSpPr>
          <p:cNvPr id="9" name="Oval 8"/>
          <p:cNvSpPr/>
          <p:nvPr/>
        </p:nvSpPr>
        <p:spPr>
          <a:xfrm>
            <a:off x="4113263" y="1087675"/>
            <a:ext cx="968188" cy="954741"/>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Oval 10"/>
          <p:cNvSpPr/>
          <p:nvPr/>
        </p:nvSpPr>
        <p:spPr>
          <a:xfrm>
            <a:off x="2876135" y="1087673"/>
            <a:ext cx="968188" cy="954741"/>
          </a:xfrm>
          <a:prstGeom prst="ellipse">
            <a:avLst/>
          </a:prstGeom>
          <a:solidFill>
            <a:srgbClr val="92D05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Oval 16"/>
          <p:cNvSpPr/>
          <p:nvPr/>
        </p:nvSpPr>
        <p:spPr>
          <a:xfrm>
            <a:off x="1625559" y="1087674"/>
            <a:ext cx="968188" cy="954741"/>
          </a:xfrm>
          <a:prstGeom prst="ellipse">
            <a:avLst/>
          </a:prstGeom>
          <a:solidFill>
            <a:srgbClr val="FFFF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Oval 17"/>
          <p:cNvSpPr/>
          <p:nvPr/>
        </p:nvSpPr>
        <p:spPr>
          <a:xfrm>
            <a:off x="348089" y="1087675"/>
            <a:ext cx="968188" cy="954741"/>
          </a:xfrm>
          <a:prstGeom prst="ellipse">
            <a:avLst/>
          </a:prstGeom>
          <a:solidFill>
            <a:srgbClr val="FF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xmlns="" val="12218142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fellowship group 3.jpg"/>
          <p:cNvPicPr>
            <a:picLocks noChangeAspect="1"/>
          </p:cNvPicPr>
          <p:nvPr/>
        </p:nvPicPr>
        <p:blipFill>
          <a:blip r:embed="rId3">
            <a:lum contrast="-62000"/>
          </a:blip>
          <a:srcRect l="5895"/>
          <a:stretch>
            <a:fillRect/>
          </a:stretch>
        </p:blipFill>
        <p:spPr>
          <a:xfrm>
            <a:off x="0" y="0"/>
            <a:ext cx="9144000" cy="6858000"/>
          </a:xfrm>
          <a:prstGeom prst="rect">
            <a:avLst/>
          </a:prstGeom>
        </p:spPr>
      </p:pic>
      <p:sp>
        <p:nvSpPr>
          <p:cNvPr id="13" name="Rectangle 12"/>
          <p:cNvSpPr/>
          <p:nvPr/>
        </p:nvSpPr>
        <p:spPr>
          <a:xfrm>
            <a:off x="822960" y="3459497"/>
            <a:ext cx="7556207"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lnSpc>
                <a:spcPct val="150000"/>
              </a:lnSpc>
            </a:pPr>
            <a:endParaRPr lang="en-ZA" sz="6600" b="1" dirty="0">
              <a:ln>
                <a:prstDash val="solid"/>
              </a:ln>
              <a:solidFill>
                <a:schemeClr val="tx1"/>
              </a:solidFill>
              <a:effectLst>
                <a:outerShdw blurRad="88000" dist="50800" dir="5040000" algn="tl">
                  <a:schemeClr val="bg1">
                    <a:alpha val="45000"/>
                  </a:schemeClr>
                </a:outerShdw>
              </a:effectLst>
              <a:ea typeface="MS PGothic" panose="020B0600070205080204" pitchFamily="34" charset="-128"/>
            </a:endParaRPr>
          </a:p>
          <a:p>
            <a:pPr algn="ctr">
              <a:lnSpc>
                <a:spcPct val="150000"/>
              </a:lnSpc>
            </a:pPr>
            <a:r>
              <a:rPr lang="en-ZA" sz="11000" b="1" dirty="0" smtClean="0">
                <a:ln w="28575">
                  <a:solidFill>
                    <a:schemeClr val="bg1">
                      <a:lumMod val="50000"/>
                    </a:schemeClr>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rPr>
              <a:t>Connect…</a:t>
            </a:r>
            <a:endParaRPr lang="en-ZA" sz="11000" b="1" dirty="0">
              <a:ln w="28575">
                <a:solidFill>
                  <a:schemeClr val="bg1">
                    <a:lumMod val="50000"/>
                  </a:schemeClr>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endParaRPr>
          </a:p>
        </p:txBody>
      </p:sp>
      <p:sp>
        <p:nvSpPr>
          <p:cNvPr id="14" name="Dodecagon 13"/>
          <p:cNvSpPr/>
          <p:nvPr/>
        </p:nvSpPr>
        <p:spPr>
          <a:xfrm>
            <a:off x="7694022" y="0"/>
            <a:ext cx="1449978" cy="1489166"/>
          </a:xfrm>
          <a:prstGeom prst="dodecagon">
            <a:avLst/>
          </a:prstGeom>
          <a:effectLst>
            <a:softEdge rad="3175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000" b="1" dirty="0" smtClean="0">
                <a:ln w="28575">
                  <a:solidFill>
                    <a:schemeClr val="bg1">
                      <a:lumMod val="95000"/>
                    </a:schemeClr>
                  </a:solidFill>
                  <a:prstDash val="solid"/>
                </a:ln>
                <a:solidFill>
                  <a:schemeClr val="tx1"/>
                </a:solidFill>
                <a:effectLst>
                  <a:outerShdw blurRad="88000" dist="50800" dir="5040000" algn="tl">
                    <a:schemeClr val="accent4">
                      <a:tint val="80000"/>
                      <a:satMod val="250000"/>
                      <a:alpha val="45000"/>
                    </a:schemeClr>
                  </a:outerShdw>
                </a:effectLst>
                <a:latin typeface="Mistral" pitchFamily="66" charset="0"/>
                <a:ea typeface="MS PGothic" panose="020B0600070205080204" pitchFamily="34" charset="-128"/>
              </a:rPr>
              <a:t>4</a:t>
            </a:r>
          </a:p>
        </p:txBody>
      </p:sp>
    </p:spTree>
    <p:extLst>
      <p:ext uri="{BB962C8B-B14F-4D97-AF65-F5344CB8AC3E}">
        <p14:creationId xmlns:p14="http://schemas.microsoft.com/office/powerpoint/2010/main" xmlns="" val="12218142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fellowship group 3.jpg"/>
          <p:cNvPicPr>
            <a:picLocks noChangeAspect="1"/>
          </p:cNvPicPr>
          <p:nvPr/>
        </p:nvPicPr>
        <p:blipFill>
          <a:blip r:embed="rId3">
            <a:lum contrast="-62000"/>
          </a:blip>
          <a:srcRect l="5895"/>
          <a:stretch>
            <a:fillRect/>
          </a:stretch>
        </p:blipFill>
        <p:spPr>
          <a:xfrm>
            <a:off x="0" y="0"/>
            <a:ext cx="9144000" cy="6858000"/>
          </a:xfrm>
          <a:prstGeom prst="rect">
            <a:avLst/>
          </a:prstGeom>
        </p:spPr>
      </p:pic>
      <p:sp>
        <p:nvSpPr>
          <p:cNvPr id="13" name="Rectangle 12"/>
          <p:cNvSpPr/>
          <p:nvPr/>
        </p:nvSpPr>
        <p:spPr>
          <a:xfrm>
            <a:off x="2508070" y="781611"/>
            <a:ext cx="7556207"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lnSpc>
                <a:spcPct val="150000"/>
              </a:lnSpc>
            </a:pPr>
            <a:endParaRPr lang="en-ZA" sz="6600" b="1" dirty="0">
              <a:ln>
                <a:prstDash val="solid"/>
              </a:ln>
              <a:solidFill>
                <a:schemeClr val="tx1"/>
              </a:solidFill>
              <a:effectLst>
                <a:outerShdw blurRad="88000" dist="50800" dir="5040000" algn="tl">
                  <a:schemeClr val="bg1">
                    <a:alpha val="45000"/>
                  </a:schemeClr>
                </a:outerShdw>
              </a:effectLst>
              <a:ea typeface="MS PGothic" panose="020B0600070205080204" pitchFamily="34" charset="-128"/>
            </a:endParaRPr>
          </a:p>
          <a:p>
            <a:pPr algn="ctr">
              <a:lnSpc>
                <a:spcPct val="150000"/>
              </a:lnSpc>
            </a:pPr>
            <a:r>
              <a:rPr lang="en-ZA" sz="7200" b="1" dirty="0" smtClean="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rPr>
              <a:t>Connect…</a:t>
            </a:r>
            <a:endParaRPr lang="en-ZA" sz="7200" b="1" dirty="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endParaRPr>
          </a:p>
        </p:txBody>
      </p:sp>
      <p:sp>
        <p:nvSpPr>
          <p:cNvPr id="14" name="Dodecagon 13"/>
          <p:cNvSpPr/>
          <p:nvPr/>
        </p:nvSpPr>
        <p:spPr>
          <a:xfrm>
            <a:off x="7694022" y="0"/>
            <a:ext cx="1449978" cy="1489166"/>
          </a:xfrm>
          <a:prstGeom prst="dodecagon">
            <a:avLst/>
          </a:prstGeom>
          <a:effectLst>
            <a:softEdge rad="3175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000" b="1" dirty="0" smtClean="0">
                <a:ln w="28575">
                  <a:solidFill>
                    <a:schemeClr val="bg1">
                      <a:lumMod val="95000"/>
                    </a:schemeClr>
                  </a:solidFill>
                  <a:prstDash val="solid"/>
                </a:ln>
                <a:solidFill>
                  <a:schemeClr val="tx1"/>
                </a:solidFill>
                <a:effectLst>
                  <a:outerShdw blurRad="88000" dist="50800" dir="5040000" algn="tl">
                    <a:schemeClr val="accent4">
                      <a:tint val="80000"/>
                      <a:satMod val="250000"/>
                      <a:alpha val="45000"/>
                    </a:schemeClr>
                  </a:outerShdw>
                </a:effectLst>
                <a:latin typeface="Mistral" pitchFamily="66" charset="0"/>
                <a:ea typeface="MS PGothic" panose="020B0600070205080204" pitchFamily="34" charset="-128"/>
              </a:rPr>
              <a:t>4</a:t>
            </a:r>
          </a:p>
        </p:txBody>
      </p:sp>
      <p:sp>
        <p:nvSpPr>
          <p:cNvPr id="8" name="Rectangle 7"/>
          <p:cNvSpPr/>
          <p:nvPr/>
        </p:nvSpPr>
        <p:spPr>
          <a:xfrm>
            <a:off x="317863" y="3213463"/>
            <a:ext cx="8564880" cy="3148149"/>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GB" sz="2800" b="1" dirty="0" smtClean="0">
              <a:solidFill>
                <a:schemeClr val="bg1"/>
              </a:solidFill>
              <a:latin typeface="Candara" panose="020E0502030303020204" pitchFamily="34" charset="0"/>
            </a:endParaRPr>
          </a:p>
          <a:p>
            <a:pPr algn="ctr">
              <a:lnSpc>
                <a:spcPct val="150000"/>
              </a:lnSpc>
            </a:pPr>
            <a:endParaRPr lang="en-GB" sz="2800" b="1" dirty="0" smtClean="0">
              <a:solidFill>
                <a:schemeClr val="bg1"/>
              </a:solidFill>
              <a:latin typeface="Candara" panose="020E0502030303020204" pitchFamily="34" charset="0"/>
            </a:endParaRPr>
          </a:p>
          <a:p>
            <a:pPr algn="ctr">
              <a:lnSpc>
                <a:spcPct val="150000"/>
              </a:lnSpc>
            </a:pPr>
            <a:endParaRPr lang="en-GB" sz="2800" b="1" dirty="0" smtClean="0">
              <a:solidFill>
                <a:schemeClr val="bg1"/>
              </a:solidFill>
              <a:latin typeface="Candara" panose="020E0502030303020204" pitchFamily="34" charset="0"/>
            </a:endParaRPr>
          </a:p>
          <a:p>
            <a:pPr algn="ctr">
              <a:lnSpc>
                <a:spcPct val="150000"/>
              </a:lnSpc>
            </a:pPr>
            <a:r>
              <a:rPr lang="en-GB" sz="2800" b="1" dirty="0" smtClean="0">
                <a:solidFill>
                  <a:schemeClr val="bg1"/>
                </a:solidFill>
                <a:latin typeface="Candara" panose="020E0502030303020204" pitchFamily="34" charset="0"/>
              </a:rPr>
              <a:t>Hebrews 10:24-25 </a:t>
            </a:r>
            <a:endParaRPr lang="en-GB" sz="2800" b="1" dirty="0" smtClean="0">
              <a:solidFill>
                <a:schemeClr val="bg1"/>
              </a:solidFill>
              <a:latin typeface="Candara" panose="020E0502030303020204" pitchFamily="34" charset="0"/>
            </a:endParaRPr>
          </a:p>
          <a:p>
            <a:pPr>
              <a:lnSpc>
                <a:spcPct val="150000"/>
              </a:lnSpc>
            </a:pPr>
            <a:r>
              <a:rPr lang="en-GB" sz="2000" dirty="0" smtClean="0">
                <a:solidFill>
                  <a:schemeClr val="bg1"/>
                </a:solidFill>
              </a:rPr>
              <a:t>“</a:t>
            </a:r>
            <a:r>
              <a:rPr lang="en-US" sz="2000" dirty="0" smtClean="0">
                <a:solidFill>
                  <a:schemeClr val="bg1"/>
                </a:solidFill>
              </a:rPr>
              <a:t>Let us consider how we can </a:t>
            </a:r>
            <a:r>
              <a:rPr lang="en-US" sz="2000" b="1" dirty="0" smtClean="0">
                <a:solidFill>
                  <a:schemeClr val="bg1"/>
                </a:solidFill>
              </a:rPr>
              <a:t>stir up one another </a:t>
            </a:r>
            <a:r>
              <a:rPr lang="en-US" sz="2000" dirty="0" smtClean="0">
                <a:solidFill>
                  <a:schemeClr val="bg1"/>
                </a:solidFill>
              </a:rPr>
              <a:t>in love.  Let us </a:t>
            </a:r>
            <a:r>
              <a:rPr lang="en-US" sz="2000" b="1" dirty="0" smtClean="0">
                <a:solidFill>
                  <a:schemeClr val="bg1"/>
                </a:solidFill>
              </a:rPr>
              <a:t>help one another</a:t>
            </a:r>
            <a:r>
              <a:rPr lang="en-US" sz="2000" dirty="0" smtClean="0">
                <a:solidFill>
                  <a:schemeClr val="bg1"/>
                </a:solidFill>
              </a:rPr>
              <a:t> to do good works.  Let us </a:t>
            </a:r>
            <a:r>
              <a:rPr lang="en-US" sz="2000" b="1" dirty="0" smtClean="0">
                <a:solidFill>
                  <a:schemeClr val="bg1"/>
                </a:solidFill>
              </a:rPr>
              <a:t>not give up meeting </a:t>
            </a:r>
            <a:r>
              <a:rPr lang="en-US" sz="2000" dirty="0" smtClean="0">
                <a:solidFill>
                  <a:schemeClr val="bg1"/>
                </a:solidFill>
              </a:rPr>
              <a:t>together.  Some are in the habit of doing this.  Instead, </a:t>
            </a:r>
            <a:r>
              <a:rPr lang="en-US" sz="2000" b="1" dirty="0" smtClean="0">
                <a:solidFill>
                  <a:schemeClr val="bg1"/>
                </a:solidFill>
              </a:rPr>
              <a:t>let us cheer each other </a:t>
            </a:r>
            <a:r>
              <a:rPr lang="en-US" sz="2000" dirty="0" smtClean="0">
                <a:solidFill>
                  <a:schemeClr val="bg1"/>
                </a:solidFill>
              </a:rPr>
              <a:t>up with words of hope.  Let us do this all the more as you see the day coming when Christ will return”.</a:t>
            </a:r>
            <a:endParaRPr lang="en-ZA" sz="2800" b="1" dirty="0">
              <a:solidFill>
                <a:schemeClr val="bg1"/>
              </a:solidFill>
              <a:latin typeface="Candara" panose="020E0502030303020204" pitchFamily="34" charset="0"/>
            </a:endParaRPr>
          </a:p>
        </p:txBody>
      </p:sp>
    </p:spTree>
    <p:extLst>
      <p:ext uri="{BB962C8B-B14F-4D97-AF65-F5344CB8AC3E}">
        <p14:creationId xmlns:p14="http://schemas.microsoft.com/office/powerpoint/2010/main" xmlns="" val="12218142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fellowship group 3.jpg"/>
          <p:cNvPicPr>
            <a:picLocks noChangeAspect="1"/>
          </p:cNvPicPr>
          <p:nvPr/>
        </p:nvPicPr>
        <p:blipFill>
          <a:blip r:embed="rId3">
            <a:lum contrast="-62000"/>
          </a:blip>
          <a:srcRect l="5895"/>
          <a:stretch>
            <a:fillRect/>
          </a:stretch>
        </p:blipFill>
        <p:spPr>
          <a:xfrm>
            <a:off x="0" y="0"/>
            <a:ext cx="9144000" cy="6858000"/>
          </a:xfrm>
          <a:prstGeom prst="rect">
            <a:avLst/>
          </a:prstGeom>
        </p:spPr>
      </p:pic>
      <p:sp>
        <p:nvSpPr>
          <p:cNvPr id="13" name="Rectangle 12"/>
          <p:cNvSpPr/>
          <p:nvPr/>
        </p:nvSpPr>
        <p:spPr>
          <a:xfrm>
            <a:off x="2508070" y="781611"/>
            <a:ext cx="7556207"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lnSpc>
                <a:spcPct val="150000"/>
              </a:lnSpc>
            </a:pPr>
            <a:endParaRPr lang="en-ZA" sz="6600" b="1" dirty="0">
              <a:ln>
                <a:prstDash val="solid"/>
              </a:ln>
              <a:solidFill>
                <a:schemeClr val="tx1"/>
              </a:solidFill>
              <a:effectLst>
                <a:outerShdw blurRad="88000" dist="50800" dir="5040000" algn="tl">
                  <a:schemeClr val="bg1">
                    <a:alpha val="45000"/>
                  </a:schemeClr>
                </a:outerShdw>
              </a:effectLst>
              <a:ea typeface="MS PGothic" panose="020B0600070205080204" pitchFamily="34" charset="-128"/>
            </a:endParaRPr>
          </a:p>
          <a:p>
            <a:pPr algn="ctr">
              <a:lnSpc>
                <a:spcPct val="150000"/>
              </a:lnSpc>
            </a:pPr>
            <a:r>
              <a:rPr lang="en-ZA" sz="7200" b="1" dirty="0" smtClean="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rPr>
              <a:t>Connect…</a:t>
            </a:r>
            <a:endParaRPr lang="en-ZA" sz="7200" b="1" dirty="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endParaRPr>
          </a:p>
        </p:txBody>
      </p:sp>
      <p:sp>
        <p:nvSpPr>
          <p:cNvPr id="14" name="Dodecagon 13"/>
          <p:cNvSpPr/>
          <p:nvPr/>
        </p:nvSpPr>
        <p:spPr>
          <a:xfrm>
            <a:off x="7694022" y="0"/>
            <a:ext cx="1449978" cy="1489166"/>
          </a:xfrm>
          <a:prstGeom prst="dodecagon">
            <a:avLst/>
          </a:prstGeom>
          <a:effectLst>
            <a:softEdge rad="3175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000" b="1" dirty="0" smtClean="0">
                <a:ln w="28575">
                  <a:solidFill>
                    <a:schemeClr val="bg1">
                      <a:lumMod val="95000"/>
                    </a:schemeClr>
                  </a:solidFill>
                  <a:prstDash val="solid"/>
                </a:ln>
                <a:solidFill>
                  <a:schemeClr val="tx1"/>
                </a:solidFill>
                <a:effectLst>
                  <a:outerShdw blurRad="88000" dist="50800" dir="5040000" algn="tl">
                    <a:schemeClr val="accent4">
                      <a:tint val="80000"/>
                      <a:satMod val="250000"/>
                      <a:alpha val="45000"/>
                    </a:schemeClr>
                  </a:outerShdw>
                </a:effectLst>
                <a:latin typeface="Mistral" pitchFamily="66" charset="0"/>
                <a:ea typeface="MS PGothic" panose="020B0600070205080204" pitchFamily="34" charset="-128"/>
              </a:rPr>
              <a:t>4</a:t>
            </a:r>
          </a:p>
        </p:txBody>
      </p:sp>
      <p:pic>
        <p:nvPicPr>
          <p:cNvPr id="5" name="Picture 4" descr="connect groups.png"/>
          <p:cNvPicPr>
            <a:picLocks noChangeAspect="1"/>
          </p:cNvPicPr>
          <p:nvPr/>
        </p:nvPicPr>
        <p:blipFill>
          <a:blip r:embed="rId4"/>
          <a:stretch>
            <a:fillRect/>
          </a:stretch>
        </p:blipFill>
        <p:spPr>
          <a:xfrm>
            <a:off x="0" y="1750424"/>
            <a:ext cx="4397326" cy="1840016"/>
          </a:xfrm>
          <a:prstGeom prst="rect">
            <a:avLst/>
          </a:prstGeom>
        </p:spPr>
      </p:pic>
      <p:sp>
        <p:nvSpPr>
          <p:cNvPr id="9" name="Rectangle 8"/>
          <p:cNvSpPr/>
          <p:nvPr/>
        </p:nvSpPr>
        <p:spPr>
          <a:xfrm>
            <a:off x="0" y="3722909"/>
            <a:ext cx="9144000" cy="2416634"/>
          </a:xfrm>
          <a:prstGeom prst="rect">
            <a:avLst/>
          </a:prstGeom>
          <a:solidFill>
            <a:schemeClr val="accent3">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ZA" sz="4400" i="1" dirty="0" smtClean="0">
                <a:solidFill>
                  <a:schemeClr val="tx1"/>
                </a:solidFill>
              </a:rPr>
              <a:t>Being connected is what it means to be part of a body &amp; is critical to the functioning of our church.</a:t>
            </a:r>
            <a:endParaRPr lang="en-ZA" sz="4400" i="1" dirty="0">
              <a:solidFill>
                <a:schemeClr val="tx1"/>
              </a:solidFill>
            </a:endParaRPr>
          </a:p>
        </p:txBody>
      </p:sp>
    </p:spTree>
    <p:extLst>
      <p:ext uri="{BB962C8B-B14F-4D97-AF65-F5344CB8AC3E}">
        <p14:creationId xmlns:p14="http://schemas.microsoft.com/office/powerpoint/2010/main" xmlns="" val="12218142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882339" y="1565390"/>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lnSpc>
                <a:spcPct val="150000"/>
              </a:lnSpc>
            </a:pPr>
            <a:endParaRPr lang="en-ZA" sz="7200" b="1" dirty="0">
              <a:ln>
                <a:solidFill>
                  <a:schemeClr val="bg1"/>
                </a:solidFill>
                <a:prstDash val="solid"/>
              </a:ln>
              <a:solidFill>
                <a:schemeClr val="tx1"/>
              </a:solidFill>
              <a:effectLst>
                <a:outerShdw blurRad="88000" dist="50800" dir="5040000" algn="tl">
                  <a:schemeClr val="accent4">
                    <a:tint val="80000"/>
                    <a:satMod val="250000"/>
                    <a:alpha val="45000"/>
                  </a:schemeClr>
                </a:outerShdw>
              </a:effectLst>
              <a:ea typeface="MS PGothic" panose="020B0600070205080204" pitchFamily="34" charset="-128"/>
            </a:endParaRPr>
          </a:p>
          <a:p>
            <a:pPr algn="ctr">
              <a:lnSpc>
                <a:spcPct val="150000"/>
              </a:lnSpc>
            </a:pPr>
            <a:r>
              <a:rPr lang="en-ZA" sz="7200" b="1" dirty="0" smtClean="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rPr>
              <a:t>Each One</a:t>
            </a:r>
            <a:endParaRPr lang="en-ZA" sz="7200" b="1" dirty="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endParaRPr>
          </a:p>
        </p:txBody>
      </p:sp>
      <p:sp>
        <p:nvSpPr>
          <p:cNvPr id="10" name="Rectangle 9"/>
          <p:cNvSpPr/>
          <p:nvPr/>
        </p:nvSpPr>
        <p:spPr>
          <a:xfrm>
            <a:off x="-1142344" y="5353611"/>
            <a:ext cx="7556207"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lnSpc>
                <a:spcPct val="150000"/>
              </a:lnSpc>
            </a:pPr>
            <a:endParaRPr lang="en-ZA" sz="6600" b="1" dirty="0">
              <a:ln>
                <a:prstDash val="solid"/>
              </a:ln>
              <a:solidFill>
                <a:schemeClr val="tx1"/>
              </a:solidFill>
              <a:effectLst>
                <a:outerShdw blurRad="88000" dist="50800" dir="5040000" algn="tl">
                  <a:schemeClr val="bg1">
                    <a:alpha val="45000"/>
                  </a:schemeClr>
                </a:outerShdw>
              </a:effectLst>
              <a:ea typeface="MS PGothic" panose="020B0600070205080204" pitchFamily="34" charset="-128"/>
            </a:endParaRPr>
          </a:p>
          <a:p>
            <a:pPr algn="ctr">
              <a:lnSpc>
                <a:spcPct val="150000"/>
              </a:lnSpc>
            </a:pPr>
            <a:r>
              <a:rPr lang="en-ZA" sz="7200" b="1" dirty="0" smtClean="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rPr>
              <a:t>Wholehearted</a:t>
            </a:r>
            <a:endParaRPr lang="en-ZA" sz="7200" b="1" dirty="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endParaRPr>
          </a:p>
        </p:txBody>
      </p:sp>
      <p:sp>
        <p:nvSpPr>
          <p:cNvPr id="13" name="Rectangle 12"/>
          <p:cNvSpPr/>
          <p:nvPr/>
        </p:nvSpPr>
        <p:spPr>
          <a:xfrm>
            <a:off x="5094516" y="1369441"/>
            <a:ext cx="3820230"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lnSpc>
                <a:spcPct val="150000"/>
              </a:lnSpc>
            </a:pPr>
            <a:endParaRPr lang="en-ZA" sz="6600" b="1" dirty="0">
              <a:ln>
                <a:prstDash val="solid"/>
              </a:ln>
              <a:solidFill>
                <a:schemeClr val="tx1"/>
              </a:solidFill>
              <a:effectLst>
                <a:outerShdw blurRad="88000" dist="50800" dir="5040000" algn="tl">
                  <a:schemeClr val="bg1">
                    <a:alpha val="45000"/>
                  </a:schemeClr>
                </a:outerShdw>
              </a:effectLst>
              <a:ea typeface="MS PGothic" panose="020B0600070205080204" pitchFamily="34" charset="-128"/>
            </a:endParaRPr>
          </a:p>
          <a:p>
            <a:pPr algn="ctr">
              <a:lnSpc>
                <a:spcPct val="150000"/>
              </a:lnSpc>
            </a:pPr>
            <a:r>
              <a:rPr lang="en-ZA" sz="7200" b="1" dirty="0" smtClean="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rPr>
              <a:t>Serve</a:t>
            </a:r>
            <a:endParaRPr lang="en-ZA" sz="7200" b="1" dirty="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endParaRPr>
          </a:p>
        </p:txBody>
      </p:sp>
      <p:sp>
        <p:nvSpPr>
          <p:cNvPr id="14" name="Rectangle 13"/>
          <p:cNvSpPr/>
          <p:nvPr/>
        </p:nvSpPr>
        <p:spPr>
          <a:xfrm>
            <a:off x="3461659" y="5330206"/>
            <a:ext cx="7556207"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lnSpc>
                <a:spcPct val="150000"/>
              </a:lnSpc>
            </a:pPr>
            <a:endParaRPr lang="en-ZA" sz="6600" b="1" dirty="0">
              <a:ln>
                <a:prstDash val="solid"/>
              </a:ln>
              <a:solidFill>
                <a:schemeClr val="tx1"/>
              </a:solidFill>
              <a:effectLst>
                <a:outerShdw blurRad="88000" dist="50800" dir="5040000" algn="tl">
                  <a:schemeClr val="bg1">
                    <a:alpha val="45000"/>
                  </a:schemeClr>
                </a:outerShdw>
              </a:effectLst>
              <a:ea typeface="MS PGothic" panose="020B0600070205080204" pitchFamily="34" charset="-128"/>
            </a:endParaRPr>
          </a:p>
          <a:p>
            <a:pPr algn="ctr">
              <a:lnSpc>
                <a:spcPct val="150000"/>
              </a:lnSpc>
            </a:pPr>
            <a:r>
              <a:rPr lang="en-ZA" sz="7200" b="1" dirty="0" smtClean="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rPr>
              <a:t>Connect</a:t>
            </a:r>
            <a:endParaRPr lang="en-ZA" sz="7200" b="1" dirty="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endParaRPr>
          </a:p>
        </p:txBody>
      </p:sp>
      <p:pic>
        <p:nvPicPr>
          <p:cNvPr id="1026" name="Picture 2"/>
          <p:cNvPicPr>
            <a:picLocks noChangeAspect="1" noChangeArrowheads="1"/>
          </p:cNvPicPr>
          <p:nvPr/>
        </p:nvPicPr>
        <p:blipFill>
          <a:blip r:embed="rId3"/>
          <a:srcRect/>
          <a:stretch>
            <a:fillRect/>
          </a:stretch>
        </p:blipFill>
        <p:spPr bwMode="auto">
          <a:xfrm>
            <a:off x="2236788" y="1989138"/>
            <a:ext cx="4746625" cy="2613025"/>
          </a:xfrm>
          <a:prstGeom prst="rect">
            <a:avLst/>
          </a:prstGeom>
          <a:noFill/>
          <a:ln w="9525">
            <a:noFill/>
            <a:miter lim="800000"/>
            <a:headEnd/>
            <a:tailEnd/>
          </a:ln>
          <a:effectLst/>
        </p:spPr>
      </p:pic>
    </p:spTree>
    <p:extLst>
      <p:ext uri="{BB962C8B-B14F-4D97-AF65-F5344CB8AC3E}">
        <p14:creationId xmlns:p14="http://schemas.microsoft.com/office/powerpoint/2010/main" xmlns="" val="13238331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56372" y="423808"/>
            <a:ext cx="8031256" cy="2073732"/>
          </a:xfrm>
          <a:prstGeom prst="rect">
            <a:avLst/>
          </a:prstGeom>
          <a:solidFill>
            <a:schemeClr val="bg1">
              <a:alpha val="64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r>
              <a:rPr lang="en-ZA" sz="2400" b="1" dirty="0">
                <a:solidFill>
                  <a:schemeClr val="tx1"/>
                </a:solidFill>
                <a:latin typeface="Candara" panose="020E0502030303020204" pitchFamily="34" charset="0"/>
              </a:rPr>
              <a:t>"Grace comes into the soul, as the morning sun into the world; first a dawning; then a light; and at last the sun in his full and excellent brightness” </a:t>
            </a:r>
            <a:r>
              <a:rPr lang="en-ZA" sz="1400" b="1" dirty="0">
                <a:solidFill>
                  <a:schemeClr val="tx1"/>
                </a:solidFill>
                <a:latin typeface="Candara" panose="020E0502030303020204" pitchFamily="34" charset="0"/>
              </a:rPr>
              <a:t>Thomas Adams </a:t>
            </a:r>
            <a:endParaRPr lang="en-ZA" sz="1400" dirty="0"/>
          </a:p>
        </p:txBody>
      </p:sp>
      <p:pic>
        <p:nvPicPr>
          <p:cNvPr id="2" name="Picture 1"/>
          <p:cNvPicPr>
            <a:picLocks noChangeAspect="1"/>
          </p:cNvPicPr>
          <p:nvPr/>
        </p:nvPicPr>
        <p:blipFill>
          <a:blip r:embed="rId3">
            <a:extLst>
              <a:ext uri="{28A0092B-C50C-407E-A947-70E740481C1C}">
                <a14:useLocalDpi xmlns:a14="http://schemas.microsoft.com/office/drawing/2010/main" xmlns=""/>
              </a:ext>
            </a:extLst>
          </a:blip>
          <a:srcRect l="4606" r="3688"/>
          <a:stretch>
            <a:fillRect/>
          </a:stretch>
        </p:blipFill>
        <p:spPr>
          <a:xfrm>
            <a:off x="0" y="0"/>
            <a:ext cx="9143999" cy="6858000"/>
          </a:xfrm>
          <a:prstGeom prst="rect">
            <a:avLst/>
          </a:prstGeom>
        </p:spPr>
      </p:pic>
      <p:sp>
        <p:nvSpPr>
          <p:cNvPr id="6" name="Rectangle 5"/>
          <p:cNvSpPr/>
          <p:nvPr/>
        </p:nvSpPr>
        <p:spPr>
          <a:xfrm>
            <a:off x="1651844" y="3511749"/>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lnSpc>
                <a:spcPct val="150000"/>
              </a:lnSpc>
            </a:pPr>
            <a:endParaRPr lang="en-ZA" sz="6600" b="1" dirty="0">
              <a:ln>
                <a:prstDash val="solid"/>
              </a:ln>
              <a:solidFill>
                <a:schemeClr val="tx1"/>
              </a:solidFill>
              <a:effectLst>
                <a:outerShdw blurRad="88000" dist="50800" dir="5040000" algn="tl">
                  <a:schemeClr val="accent4">
                    <a:tint val="80000"/>
                    <a:satMod val="250000"/>
                    <a:alpha val="45000"/>
                  </a:schemeClr>
                </a:outerShdw>
              </a:effectLst>
              <a:ea typeface="MS PGothic" panose="020B0600070205080204" pitchFamily="34" charset="-128"/>
            </a:endParaRPr>
          </a:p>
          <a:p>
            <a:pPr algn="ctr">
              <a:lnSpc>
                <a:spcPct val="150000"/>
              </a:lnSpc>
            </a:pPr>
            <a:r>
              <a:rPr lang="en-ZA" sz="11000" b="1" dirty="0" smtClean="0">
                <a:ln w="28575">
                  <a:solidFill>
                    <a:schemeClr val="bg1">
                      <a:lumMod val="50000"/>
                    </a:schemeClr>
                  </a:solidFill>
                  <a:prstDash val="solid"/>
                </a:ln>
                <a:solidFill>
                  <a:schemeClr val="tx1"/>
                </a:solidFill>
                <a:effectLst>
                  <a:outerShdw blurRad="88000" dist="50800" dir="5040000" algn="tl">
                    <a:schemeClr val="accent4">
                      <a:tint val="80000"/>
                      <a:satMod val="250000"/>
                      <a:alpha val="45000"/>
                    </a:schemeClr>
                  </a:outerShdw>
                </a:effectLst>
                <a:latin typeface="Mistral" pitchFamily="66" charset="0"/>
                <a:ea typeface="MS PGothic" panose="020B0600070205080204" pitchFamily="34" charset="-128"/>
              </a:rPr>
              <a:t>Each One...</a:t>
            </a:r>
            <a:endParaRPr lang="en-ZA" sz="11000" b="1" dirty="0">
              <a:ln w="28575">
                <a:solidFill>
                  <a:schemeClr val="bg1">
                    <a:lumMod val="50000"/>
                  </a:schemeClr>
                </a:solidFill>
                <a:prstDash val="solid"/>
              </a:ln>
              <a:solidFill>
                <a:schemeClr val="tx1"/>
              </a:solidFill>
              <a:effectLst>
                <a:outerShdw blurRad="88000" dist="50800" dir="5040000" algn="tl">
                  <a:schemeClr val="accent4">
                    <a:tint val="80000"/>
                    <a:satMod val="250000"/>
                    <a:alpha val="45000"/>
                  </a:schemeClr>
                </a:outerShdw>
              </a:effectLst>
              <a:latin typeface="Mistral" pitchFamily="66" charset="0"/>
              <a:ea typeface="MS PGothic" panose="020B0600070205080204" pitchFamily="34" charset="-128"/>
            </a:endParaRPr>
          </a:p>
        </p:txBody>
      </p:sp>
      <p:sp>
        <p:nvSpPr>
          <p:cNvPr id="5" name="Dodecagon 4"/>
          <p:cNvSpPr/>
          <p:nvPr/>
        </p:nvSpPr>
        <p:spPr>
          <a:xfrm>
            <a:off x="7694022" y="0"/>
            <a:ext cx="1449978" cy="1489166"/>
          </a:xfrm>
          <a:prstGeom prst="dodecagon">
            <a:avLst/>
          </a:prstGeom>
          <a:effectLst>
            <a:softEdge rad="3175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000" b="1" dirty="0" smtClean="0">
                <a:ln w="28575">
                  <a:solidFill>
                    <a:schemeClr val="bg1">
                      <a:lumMod val="95000"/>
                    </a:schemeClr>
                  </a:solidFill>
                  <a:prstDash val="solid"/>
                </a:ln>
                <a:solidFill>
                  <a:schemeClr val="tx1"/>
                </a:solidFill>
                <a:effectLst>
                  <a:outerShdw blurRad="88000" dist="50800" dir="5040000" algn="tl">
                    <a:schemeClr val="accent4">
                      <a:tint val="80000"/>
                      <a:satMod val="250000"/>
                      <a:alpha val="45000"/>
                    </a:schemeClr>
                  </a:outerShdw>
                </a:effectLst>
                <a:latin typeface="Mistral" pitchFamily="66" charset="0"/>
                <a:ea typeface="MS PGothic" panose="020B0600070205080204" pitchFamily="34" charset="-128"/>
              </a:rPr>
              <a:t>1</a:t>
            </a:r>
          </a:p>
        </p:txBody>
      </p:sp>
    </p:spTree>
    <p:extLst>
      <p:ext uri="{BB962C8B-B14F-4D97-AF65-F5344CB8AC3E}">
        <p14:creationId xmlns:p14="http://schemas.microsoft.com/office/powerpoint/2010/main" xmlns="" val="13238331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xmlns=""/>
              </a:ext>
            </a:extLst>
          </a:blip>
          <a:srcRect l="4606" r="3688"/>
          <a:stretch>
            <a:fillRect/>
          </a:stretch>
        </p:blipFill>
        <p:spPr>
          <a:xfrm>
            <a:off x="0" y="0"/>
            <a:ext cx="9143999" cy="6858000"/>
          </a:xfrm>
          <a:prstGeom prst="rect">
            <a:avLst/>
          </a:prstGeom>
        </p:spPr>
      </p:pic>
      <p:sp>
        <p:nvSpPr>
          <p:cNvPr id="7" name="Rectangle 6"/>
          <p:cNvSpPr/>
          <p:nvPr/>
        </p:nvSpPr>
        <p:spPr>
          <a:xfrm>
            <a:off x="628650" y="2259107"/>
            <a:ext cx="8031256" cy="4303956"/>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r>
              <a:rPr lang="en-ZA" sz="2800" b="1" dirty="0">
                <a:solidFill>
                  <a:schemeClr val="bg1"/>
                </a:solidFill>
                <a:latin typeface="Candara" panose="020E0502030303020204" pitchFamily="34" charset="0"/>
              </a:rPr>
              <a:t>Romans 12 v 6-8</a:t>
            </a:r>
          </a:p>
          <a:p>
            <a:pPr>
              <a:lnSpc>
                <a:spcPct val="150000"/>
              </a:lnSpc>
            </a:pPr>
            <a:r>
              <a:rPr lang="en-ZA" sz="2000" dirty="0" smtClean="0">
                <a:solidFill>
                  <a:schemeClr val="bg1"/>
                </a:solidFill>
              </a:rPr>
              <a:t>"</a:t>
            </a:r>
            <a:r>
              <a:rPr lang="en-ZA" sz="2000" baseline="30000" dirty="0" smtClean="0">
                <a:solidFill>
                  <a:schemeClr val="bg1"/>
                </a:solidFill>
              </a:rPr>
              <a:t>6</a:t>
            </a:r>
            <a:r>
              <a:rPr lang="en-ZA" sz="2000" dirty="0" smtClean="0">
                <a:solidFill>
                  <a:schemeClr val="bg1"/>
                </a:solidFill>
              </a:rPr>
              <a:t>We all have gifts. They differ in keeping with the grace that God has given each of us. Do you have the gift of prophecy? </a:t>
            </a:r>
            <a:r>
              <a:rPr lang="en-ZA" sz="2000" b="1" i="1" dirty="0" smtClean="0">
                <a:solidFill>
                  <a:schemeClr val="bg1"/>
                </a:solidFill>
              </a:rPr>
              <a:t>Then</a:t>
            </a:r>
            <a:r>
              <a:rPr lang="en-ZA" sz="2000" dirty="0" smtClean="0">
                <a:solidFill>
                  <a:schemeClr val="bg1"/>
                </a:solidFill>
              </a:rPr>
              <a:t> </a:t>
            </a:r>
            <a:r>
              <a:rPr lang="en-ZA" sz="2000" b="1" i="1" dirty="0" smtClean="0">
                <a:solidFill>
                  <a:schemeClr val="bg1"/>
                </a:solidFill>
              </a:rPr>
              <a:t>use it</a:t>
            </a:r>
            <a:r>
              <a:rPr lang="en-ZA" sz="2000" dirty="0" smtClean="0">
                <a:solidFill>
                  <a:schemeClr val="bg1"/>
                </a:solidFill>
              </a:rPr>
              <a:t> in keeping with the faith you have. </a:t>
            </a:r>
            <a:r>
              <a:rPr lang="en-ZA" sz="2000" baseline="30000" dirty="0" smtClean="0">
                <a:solidFill>
                  <a:schemeClr val="bg1"/>
                </a:solidFill>
              </a:rPr>
              <a:t>7</a:t>
            </a:r>
            <a:r>
              <a:rPr lang="en-ZA" sz="2000" dirty="0" smtClean="0">
                <a:solidFill>
                  <a:schemeClr val="bg1"/>
                </a:solidFill>
              </a:rPr>
              <a:t>Is it your gift to serve? </a:t>
            </a:r>
            <a:r>
              <a:rPr lang="en-ZA" sz="2000" b="1" i="1" dirty="0" smtClean="0">
                <a:solidFill>
                  <a:schemeClr val="bg1"/>
                </a:solidFill>
              </a:rPr>
              <a:t>Then serve</a:t>
            </a:r>
            <a:r>
              <a:rPr lang="en-ZA" sz="2000" dirty="0" smtClean="0">
                <a:solidFill>
                  <a:schemeClr val="bg1"/>
                </a:solidFill>
              </a:rPr>
              <a:t>. Is it teaching? </a:t>
            </a:r>
            <a:r>
              <a:rPr lang="en-ZA" sz="2000" b="1" i="1" dirty="0" smtClean="0">
                <a:solidFill>
                  <a:schemeClr val="bg1"/>
                </a:solidFill>
              </a:rPr>
              <a:t>Then teach</a:t>
            </a:r>
            <a:r>
              <a:rPr lang="en-ZA" sz="2000" dirty="0" smtClean="0">
                <a:solidFill>
                  <a:schemeClr val="bg1"/>
                </a:solidFill>
              </a:rPr>
              <a:t>. </a:t>
            </a:r>
            <a:r>
              <a:rPr lang="en-ZA" sz="2000" baseline="30000" dirty="0" smtClean="0">
                <a:solidFill>
                  <a:schemeClr val="bg1"/>
                </a:solidFill>
              </a:rPr>
              <a:t>8</a:t>
            </a:r>
            <a:r>
              <a:rPr lang="en-ZA" sz="2000" dirty="0" smtClean="0">
                <a:solidFill>
                  <a:schemeClr val="bg1"/>
                </a:solidFill>
              </a:rPr>
              <a:t>Is it telling others how they should live? </a:t>
            </a:r>
            <a:r>
              <a:rPr lang="en-ZA" sz="2000" b="1" i="1" dirty="0" smtClean="0">
                <a:solidFill>
                  <a:schemeClr val="bg1"/>
                </a:solidFill>
              </a:rPr>
              <a:t>Then tell them</a:t>
            </a:r>
            <a:r>
              <a:rPr lang="en-ZA" sz="2000" dirty="0" smtClean="0">
                <a:solidFill>
                  <a:schemeClr val="bg1"/>
                </a:solidFill>
              </a:rPr>
              <a:t>. Is it giving to those who are in need? </a:t>
            </a:r>
            <a:r>
              <a:rPr lang="en-ZA" sz="2000" b="1" i="1" dirty="0" smtClean="0">
                <a:solidFill>
                  <a:schemeClr val="bg1"/>
                </a:solidFill>
              </a:rPr>
              <a:t>Then give freely</a:t>
            </a:r>
            <a:r>
              <a:rPr lang="en-ZA" sz="2000" dirty="0" smtClean="0">
                <a:solidFill>
                  <a:schemeClr val="bg1"/>
                </a:solidFill>
              </a:rPr>
              <a:t>. Is it being a leader? </a:t>
            </a:r>
            <a:r>
              <a:rPr lang="en-ZA" sz="2000" b="1" i="1" dirty="0" smtClean="0">
                <a:solidFill>
                  <a:schemeClr val="bg1"/>
                </a:solidFill>
              </a:rPr>
              <a:t>Then work hard at it</a:t>
            </a:r>
            <a:r>
              <a:rPr lang="en-ZA" sz="2000" dirty="0" smtClean="0">
                <a:solidFill>
                  <a:schemeClr val="bg1"/>
                </a:solidFill>
              </a:rPr>
              <a:t>. Is it showing mercy? </a:t>
            </a:r>
            <a:r>
              <a:rPr lang="en-ZA" sz="2000" b="1" i="1" dirty="0" smtClean="0">
                <a:solidFill>
                  <a:schemeClr val="bg1"/>
                </a:solidFill>
              </a:rPr>
              <a:t>Then do it cheerfully." </a:t>
            </a:r>
            <a:r>
              <a:rPr lang="en-ZA" sz="2000" dirty="0" smtClean="0">
                <a:solidFill>
                  <a:schemeClr val="bg1"/>
                </a:solidFill>
              </a:rPr>
              <a:t>NIRV </a:t>
            </a:r>
            <a:endParaRPr lang="en-ZA" dirty="0">
              <a:solidFill>
                <a:schemeClr val="bg1"/>
              </a:solidFill>
            </a:endParaRPr>
          </a:p>
        </p:txBody>
      </p:sp>
      <p:sp>
        <p:nvSpPr>
          <p:cNvPr id="10" name="Rectangle 9"/>
          <p:cNvSpPr/>
          <p:nvPr/>
        </p:nvSpPr>
        <p:spPr>
          <a:xfrm>
            <a:off x="3127958" y="794681"/>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lnSpc>
                <a:spcPct val="150000"/>
              </a:lnSpc>
            </a:pPr>
            <a:endParaRPr lang="en-ZA" sz="7200" b="1" dirty="0">
              <a:ln>
                <a:solidFill>
                  <a:schemeClr val="bg1"/>
                </a:solidFill>
                <a:prstDash val="solid"/>
              </a:ln>
              <a:solidFill>
                <a:schemeClr val="tx1"/>
              </a:solidFill>
              <a:effectLst>
                <a:outerShdw blurRad="88000" dist="50800" dir="5040000" algn="tl">
                  <a:schemeClr val="accent4">
                    <a:tint val="80000"/>
                    <a:satMod val="250000"/>
                    <a:alpha val="45000"/>
                  </a:schemeClr>
                </a:outerShdw>
              </a:effectLst>
              <a:ea typeface="MS PGothic" panose="020B0600070205080204" pitchFamily="34" charset="-128"/>
            </a:endParaRPr>
          </a:p>
          <a:p>
            <a:pPr algn="ctr">
              <a:lnSpc>
                <a:spcPct val="150000"/>
              </a:lnSpc>
            </a:pPr>
            <a:r>
              <a:rPr lang="en-ZA" sz="7200" b="1" dirty="0" smtClean="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rPr>
              <a:t>Each One...</a:t>
            </a:r>
            <a:endParaRPr lang="en-ZA" sz="7200" b="1" dirty="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endParaRPr>
          </a:p>
        </p:txBody>
      </p:sp>
      <p:sp>
        <p:nvSpPr>
          <p:cNvPr id="12" name="Dodecagon 11"/>
          <p:cNvSpPr/>
          <p:nvPr/>
        </p:nvSpPr>
        <p:spPr>
          <a:xfrm>
            <a:off x="7694022" y="0"/>
            <a:ext cx="1449978" cy="1489166"/>
          </a:xfrm>
          <a:prstGeom prst="dodecagon">
            <a:avLst/>
          </a:prstGeom>
          <a:effectLst>
            <a:softEdge rad="3175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000" b="1" dirty="0" smtClean="0">
                <a:ln w="28575">
                  <a:solidFill>
                    <a:schemeClr val="bg1">
                      <a:lumMod val="95000"/>
                    </a:schemeClr>
                  </a:solidFill>
                  <a:prstDash val="solid"/>
                </a:ln>
                <a:solidFill>
                  <a:schemeClr val="tx1"/>
                </a:solidFill>
                <a:effectLst>
                  <a:outerShdw blurRad="88000" dist="50800" dir="5040000" algn="tl">
                    <a:schemeClr val="accent4">
                      <a:tint val="80000"/>
                      <a:satMod val="250000"/>
                      <a:alpha val="45000"/>
                    </a:schemeClr>
                  </a:outerShdw>
                </a:effectLst>
                <a:latin typeface="Mistral" pitchFamily="66" charset="0"/>
                <a:ea typeface="MS PGothic" panose="020B0600070205080204" pitchFamily="34" charset="-128"/>
              </a:rPr>
              <a:t>1</a:t>
            </a:r>
          </a:p>
        </p:txBody>
      </p:sp>
    </p:spTree>
    <p:extLst>
      <p:ext uri="{BB962C8B-B14F-4D97-AF65-F5344CB8AC3E}">
        <p14:creationId xmlns:p14="http://schemas.microsoft.com/office/powerpoint/2010/main" xmlns="" val="13238331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xmlns=""/>
              </a:ext>
            </a:extLst>
          </a:blip>
          <a:srcRect l="4606" r="3688"/>
          <a:stretch>
            <a:fillRect/>
          </a:stretch>
        </p:blipFill>
        <p:spPr>
          <a:xfrm>
            <a:off x="0" y="0"/>
            <a:ext cx="9143999" cy="6858000"/>
          </a:xfrm>
          <a:prstGeom prst="rect">
            <a:avLst/>
          </a:prstGeom>
        </p:spPr>
      </p:pic>
      <p:sp>
        <p:nvSpPr>
          <p:cNvPr id="10" name="Rectangle 9"/>
          <p:cNvSpPr/>
          <p:nvPr/>
        </p:nvSpPr>
        <p:spPr>
          <a:xfrm>
            <a:off x="3127958" y="794681"/>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lnSpc>
                <a:spcPct val="150000"/>
              </a:lnSpc>
            </a:pPr>
            <a:endParaRPr lang="en-ZA" sz="7200" b="1" dirty="0">
              <a:ln>
                <a:solidFill>
                  <a:schemeClr val="bg1"/>
                </a:solidFill>
                <a:prstDash val="solid"/>
              </a:ln>
              <a:solidFill>
                <a:schemeClr val="tx1"/>
              </a:solidFill>
              <a:effectLst>
                <a:outerShdw blurRad="88000" dist="50800" dir="5040000" algn="tl">
                  <a:schemeClr val="accent4">
                    <a:tint val="80000"/>
                    <a:satMod val="250000"/>
                    <a:alpha val="45000"/>
                  </a:schemeClr>
                </a:outerShdw>
              </a:effectLst>
              <a:ea typeface="MS PGothic" panose="020B0600070205080204" pitchFamily="34" charset="-128"/>
            </a:endParaRPr>
          </a:p>
          <a:p>
            <a:pPr algn="ctr">
              <a:lnSpc>
                <a:spcPct val="150000"/>
              </a:lnSpc>
            </a:pPr>
            <a:r>
              <a:rPr lang="en-ZA" sz="7200" b="1" dirty="0" smtClean="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rPr>
              <a:t>Each One...</a:t>
            </a:r>
            <a:endParaRPr lang="en-ZA" sz="7200" b="1" dirty="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endParaRPr>
          </a:p>
        </p:txBody>
      </p:sp>
      <p:sp>
        <p:nvSpPr>
          <p:cNvPr id="12" name="Dodecagon 11"/>
          <p:cNvSpPr/>
          <p:nvPr/>
        </p:nvSpPr>
        <p:spPr>
          <a:xfrm>
            <a:off x="7694022" y="0"/>
            <a:ext cx="1449978" cy="1489166"/>
          </a:xfrm>
          <a:prstGeom prst="dodecagon">
            <a:avLst/>
          </a:prstGeom>
          <a:effectLst>
            <a:softEdge rad="3175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000" b="1" dirty="0" smtClean="0">
                <a:ln w="28575">
                  <a:solidFill>
                    <a:schemeClr val="bg1">
                      <a:lumMod val="95000"/>
                    </a:schemeClr>
                  </a:solidFill>
                  <a:prstDash val="solid"/>
                </a:ln>
                <a:solidFill>
                  <a:schemeClr val="tx1"/>
                </a:solidFill>
                <a:effectLst>
                  <a:outerShdw blurRad="88000" dist="50800" dir="5040000" algn="tl">
                    <a:schemeClr val="accent4">
                      <a:tint val="80000"/>
                      <a:satMod val="250000"/>
                      <a:alpha val="45000"/>
                    </a:schemeClr>
                  </a:outerShdw>
                </a:effectLst>
                <a:latin typeface="Mistral" pitchFamily="66" charset="0"/>
                <a:ea typeface="MS PGothic" panose="020B0600070205080204" pitchFamily="34" charset="-128"/>
              </a:rPr>
              <a:t>1</a:t>
            </a:r>
          </a:p>
        </p:txBody>
      </p:sp>
      <p:sp>
        <p:nvSpPr>
          <p:cNvPr id="6" name="Rectangle 5"/>
          <p:cNvSpPr/>
          <p:nvPr/>
        </p:nvSpPr>
        <p:spPr>
          <a:xfrm>
            <a:off x="0" y="2353497"/>
            <a:ext cx="9144000" cy="2505892"/>
          </a:xfrm>
          <a:prstGeom prst="rect">
            <a:avLst/>
          </a:prstGeom>
          <a:solidFill>
            <a:schemeClr val="accent6">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ctr"/>
          <a:lstStyle/>
          <a:p>
            <a:pPr lvl="0"/>
            <a:r>
              <a:rPr lang="en-ZA" sz="4400" i="1" dirty="0" smtClean="0">
                <a:solidFill>
                  <a:schemeClr val="bg1"/>
                </a:solidFill>
              </a:rPr>
              <a:t>The church is the body of Christ…each one of us has a specific role to play.</a:t>
            </a:r>
            <a:endParaRPr lang="en-ZA" sz="4400" i="1" dirty="0">
              <a:solidFill>
                <a:schemeClr val="bg1"/>
              </a:solidFill>
            </a:endParaRPr>
          </a:p>
        </p:txBody>
      </p:sp>
    </p:spTree>
    <p:extLst>
      <p:ext uri="{BB962C8B-B14F-4D97-AF65-F5344CB8AC3E}">
        <p14:creationId xmlns:p14="http://schemas.microsoft.com/office/powerpoint/2010/main" xmlns="" val="13238331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Heart 2.jpg"/>
          <p:cNvPicPr>
            <a:picLocks noChangeAspect="1"/>
          </p:cNvPicPr>
          <p:nvPr/>
        </p:nvPicPr>
        <p:blipFill>
          <a:blip r:embed="rId3"/>
          <a:srcRect r="24826"/>
          <a:stretch>
            <a:fillRect/>
          </a:stretch>
        </p:blipFill>
        <p:spPr>
          <a:xfrm>
            <a:off x="0" y="0"/>
            <a:ext cx="9144000" cy="6858000"/>
          </a:xfrm>
          <a:prstGeom prst="rect">
            <a:avLst/>
          </a:prstGeom>
        </p:spPr>
      </p:pic>
      <p:sp>
        <p:nvSpPr>
          <p:cNvPr id="13" name="Rectangle 12"/>
          <p:cNvSpPr/>
          <p:nvPr/>
        </p:nvSpPr>
        <p:spPr>
          <a:xfrm>
            <a:off x="822960" y="3459497"/>
            <a:ext cx="7556207"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lnSpc>
                <a:spcPct val="150000"/>
              </a:lnSpc>
            </a:pPr>
            <a:endParaRPr lang="en-ZA" sz="6600" b="1" dirty="0">
              <a:ln>
                <a:prstDash val="solid"/>
              </a:ln>
              <a:solidFill>
                <a:schemeClr val="tx1"/>
              </a:solidFill>
              <a:effectLst>
                <a:outerShdw blurRad="88000" dist="50800" dir="5040000" algn="tl">
                  <a:schemeClr val="bg1">
                    <a:alpha val="45000"/>
                  </a:schemeClr>
                </a:outerShdw>
              </a:effectLst>
              <a:ea typeface="MS PGothic" panose="020B0600070205080204" pitchFamily="34" charset="-128"/>
            </a:endParaRPr>
          </a:p>
          <a:p>
            <a:pPr algn="ctr">
              <a:lnSpc>
                <a:spcPct val="150000"/>
              </a:lnSpc>
            </a:pPr>
            <a:r>
              <a:rPr lang="en-ZA" sz="11000" b="1" dirty="0" smtClean="0">
                <a:ln w="28575">
                  <a:solidFill>
                    <a:schemeClr val="bg1">
                      <a:lumMod val="50000"/>
                    </a:schemeClr>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rPr>
              <a:t>Wholehearted</a:t>
            </a:r>
            <a:endParaRPr lang="en-ZA" sz="11000" b="1" dirty="0">
              <a:ln w="28575">
                <a:solidFill>
                  <a:schemeClr val="bg1">
                    <a:lumMod val="50000"/>
                  </a:schemeClr>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endParaRPr>
          </a:p>
        </p:txBody>
      </p:sp>
      <p:sp>
        <p:nvSpPr>
          <p:cNvPr id="14" name="Dodecagon 13"/>
          <p:cNvSpPr/>
          <p:nvPr/>
        </p:nvSpPr>
        <p:spPr>
          <a:xfrm>
            <a:off x="7694022" y="0"/>
            <a:ext cx="1449978" cy="1489166"/>
          </a:xfrm>
          <a:prstGeom prst="dodecagon">
            <a:avLst/>
          </a:prstGeom>
          <a:effectLst>
            <a:softEdge rad="3175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000" b="1" dirty="0" smtClean="0">
                <a:ln w="28575">
                  <a:solidFill>
                    <a:schemeClr val="bg1">
                      <a:lumMod val="95000"/>
                    </a:schemeClr>
                  </a:solidFill>
                  <a:prstDash val="solid"/>
                </a:ln>
                <a:solidFill>
                  <a:schemeClr val="tx1"/>
                </a:solidFill>
                <a:effectLst>
                  <a:outerShdw blurRad="88000" dist="50800" dir="5040000" algn="tl">
                    <a:schemeClr val="accent4">
                      <a:tint val="80000"/>
                      <a:satMod val="250000"/>
                      <a:alpha val="45000"/>
                    </a:schemeClr>
                  </a:outerShdw>
                </a:effectLst>
                <a:latin typeface="Mistral" pitchFamily="66" charset="0"/>
                <a:ea typeface="MS PGothic" panose="020B0600070205080204" pitchFamily="34" charset="-128"/>
              </a:rPr>
              <a:t>2</a:t>
            </a:r>
          </a:p>
        </p:txBody>
      </p:sp>
    </p:spTree>
    <p:extLst>
      <p:ext uri="{BB962C8B-B14F-4D97-AF65-F5344CB8AC3E}">
        <p14:creationId xmlns:p14="http://schemas.microsoft.com/office/powerpoint/2010/main" xmlns="" val="1221814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Heart 2.jpg"/>
          <p:cNvPicPr>
            <a:picLocks noChangeAspect="1"/>
          </p:cNvPicPr>
          <p:nvPr/>
        </p:nvPicPr>
        <p:blipFill>
          <a:blip r:embed="rId3"/>
          <a:srcRect r="24826"/>
          <a:stretch>
            <a:fillRect/>
          </a:stretch>
        </p:blipFill>
        <p:spPr>
          <a:xfrm>
            <a:off x="0" y="0"/>
            <a:ext cx="9144000" cy="6858000"/>
          </a:xfrm>
          <a:prstGeom prst="rect">
            <a:avLst/>
          </a:prstGeom>
        </p:spPr>
      </p:pic>
      <p:sp>
        <p:nvSpPr>
          <p:cNvPr id="13" name="Rectangle 12"/>
          <p:cNvSpPr/>
          <p:nvPr/>
        </p:nvSpPr>
        <p:spPr>
          <a:xfrm>
            <a:off x="1875177" y="755486"/>
            <a:ext cx="7556207"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lnSpc>
                <a:spcPct val="150000"/>
              </a:lnSpc>
            </a:pPr>
            <a:endParaRPr lang="en-ZA" sz="6600" b="1" dirty="0">
              <a:ln>
                <a:prstDash val="solid"/>
              </a:ln>
              <a:solidFill>
                <a:schemeClr val="tx1"/>
              </a:solidFill>
              <a:effectLst>
                <a:outerShdw blurRad="88000" dist="50800" dir="5040000" algn="tl">
                  <a:schemeClr val="bg1">
                    <a:alpha val="45000"/>
                  </a:schemeClr>
                </a:outerShdw>
              </a:effectLst>
              <a:ea typeface="MS PGothic" panose="020B0600070205080204" pitchFamily="34" charset="-128"/>
            </a:endParaRPr>
          </a:p>
          <a:p>
            <a:pPr algn="ctr">
              <a:lnSpc>
                <a:spcPct val="150000"/>
              </a:lnSpc>
            </a:pPr>
            <a:r>
              <a:rPr lang="en-ZA" sz="7200" b="1" dirty="0" smtClean="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rPr>
              <a:t>Wholehearted…</a:t>
            </a:r>
            <a:endParaRPr lang="en-ZA" sz="7200" b="1" dirty="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endParaRPr>
          </a:p>
        </p:txBody>
      </p:sp>
      <p:sp>
        <p:nvSpPr>
          <p:cNvPr id="5" name="Dodecagon 4"/>
          <p:cNvSpPr/>
          <p:nvPr/>
        </p:nvSpPr>
        <p:spPr>
          <a:xfrm>
            <a:off x="7694022" y="0"/>
            <a:ext cx="1449978" cy="1489166"/>
          </a:xfrm>
          <a:prstGeom prst="dodecagon">
            <a:avLst/>
          </a:prstGeom>
          <a:effectLst>
            <a:softEdge rad="3175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000" b="1" dirty="0" smtClean="0">
                <a:ln w="28575">
                  <a:solidFill>
                    <a:schemeClr val="bg1">
                      <a:lumMod val="95000"/>
                    </a:schemeClr>
                  </a:solidFill>
                  <a:prstDash val="solid"/>
                </a:ln>
                <a:solidFill>
                  <a:schemeClr val="tx1"/>
                </a:solidFill>
                <a:effectLst>
                  <a:outerShdw blurRad="88000" dist="50800" dir="5040000" algn="tl">
                    <a:schemeClr val="accent4">
                      <a:tint val="80000"/>
                      <a:satMod val="250000"/>
                      <a:alpha val="45000"/>
                    </a:schemeClr>
                  </a:outerShdw>
                </a:effectLst>
                <a:latin typeface="Mistral" pitchFamily="66" charset="0"/>
                <a:ea typeface="MS PGothic" panose="020B0600070205080204" pitchFamily="34" charset="-128"/>
              </a:rPr>
              <a:t>2</a:t>
            </a:r>
          </a:p>
        </p:txBody>
      </p:sp>
      <p:sp>
        <p:nvSpPr>
          <p:cNvPr id="6" name="Rectangle 5"/>
          <p:cNvSpPr/>
          <p:nvPr/>
        </p:nvSpPr>
        <p:spPr>
          <a:xfrm>
            <a:off x="304800" y="2364377"/>
            <a:ext cx="8564880" cy="4093029"/>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r>
              <a:rPr lang="en-GB" sz="2800" b="1" dirty="0">
                <a:solidFill>
                  <a:schemeClr val="bg1"/>
                </a:solidFill>
                <a:latin typeface="Candara" panose="020E0502030303020204" pitchFamily="34" charset="0"/>
              </a:rPr>
              <a:t>Romans 12:1-2: </a:t>
            </a:r>
            <a:endParaRPr lang="en-GB" sz="2800" b="1" dirty="0" smtClean="0">
              <a:solidFill>
                <a:schemeClr val="bg1"/>
              </a:solidFill>
              <a:latin typeface="Candara" panose="020E0502030303020204" pitchFamily="34" charset="0"/>
            </a:endParaRPr>
          </a:p>
          <a:p>
            <a:pPr>
              <a:lnSpc>
                <a:spcPct val="150000"/>
              </a:lnSpc>
            </a:pPr>
            <a:r>
              <a:rPr lang="en-GB" sz="2000" dirty="0" smtClean="0">
                <a:solidFill>
                  <a:schemeClr val="bg1"/>
                </a:solidFill>
              </a:rPr>
              <a:t>“Brothers and sisters, God has shown you his mercy. So I am asking you to offer up your bodies to him while you are still alive. Your bodies are a holy sacrifice that is pleasing to God. When you offer your bodies to God, you are worshiping him. </a:t>
            </a:r>
            <a:r>
              <a:rPr lang="en-GB" sz="2000" b="1" u="sng" dirty="0" smtClean="0">
                <a:solidFill>
                  <a:schemeClr val="bg1"/>
                </a:solidFill>
              </a:rPr>
              <a:t>Don't live any longer the way this world lives</a:t>
            </a:r>
            <a:r>
              <a:rPr lang="en-GB" sz="2000" u="sng" dirty="0" smtClean="0">
                <a:solidFill>
                  <a:schemeClr val="bg1"/>
                </a:solidFill>
              </a:rPr>
              <a:t>. </a:t>
            </a:r>
            <a:r>
              <a:rPr lang="en-GB" sz="2000" b="1" u="sng" dirty="0" smtClean="0">
                <a:solidFill>
                  <a:schemeClr val="bg1"/>
                </a:solidFill>
              </a:rPr>
              <a:t>Let your way of thinking be completely changed</a:t>
            </a:r>
            <a:r>
              <a:rPr lang="en-GB" sz="2000" dirty="0" smtClean="0">
                <a:solidFill>
                  <a:schemeClr val="bg1"/>
                </a:solidFill>
              </a:rPr>
              <a:t>. Then you will be able to test what God wants for you. And you will agree that what he wants is right. His plan is good and pleasing and perfect.”</a:t>
            </a:r>
            <a:endParaRPr lang="en-ZA" sz="2800" b="1" dirty="0">
              <a:solidFill>
                <a:schemeClr val="bg1"/>
              </a:solidFill>
              <a:latin typeface="Candara" panose="020E0502030303020204" pitchFamily="34" charset="0"/>
            </a:endParaRPr>
          </a:p>
        </p:txBody>
      </p:sp>
    </p:spTree>
    <p:extLst>
      <p:ext uri="{BB962C8B-B14F-4D97-AF65-F5344CB8AC3E}">
        <p14:creationId xmlns:p14="http://schemas.microsoft.com/office/powerpoint/2010/main" xmlns="" val="12218142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Heart 2.jpg"/>
          <p:cNvPicPr>
            <a:picLocks noChangeAspect="1"/>
          </p:cNvPicPr>
          <p:nvPr/>
        </p:nvPicPr>
        <p:blipFill>
          <a:blip r:embed="rId3"/>
          <a:srcRect r="24826"/>
          <a:stretch>
            <a:fillRect/>
          </a:stretch>
        </p:blipFill>
        <p:spPr>
          <a:xfrm>
            <a:off x="0" y="0"/>
            <a:ext cx="9144000" cy="6858000"/>
          </a:xfrm>
          <a:prstGeom prst="rect">
            <a:avLst/>
          </a:prstGeom>
        </p:spPr>
      </p:pic>
      <p:sp>
        <p:nvSpPr>
          <p:cNvPr id="14" name="Dodecagon 13"/>
          <p:cNvSpPr/>
          <p:nvPr/>
        </p:nvSpPr>
        <p:spPr>
          <a:xfrm>
            <a:off x="7694022" y="0"/>
            <a:ext cx="1449978" cy="1489166"/>
          </a:xfrm>
          <a:prstGeom prst="dodecagon">
            <a:avLst/>
          </a:prstGeom>
          <a:effectLst>
            <a:softEdge rad="3175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000" b="1" dirty="0" smtClean="0">
                <a:ln w="28575">
                  <a:solidFill>
                    <a:schemeClr val="bg1">
                      <a:lumMod val="95000"/>
                    </a:schemeClr>
                  </a:solidFill>
                  <a:prstDash val="solid"/>
                </a:ln>
                <a:solidFill>
                  <a:schemeClr val="tx1"/>
                </a:solidFill>
                <a:effectLst>
                  <a:outerShdw blurRad="88000" dist="50800" dir="5040000" algn="tl">
                    <a:schemeClr val="accent4">
                      <a:tint val="80000"/>
                      <a:satMod val="250000"/>
                      <a:alpha val="45000"/>
                    </a:schemeClr>
                  </a:outerShdw>
                </a:effectLst>
                <a:latin typeface="Mistral" pitchFamily="66" charset="0"/>
                <a:ea typeface="MS PGothic" panose="020B0600070205080204" pitchFamily="34" charset="-128"/>
              </a:rPr>
              <a:t>2</a:t>
            </a:r>
          </a:p>
        </p:txBody>
      </p:sp>
      <p:sp>
        <p:nvSpPr>
          <p:cNvPr id="5" name="Rectangle 4"/>
          <p:cNvSpPr/>
          <p:nvPr/>
        </p:nvSpPr>
        <p:spPr>
          <a:xfrm>
            <a:off x="0" y="2353497"/>
            <a:ext cx="9144000" cy="2505892"/>
          </a:xfrm>
          <a:prstGeom prst="rect">
            <a:avLst/>
          </a:prstGeom>
          <a:solidFill>
            <a:schemeClr val="accent5">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ctr"/>
          <a:lstStyle/>
          <a:p>
            <a:pPr lvl="0"/>
            <a:r>
              <a:rPr lang="en-ZA" sz="4400" i="1" dirty="0" smtClean="0">
                <a:solidFill>
                  <a:schemeClr val="bg1"/>
                </a:solidFill>
              </a:rPr>
              <a:t>We are called to be </a:t>
            </a:r>
            <a:r>
              <a:rPr lang="en-ZA" sz="4400" b="1" i="1" dirty="0" smtClean="0">
                <a:solidFill>
                  <a:schemeClr val="bg1"/>
                </a:solidFill>
              </a:rPr>
              <a:t>wholehearted believers </a:t>
            </a:r>
            <a:r>
              <a:rPr lang="en-ZA" sz="4400" i="1" dirty="0" smtClean="0">
                <a:solidFill>
                  <a:schemeClr val="bg1"/>
                </a:solidFill>
              </a:rPr>
              <a:t>who actively live out our faith.</a:t>
            </a:r>
            <a:endParaRPr lang="en-ZA" sz="4400" i="1" dirty="0">
              <a:solidFill>
                <a:schemeClr val="bg1"/>
              </a:solidFill>
            </a:endParaRPr>
          </a:p>
        </p:txBody>
      </p:sp>
      <p:sp>
        <p:nvSpPr>
          <p:cNvPr id="6" name="Rectangle 5"/>
          <p:cNvSpPr/>
          <p:nvPr/>
        </p:nvSpPr>
        <p:spPr>
          <a:xfrm>
            <a:off x="1875177" y="755486"/>
            <a:ext cx="7556207"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lnSpc>
                <a:spcPct val="150000"/>
              </a:lnSpc>
            </a:pPr>
            <a:endParaRPr lang="en-ZA" sz="6600" b="1" dirty="0">
              <a:ln>
                <a:prstDash val="solid"/>
              </a:ln>
              <a:solidFill>
                <a:schemeClr val="tx1"/>
              </a:solidFill>
              <a:effectLst>
                <a:outerShdw blurRad="88000" dist="50800" dir="5040000" algn="tl">
                  <a:schemeClr val="bg1">
                    <a:alpha val="45000"/>
                  </a:schemeClr>
                </a:outerShdw>
              </a:effectLst>
              <a:ea typeface="MS PGothic" panose="020B0600070205080204" pitchFamily="34" charset="-128"/>
            </a:endParaRPr>
          </a:p>
          <a:p>
            <a:pPr algn="ctr">
              <a:lnSpc>
                <a:spcPct val="150000"/>
              </a:lnSpc>
            </a:pPr>
            <a:r>
              <a:rPr lang="en-ZA" sz="7200" b="1" dirty="0" smtClean="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rPr>
              <a:t>Wholehearted…</a:t>
            </a:r>
            <a:endParaRPr lang="en-ZA" sz="7200" b="1" dirty="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endParaRPr>
          </a:p>
        </p:txBody>
      </p:sp>
    </p:spTree>
    <p:extLst>
      <p:ext uri="{BB962C8B-B14F-4D97-AF65-F5344CB8AC3E}">
        <p14:creationId xmlns:p14="http://schemas.microsoft.com/office/powerpoint/2010/main" xmlns="" val="12218142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04-jesus-washes-feet.jpg"/>
          <p:cNvPicPr>
            <a:picLocks noChangeAspect="1"/>
          </p:cNvPicPr>
          <p:nvPr/>
        </p:nvPicPr>
        <p:blipFill>
          <a:blip r:embed="rId3"/>
          <a:stretch>
            <a:fillRect/>
          </a:stretch>
        </p:blipFill>
        <p:spPr>
          <a:xfrm>
            <a:off x="0" y="0"/>
            <a:ext cx="9144000" cy="6858000"/>
          </a:xfrm>
          <a:prstGeom prst="rect">
            <a:avLst/>
          </a:prstGeom>
        </p:spPr>
      </p:pic>
      <p:sp>
        <p:nvSpPr>
          <p:cNvPr id="13" name="Rectangle 12"/>
          <p:cNvSpPr/>
          <p:nvPr/>
        </p:nvSpPr>
        <p:spPr>
          <a:xfrm>
            <a:off x="822960" y="3459497"/>
            <a:ext cx="7556207"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lnSpc>
                <a:spcPct val="150000"/>
              </a:lnSpc>
            </a:pPr>
            <a:endParaRPr lang="en-ZA" sz="6600" b="1" dirty="0">
              <a:ln>
                <a:prstDash val="solid"/>
              </a:ln>
              <a:solidFill>
                <a:schemeClr val="tx1"/>
              </a:solidFill>
              <a:effectLst>
                <a:outerShdw blurRad="88000" dist="50800" dir="5040000" algn="tl">
                  <a:schemeClr val="bg1">
                    <a:alpha val="45000"/>
                  </a:schemeClr>
                </a:outerShdw>
              </a:effectLst>
              <a:ea typeface="MS PGothic" panose="020B0600070205080204" pitchFamily="34" charset="-128"/>
            </a:endParaRPr>
          </a:p>
          <a:p>
            <a:pPr algn="ctr">
              <a:lnSpc>
                <a:spcPct val="150000"/>
              </a:lnSpc>
            </a:pPr>
            <a:r>
              <a:rPr lang="en-ZA" sz="11000" b="1" dirty="0" smtClean="0">
                <a:ln w="28575">
                  <a:solidFill>
                    <a:schemeClr val="bg1">
                      <a:lumMod val="50000"/>
                    </a:schemeClr>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rPr>
              <a:t>Serve</a:t>
            </a:r>
            <a:endParaRPr lang="en-ZA" sz="11000" b="1" dirty="0">
              <a:ln w="28575">
                <a:solidFill>
                  <a:schemeClr val="bg1">
                    <a:lumMod val="50000"/>
                  </a:schemeClr>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endParaRPr>
          </a:p>
        </p:txBody>
      </p:sp>
      <p:sp>
        <p:nvSpPr>
          <p:cNvPr id="14" name="Dodecagon 13"/>
          <p:cNvSpPr/>
          <p:nvPr/>
        </p:nvSpPr>
        <p:spPr>
          <a:xfrm>
            <a:off x="7694022" y="0"/>
            <a:ext cx="1449978" cy="1489166"/>
          </a:xfrm>
          <a:prstGeom prst="dodecagon">
            <a:avLst/>
          </a:prstGeom>
          <a:effectLst>
            <a:softEdge rad="3175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000" b="1" dirty="0" smtClean="0">
                <a:ln w="28575">
                  <a:solidFill>
                    <a:schemeClr val="bg1">
                      <a:lumMod val="95000"/>
                    </a:schemeClr>
                  </a:solidFill>
                  <a:prstDash val="solid"/>
                </a:ln>
                <a:solidFill>
                  <a:schemeClr val="tx1"/>
                </a:solidFill>
                <a:effectLst>
                  <a:outerShdw blurRad="88000" dist="50800" dir="5040000" algn="tl">
                    <a:schemeClr val="accent4">
                      <a:tint val="80000"/>
                      <a:satMod val="250000"/>
                      <a:alpha val="45000"/>
                    </a:schemeClr>
                  </a:outerShdw>
                </a:effectLst>
                <a:latin typeface="Mistral" pitchFamily="66" charset="0"/>
                <a:ea typeface="MS PGothic" panose="020B0600070205080204" pitchFamily="34" charset="-128"/>
              </a:rPr>
              <a:t>3</a:t>
            </a:r>
          </a:p>
        </p:txBody>
      </p:sp>
      <p:grpSp>
        <p:nvGrpSpPr>
          <p:cNvPr id="17" name="Group 16"/>
          <p:cNvGrpSpPr/>
          <p:nvPr/>
        </p:nvGrpSpPr>
        <p:grpSpPr>
          <a:xfrm>
            <a:off x="-754700" y="4733365"/>
            <a:ext cx="10181089" cy="2124635"/>
            <a:chOff x="-2892783" y="3862643"/>
            <a:chExt cx="12036783" cy="2995357"/>
          </a:xfrm>
        </p:grpSpPr>
        <p:pic>
          <p:nvPicPr>
            <p:cNvPr id="10" name="Picture 9" descr="Hands.jpg"/>
            <p:cNvPicPr>
              <a:picLocks noChangeAspect="1"/>
            </p:cNvPicPr>
            <p:nvPr/>
          </p:nvPicPr>
          <p:blipFill>
            <a:blip r:embed="rId4">
              <a:clrChange>
                <a:clrFrom>
                  <a:srgbClr val="FFFFFF"/>
                </a:clrFrom>
                <a:clrTo>
                  <a:srgbClr val="FFFFFF">
                    <a:alpha val="0"/>
                  </a:srgbClr>
                </a:clrTo>
              </a:clrChange>
              <a:grayscl/>
            </a:blip>
            <a:stretch>
              <a:fillRect/>
            </a:stretch>
          </p:blipFill>
          <p:spPr>
            <a:xfrm>
              <a:off x="2103120" y="3862643"/>
              <a:ext cx="7040880" cy="2995357"/>
            </a:xfrm>
            <a:prstGeom prst="rect">
              <a:avLst/>
            </a:prstGeom>
          </p:spPr>
        </p:pic>
        <p:pic>
          <p:nvPicPr>
            <p:cNvPr id="16" name="Picture 15" descr="Hands.jpg"/>
            <p:cNvPicPr>
              <a:picLocks noChangeAspect="1"/>
            </p:cNvPicPr>
            <p:nvPr/>
          </p:nvPicPr>
          <p:blipFill>
            <a:blip r:embed="rId4">
              <a:clrChange>
                <a:clrFrom>
                  <a:srgbClr val="FFFFFF"/>
                </a:clrFrom>
                <a:clrTo>
                  <a:srgbClr val="FFFFFF">
                    <a:alpha val="0"/>
                  </a:srgbClr>
                </a:clrTo>
              </a:clrChange>
              <a:grayscl/>
            </a:blip>
            <a:stretch>
              <a:fillRect/>
            </a:stretch>
          </p:blipFill>
          <p:spPr>
            <a:xfrm>
              <a:off x="-2892783" y="3862643"/>
              <a:ext cx="7040880" cy="2995357"/>
            </a:xfrm>
            <a:prstGeom prst="rect">
              <a:avLst/>
            </a:prstGeom>
          </p:spPr>
        </p:pic>
      </p:grpSp>
    </p:spTree>
    <p:extLst>
      <p:ext uri="{BB962C8B-B14F-4D97-AF65-F5344CB8AC3E}">
        <p14:creationId xmlns:p14="http://schemas.microsoft.com/office/powerpoint/2010/main" xmlns="" val="12218142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004-jesus-washes-feet.jpg"/>
          <p:cNvPicPr>
            <a:picLocks noChangeAspect="1"/>
          </p:cNvPicPr>
          <p:nvPr/>
        </p:nvPicPr>
        <p:blipFill>
          <a:blip r:embed="rId3"/>
          <a:stretch>
            <a:fillRect/>
          </a:stretch>
        </p:blipFill>
        <p:spPr>
          <a:xfrm>
            <a:off x="0" y="0"/>
            <a:ext cx="9144000" cy="6858000"/>
          </a:xfrm>
          <a:prstGeom prst="rect">
            <a:avLst/>
          </a:prstGeom>
        </p:spPr>
      </p:pic>
      <p:sp>
        <p:nvSpPr>
          <p:cNvPr id="13" name="Rectangle 12"/>
          <p:cNvSpPr/>
          <p:nvPr/>
        </p:nvSpPr>
        <p:spPr>
          <a:xfrm>
            <a:off x="4885509" y="925303"/>
            <a:ext cx="3820230"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lnSpc>
                <a:spcPct val="150000"/>
              </a:lnSpc>
            </a:pPr>
            <a:endParaRPr lang="en-ZA" sz="6600" b="1" dirty="0">
              <a:ln>
                <a:prstDash val="solid"/>
              </a:ln>
              <a:solidFill>
                <a:schemeClr val="tx1"/>
              </a:solidFill>
              <a:effectLst>
                <a:outerShdw blurRad="88000" dist="50800" dir="5040000" algn="tl">
                  <a:schemeClr val="bg1">
                    <a:alpha val="45000"/>
                  </a:schemeClr>
                </a:outerShdw>
              </a:effectLst>
              <a:ea typeface="MS PGothic" panose="020B0600070205080204" pitchFamily="34" charset="-128"/>
            </a:endParaRPr>
          </a:p>
          <a:p>
            <a:pPr algn="ctr">
              <a:lnSpc>
                <a:spcPct val="150000"/>
              </a:lnSpc>
            </a:pPr>
            <a:r>
              <a:rPr lang="en-ZA" sz="7200" b="1" dirty="0" smtClean="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rPr>
              <a:t>Serve…</a:t>
            </a:r>
            <a:endParaRPr lang="en-ZA" sz="7200" b="1" dirty="0">
              <a:ln w="28575">
                <a:solidFill>
                  <a:schemeClr val="bg1"/>
                </a:solidFill>
                <a:prstDash val="solid"/>
              </a:ln>
              <a:solidFill>
                <a:schemeClr val="tx1"/>
              </a:solidFill>
              <a:effectLst>
                <a:outerShdw blurRad="88000" dist="50800" dir="5040000" algn="tl">
                  <a:schemeClr val="bg1">
                    <a:alpha val="45000"/>
                  </a:schemeClr>
                </a:outerShdw>
              </a:effectLst>
              <a:latin typeface="Mistral" pitchFamily="66" charset="0"/>
              <a:ea typeface="MS PGothic" panose="020B0600070205080204" pitchFamily="34" charset="-128"/>
            </a:endParaRPr>
          </a:p>
        </p:txBody>
      </p:sp>
      <p:sp>
        <p:nvSpPr>
          <p:cNvPr id="14" name="Dodecagon 13"/>
          <p:cNvSpPr/>
          <p:nvPr/>
        </p:nvSpPr>
        <p:spPr>
          <a:xfrm>
            <a:off x="7694022" y="0"/>
            <a:ext cx="1449978" cy="1489166"/>
          </a:xfrm>
          <a:prstGeom prst="dodecagon">
            <a:avLst/>
          </a:prstGeom>
          <a:effectLst>
            <a:softEdge rad="3175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5000" b="1" dirty="0" smtClean="0">
                <a:ln w="28575">
                  <a:solidFill>
                    <a:schemeClr val="bg1">
                      <a:lumMod val="95000"/>
                    </a:schemeClr>
                  </a:solidFill>
                  <a:prstDash val="solid"/>
                </a:ln>
                <a:solidFill>
                  <a:schemeClr val="tx1"/>
                </a:solidFill>
                <a:effectLst>
                  <a:outerShdw blurRad="88000" dist="50800" dir="5040000" algn="tl">
                    <a:schemeClr val="accent4">
                      <a:tint val="80000"/>
                      <a:satMod val="250000"/>
                      <a:alpha val="45000"/>
                    </a:schemeClr>
                  </a:outerShdw>
                </a:effectLst>
                <a:latin typeface="Mistral" pitchFamily="66" charset="0"/>
                <a:ea typeface="MS PGothic" panose="020B0600070205080204" pitchFamily="34" charset="-128"/>
              </a:rPr>
              <a:t>3</a:t>
            </a:r>
          </a:p>
        </p:txBody>
      </p:sp>
      <p:sp>
        <p:nvSpPr>
          <p:cNvPr id="20" name="Rectangle 19"/>
          <p:cNvSpPr/>
          <p:nvPr/>
        </p:nvSpPr>
        <p:spPr>
          <a:xfrm>
            <a:off x="304800" y="2612571"/>
            <a:ext cx="8564880" cy="2299064"/>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GB" sz="2800" b="1" dirty="0" smtClean="0">
              <a:solidFill>
                <a:schemeClr val="bg1"/>
              </a:solidFill>
              <a:latin typeface="Candara" panose="020E0502030303020204" pitchFamily="34" charset="0"/>
            </a:endParaRPr>
          </a:p>
          <a:p>
            <a:pPr algn="ctr">
              <a:lnSpc>
                <a:spcPct val="150000"/>
              </a:lnSpc>
            </a:pPr>
            <a:endParaRPr lang="en-GB" sz="2800" b="1" dirty="0" smtClean="0">
              <a:solidFill>
                <a:schemeClr val="bg1"/>
              </a:solidFill>
              <a:latin typeface="Candara" panose="020E0502030303020204" pitchFamily="34" charset="0"/>
            </a:endParaRPr>
          </a:p>
          <a:p>
            <a:pPr algn="ctr">
              <a:lnSpc>
                <a:spcPct val="150000"/>
              </a:lnSpc>
            </a:pPr>
            <a:endParaRPr lang="en-GB" sz="2800" b="1" dirty="0" smtClean="0">
              <a:solidFill>
                <a:schemeClr val="bg1"/>
              </a:solidFill>
              <a:latin typeface="Candara" panose="020E0502030303020204" pitchFamily="34" charset="0"/>
            </a:endParaRPr>
          </a:p>
          <a:p>
            <a:pPr algn="ctr">
              <a:lnSpc>
                <a:spcPct val="150000"/>
              </a:lnSpc>
            </a:pPr>
            <a:r>
              <a:rPr lang="en-GB" sz="2800" b="1" dirty="0" smtClean="0">
                <a:solidFill>
                  <a:schemeClr val="bg1"/>
                </a:solidFill>
                <a:latin typeface="Candara" panose="020E0502030303020204" pitchFamily="34" charset="0"/>
              </a:rPr>
              <a:t>John </a:t>
            </a:r>
            <a:r>
              <a:rPr lang="en-GB" sz="2800" b="1" dirty="0" smtClean="0">
                <a:solidFill>
                  <a:schemeClr val="bg1"/>
                </a:solidFill>
                <a:latin typeface="Candara" panose="020E0502030303020204" pitchFamily="34" charset="0"/>
              </a:rPr>
              <a:t>13:14-15</a:t>
            </a:r>
            <a:r>
              <a:rPr lang="en-GB" sz="2800" b="1" dirty="0" smtClean="0">
                <a:solidFill>
                  <a:schemeClr val="bg1"/>
                </a:solidFill>
                <a:latin typeface="Candara" panose="020E0502030303020204" pitchFamily="34" charset="0"/>
              </a:rPr>
              <a:t>: </a:t>
            </a:r>
          </a:p>
          <a:p>
            <a:pPr>
              <a:lnSpc>
                <a:spcPct val="150000"/>
              </a:lnSpc>
            </a:pPr>
            <a:r>
              <a:rPr lang="en-GB" sz="2000" dirty="0" smtClean="0">
                <a:solidFill>
                  <a:schemeClr val="bg1"/>
                </a:solidFill>
              </a:rPr>
              <a:t>“I, your Lord and Teacher, have washed your feet.  So </a:t>
            </a:r>
            <a:r>
              <a:rPr lang="en-GB" sz="2000" b="1" dirty="0" smtClean="0">
                <a:solidFill>
                  <a:schemeClr val="bg1"/>
                </a:solidFill>
              </a:rPr>
              <a:t>you should also wash one another’s feet</a:t>
            </a:r>
            <a:r>
              <a:rPr lang="en-GB" sz="2000" dirty="0" smtClean="0">
                <a:solidFill>
                  <a:schemeClr val="bg1"/>
                </a:solidFill>
              </a:rPr>
              <a:t>.  </a:t>
            </a:r>
            <a:r>
              <a:rPr lang="en-US" sz="2000" dirty="0" smtClean="0">
                <a:solidFill>
                  <a:schemeClr val="bg1"/>
                </a:solidFill>
              </a:rPr>
              <a:t>I </a:t>
            </a:r>
            <a:r>
              <a:rPr lang="en-US" sz="2000" dirty="0" smtClean="0">
                <a:solidFill>
                  <a:schemeClr val="bg1"/>
                </a:solidFill>
              </a:rPr>
              <a:t>have given you an example, that you should do as I have done to you”.</a:t>
            </a:r>
            <a:endParaRPr lang="en-ZA" sz="2800" b="1" dirty="0">
              <a:solidFill>
                <a:schemeClr val="bg1"/>
              </a:solidFill>
              <a:latin typeface="Candara" panose="020E0502030303020204" pitchFamily="34" charset="0"/>
            </a:endParaRPr>
          </a:p>
        </p:txBody>
      </p:sp>
      <p:grpSp>
        <p:nvGrpSpPr>
          <p:cNvPr id="2" name="Group 16"/>
          <p:cNvGrpSpPr/>
          <p:nvPr/>
        </p:nvGrpSpPr>
        <p:grpSpPr>
          <a:xfrm>
            <a:off x="-754700" y="4733365"/>
            <a:ext cx="10181089" cy="2124635"/>
            <a:chOff x="-2892783" y="3862643"/>
            <a:chExt cx="12036783" cy="2995357"/>
          </a:xfrm>
        </p:grpSpPr>
        <p:pic>
          <p:nvPicPr>
            <p:cNvPr id="10" name="Picture 9" descr="Hands.jpg"/>
            <p:cNvPicPr>
              <a:picLocks noChangeAspect="1"/>
            </p:cNvPicPr>
            <p:nvPr/>
          </p:nvPicPr>
          <p:blipFill>
            <a:blip r:embed="rId4">
              <a:clrChange>
                <a:clrFrom>
                  <a:srgbClr val="FFFFFF"/>
                </a:clrFrom>
                <a:clrTo>
                  <a:srgbClr val="FFFFFF">
                    <a:alpha val="0"/>
                  </a:srgbClr>
                </a:clrTo>
              </a:clrChange>
              <a:grayscl/>
            </a:blip>
            <a:stretch>
              <a:fillRect/>
            </a:stretch>
          </p:blipFill>
          <p:spPr>
            <a:xfrm>
              <a:off x="2103120" y="3862643"/>
              <a:ext cx="7040880" cy="2995357"/>
            </a:xfrm>
            <a:prstGeom prst="rect">
              <a:avLst/>
            </a:prstGeom>
          </p:spPr>
        </p:pic>
        <p:pic>
          <p:nvPicPr>
            <p:cNvPr id="16" name="Picture 15" descr="Hands.jpg"/>
            <p:cNvPicPr>
              <a:picLocks noChangeAspect="1"/>
            </p:cNvPicPr>
            <p:nvPr/>
          </p:nvPicPr>
          <p:blipFill>
            <a:blip r:embed="rId4">
              <a:clrChange>
                <a:clrFrom>
                  <a:srgbClr val="FFFFFF"/>
                </a:clrFrom>
                <a:clrTo>
                  <a:srgbClr val="FFFFFF">
                    <a:alpha val="0"/>
                  </a:srgbClr>
                </a:clrTo>
              </a:clrChange>
              <a:grayscl/>
            </a:blip>
            <a:stretch>
              <a:fillRect/>
            </a:stretch>
          </p:blipFill>
          <p:spPr>
            <a:xfrm>
              <a:off x="-2892783" y="3862643"/>
              <a:ext cx="7040880" cy="2995357"/>
            </a:xfrm>
            <a:prstGeom prst="rect">
              <a:avLst/>
            </a:prstGeom>
          </p:spPr>
        </p:pic>
      </p:grpSp>
    </p:spTree>
    <p:extLst>
      <p:ext uri="{BB962C8B-B14F-4D97-AF65-F5344CB8AC3E}">
        <p14:creationId xmlns:p14="http://schemas.microsoft.com/office/powerpoint/2010/main" xmlns="" val="12218142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1157</TotalTime>
  <Words>1914</Words>
  <Application>Microsoft Office PowerPoint</Application>
  <PresentationFormat>On-screen Show (4:3)</PresentationFormat>
  <Paragraphs>158</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dc:creator>
  <cp:lastModifiedBy>Crossways Church</cp:lastModifiedBy>
  <cp:revision>65</cp:revision>
  <dcterms:created xsi:type="dcterms:W3CDTF">2017-02-04T14:10:17Z</dcterms:created>
  <dcterms:modified xsi:type="dcterms:W3CDTF">2018-01-20T10:05:57Z</dcterms:modified>
</cp:coreProperties>
</file>