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4" r:id="rId2"/>
    <p:sldId id="267" r:id="rId3"/>
    <p:sldId id="265" r:id="rId4"/>
    <p:sldId id="257" r:id="rId5"/>
    <p:sldId id="258" r:id="rId6"/>
    <p:sldId id="268" r:id="rId7"/>
    <p:sldId id="269" r:id="rId8"/>
    <p:sldId id="266" r:id="rId9"/>
    <p:sldId id="270" r:id="rId10"/>
    <p:sldId id="272" r:id="rId11"/>
    <p:sldId id="271" r:id="rId12"/>
    <p:sldId id="27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03" autoAdjust="0"/>
    <p:restoredTop sz="94660" autoAdjust="0"/>
  </p:normalViewPr>
  <p:slideViewPr>
    <p:cSldViewPr snapToGrid="0">
      <p:cViewPr varScale="1">
        <p:scale>
          <a:sx n="83" d="100"/>
          <a:sy n="83" d="100"/>
        </p:scale>
        <p:origin x="-120" y="-2168"/>
      </p:cViewPr>
      <p:guideLst>
        <p:guide orient="horz" pos="2141"/>
        <p:guide pos="3773"/>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printerSettings" Target="printerSettings/printerSettings1.bin"/><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6683949-3815-43F2-8DFE-4BDCB2AC87A6}" type="datetimeFigureOut">
              <a:rPr lang="en-ZA" smtClean="0"/>
              <a:t>2018/01/06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02A031B4-4490-4874-95A4-0EFC852D5076}" type="slidenum">
              <a:rPr lang="en-ZA" smtClean="0"/>
              <a:t>‹#›</a:t>
            </a:fld>
            <a:endParaRPr lang="en-ZA"/>
          </a:p>
        </p:txBody>
      </p:sp>
    </p:spTree>
    <p:extLst>
      <p:ext uri="{BB962C8B-B14F-4D97-AF65-F5344CB8AC3E}">
        <p14:creationId xmlns:p14="http://schemas.microsoft.com/office/powerpoint/2010/main" val="26358802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6683949-3815-43F2-8DFE-4BDCB2AC87A6}" type="datetimeFigureOut">
              <a:rPr lang="en-ZA" smtClean="0"/>
              <a:t>2018/01/06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02A031B4-4490-4874-95A4-0EFC852D5076}" type="slidenum">
              <a:rPr lang="en-ZA" smtClean="0"/>
              <a:t>‹#›</a:t>
            </a:fld>
            <a:endParaRPr lang="en-ZA"/>
          </a:p>
        </p:txBody>
      </p:sp>
    </p:spTree>
    <p:extLst>
      <p:ext uri="{BB962C8B-B14F-4D97-AF65-F5344CB8AC3E}">
        <p14:creationId xmlns:p14="http://schemas.microsoft.com/office/powerpoint/2010/main" val="1658296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6683949-3815-43F2-8DFE-4BDCB2AC87A6}" type="datetimeFigureOut">
              <a:rPr lang="en-ZA" smtClean="0"/>
              <a:t>2018/01/06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02A031B4-4490-4874-95A4-0EFC852D5076}" type="slidenum">
              <a:rPr lang="en-ZA" smtClean="0"/>
              <a:t>‹#›</a:t>
            </a:fld>
            <a:endParaRPr lang="en-ZA"/>
          </a:p>
        </p:txBody>
      </p:sp>
    </p:spTree>
    <p:extLst>
      <p:ext uri="{BB962C8B-B14F-4D97-AF65-F5344CB8AC3E}">
        <p14:creationId xmlns:p14="http://schemas.microsoft.com/office/powerpoint/2010/main" val="2287075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6683949-3815-43F2-8DFE-4BDCB2AC87A6}" type="datetimeFigureOut">
              <a:rPr lang="en-ZA" smtClean="0"/>
              <a:t>2018/01/06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02A031B4-4490-4874-95A4-0EFC852D5076}" type="slidenum">
              <a:rPr lang="en-ZA" smtClean="0"/>
              <a:t>‹#›</a:t>
            </a:fld>
            <a:endParaRPr lang="en-ZA"/>
          </a:p>
        </p:txBody>
      </p:sp>
    </p:spTree>
    <p:extLst>
      <p:ext uri="{BB962C8B-B14F-4D97-AF65-F5344CB8AC3E}">
        <p14:creationId xmlns:p14="http://schemas.microsoft.com/office/powerpoint/2010/main" val="229156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6683949-3815-43F2-8DFE-4BDCB2AC87A6}" type="datetimeFigureOut">
              <a:rPr lang="en-ZA" smtClean="0"/>
              <a:t>2018/01/06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02A031B4-4490-4874-95A4-0EFC852D5076}" type="slidenum">
              <a:rPr lang="en-ZA" smtClean="0"/>
              <a:t>‹#›</a:t>
            </a:fld>
            <a:endParaRPr lang="en-ZA"/>
          </a:p>
        </p:txBody>
      </p:sp>
    </p:spTree>
    <p:extLst>
      <p:ext uri="{BB962C8B-B14F-4D97-AF65-F5344CB8AC3E}">
        <p14:creationId xmlns:p14="http://schemas.microsoft.com/office/powerpoint/2010/main" val="3607047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6683949-3815-43F2-8DFE-4BDCB2AC87A6}" type="datetimeFigureOut">
              <a:rPr lang="en-ZA" smtClean="0"/>
              <a:t>2018/01/06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02A031B4-4490-4874-95A4-0EFC852D5076}" type="slidenum">
              <a:rPr lang="en-ZA" smtClean="0"/>
              <a:t>‹#›</a:t>
            </a:fld>
            <a:endParaRPr lang="en-ZA"/>
          </a:p>
        </p:txBody>
      </p:sp>
    </p:spTree>
    <p:extLst>
      <p:ext uri="{BB962C8B-B14F-4D97-AF65-F5344CB8AC3E}">
        <p14:creationId xmlns:p14="http://schemas.microsoft.com/office/powerpoint/2010/main" val="1132897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6683949-3815-43F2-8DFE-4BDCB2AC87A6}" type="datetimeFigureOut">
              <a:rPr lang="en-ZA" smtClean="0"/>
              <a:t>2018/01/06</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02A031B4-4490-4874-95A4-0EFC852D5076}" type="slidenum">
              <a:rPr lang="en-ZA" smtClean="0"/>
              <a:t>‹#›</a:t>
            </a:fld>
            <a:endParaRPr lang="en-ZA"/>
          </a:p>
        </p:txBody>
      </p:sp>
    </p:spTree>
    <p:extLst>
      <p:ext uri="{BB962C8B-B14F-4D97-AF65-F5344CB8AC3E}">
        <p14:creationId xmlns:p14="http://schemas.microsoft.com/office/powerpoint/2010/main" val="4238254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6683949-3815-43F2-8DFE-4BDCB2AC87A6}" type="datetimeFigureOut">
              <a:rPr lang="en-ZA" smtClean="0"/>
              <a:t>2018/01/06</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02A031B4-4490-4874-95A4-0EFC852D5076}" type="slidenum">
              <a:rPr lang="en-ZA" smtClean="0"/>
              <a:t>‹#›</a:t>
            </a:fld>
            <a:endParaRPr lang="en-ZA"/>
          </a:p>
        </p:txBody>
      </p:sp>
    </p:spTree>
    <p:extLst>
      <p:ext uri="{BB962C8B-B14F-4D97-AF65-F5344CB8AC3E}">
        <p14:creationId xmlns:p14="http://schemas.microsoft.com/office/powerpoint/2010/main" val="36850797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683949-3815-43F2-8DFE-4BDCB2AC87A6}" type="datetimeFigureOut">
              <a:rPr lang="en-ZA" smtClean="0"/>
              <a:t>2018/01/06</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02A031B4-4490-4874-95A4-0EFC852D5076}" type="slidenum">
              <a:rPr lang="en-ZA" smtClean="0"/>
              <a:t>‹#›</a:t>
            </a:fld>
            <a:endParaRPr lang="en-ZA"/>
          </a:p>
        </p:txBody>
      </p:sp>
    </p:spTree>
    <p:extLst>
      <p:ext uri="{BB962C8B-B14F-4D97-AF65-F5344CB8AC3E}">
        <p14:creationId xmlns:p14="http://schemas.microsoft.com/office/powerpoint/2010/main" val="918876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683949-3815-43F2-8DFE-4BDCB2AC87A6}" type="datetimeFigureOut">
              <a:rPr lang="en-ZA" smtClean="0"/>
              <a:t>2018/01/06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02A031B4-4490-4874-95A4-0EFC852D5076}" type="slidenum">
              <a:rPr lang="en-ZA" smtClean="0"/>
              <a:t>‹#›</a:t>
            </a:fld>
            <a:endParaRPr lang="en-ZA"/>
          </a:p>
        </p:txBody>
      </p:sp>
    </p:spTree>
    <p:extLst>
      <p:ext uri="{BB962C8B-B14F-4D97-AF65-F5344CB8AC3E}">
        <p14:creationId xmlns:p14="http://schemas.microsoft.com/office/powerpoint/2010/main" val="2002072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683949-3815-43F2-8DFE-4BDCB2AC87A6}" type="datetimeFigureOut">
              <a:rPr lang="en-ZA" smtClean="0"/>
              <a:t>2018/01/06</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02A031B4-4490-4874-95A4-0EFC852D5076}" type="slidenum">
              <a:rPr lang="en-ZA" smtClean="0"/>
              <a:t>‹#›</a:t>
            </a:fld>
            <a:endParaRPr lang="en-ZA"/>
          </a:p>
        </p:txBody>
      </p:sp>
    </p:spTree>
    <p:extLst>
      <p:ext uri="{BB962C8B-B14F-4D97-AF65-F5344CB8AC3E}">
        <p14:creationId xmlns:p14="http://schemas.microsoft.com/office/powerpoint/2010/main" val="397042804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683949-3815-43F2-8DFE-4BDCB2AC87A6}" type="datetimeFigureOut">
              <a:rPr lang="en-ZA" smtClean="0"/>
              <a:t>2018/01/06</a:t>
            </a:fld>
            <a:endParaRPr lang="en-Z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A031B4-4490-4874-95A4-0EFC852D5076}" type="slidenum">
              <a:rPr lang="en-ZA" smtClean="0"/>
              <a:t>‹#›</a:t>
            </a:fld>
            <a:endParaRPr lang="en-ZA"/>
          </a:p>
        </p:txBody>
      </p:sp>
    </p:spTree>
    <p:extLst>
      <p:ext uri="{BB962C8B-B14F-4D97-AF65-F5344CB8AC3E}">
        <p14:creationId xmlns:p14="http://schemas.microsoft.com/office/powerpoint/2010/main" val="310251805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3668" y="1322801"/>
            <a:ext cx="5891940" cy="3431709"/>
          </a:xfrm>
          <a:prstGeom prst="rect">
            <a:avLst/>
          </a:prstGeom>
          <a:noFill/>
        </p:spPr>
        <p:txBody>
          <a:bodyPr wrap="square" rtlCol="0">
            <a:spAutoFit/>
          </a:bodyPr>
          <a:lstStyle/>
          <a:p>
            <a:endParaRPr lang="en-ZA" dirty="0"/>
          </a:p>
          <a:p>
            <a:r>
              <a:rPr lang="en-ZA" sz="19900" dirty="0" smtClean="0"/>
              <a:t>2018</a:t>
            </a:r>
            <a:endParaRPr lang="en-ZA" sz="19900" dirty="0"/>
          </a:p>
        </p:txBody>
      </p:sp>
    </p:spTree>
    <p:extLst>
      <p:ext uri="{BB962C8B-B14F-4D97-AF65-F5344CB8AC3E}">
        <p14:creationId xmlns:p14="http://schemas.microsoft.com/office/powerpoint/2010/main" val="256621774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26075" y="420130"/>
            <a:ext cx="10511481" cy="2739211"/>
          </a:xfrm>
          <a:prstGeom prst="rect">
            <a:avLst/>
          </a:prstGeom>
          <a:noFill/>
        </p:spPr>
        <p:txBody>
          <a:bodyPr wrap="square" rtlCol="0">
            <a:spAutoFit/>
          </a:bodyPr>
          <a:lstStyle/>
          <a:p>
            <a:endParaRPr lang="en-ZA" sz="2800" dirty="0"/>
          </a:p>
          <a:p>
            <a:endParaRPr lang="en-ZA" dirty="0"/>
          </a:p>
          <a:p>
            <a:endParaRPr lang="en-ZA" dirty="0" smtClean="0"/>
          </a:p>
          <a:p>
            <a:endParaRPr lang="en-ZA" dirty="0"/>
          </a:p>
          <a:p>
            <a:endParaRPr lang="en-ZA" dirty="0" smtClean="0"/>
          </a:p>
          <a:p>
            <a:endParaRPr lang="en-ZA" dirty="0"/>
          </a:p>
          <a:p>
            <a:endParaRPr lang="en-ZA" dirty="0" smtClean="0"/>
          </a:p>
          <a:p>
            <a:endParaRPr lang="en-ZA" dirty="0"/>
          </a:p>
          <a:p>
            <a:endParaRPr lang="en-ZA" dirty="0"/>
          </a:p>
        </p:txBody>
      </p:sp>
      <p:sp>
        <p:nvSpPr>
          <p:cNvPr id="2" name="Rectangle 1"/>
          <p:cNvSpPr/>
          <p:nvPr/>
        </p:nvSpPr>
        <p:spPr>
          <a:xfrm>
            <a:off x="397856" y="749712"/>
            <a:ext cx="11017559" cy="954107"/>
          </a:xfrm>
          <a:prstGeom prst="rect">
            <a:avLst/>
          </a:prstGeom>
        </p:spPr>
        <p:txBody>
          <a:bodyPr wrap="square">
            <a:spAutoFit/>
          </a:bodyPr>
          <a:lstStyle/>
          <a:p>
            <a:pPr lvl="1"/>
            <a:r>
              <a:rPr lang="en-US" sz="2800" dirty="0">
                <a:solidFill>
                  <a:srgbClr val="FFFF00"/>
                </a:solidFill>
              </a:rPr>
              <a:t>[</a:t>
            </a:r>
            <a:r>
              <a:rPr lang="en-US" sz="2800" dirty="0" smtClean="0">
                <a:solidFill>
                  <a:srgbClr val="FFFF00"/>
                </a:solidFill>
              </a:rPr>
              <a:t>Matt </a:t>
            </a:r>
            <a:r>
              <a:rPr lang="en-US" sz="2800" dirty="0">
                <a:solidFill>
                  <a:srgbClr val="FFFF00"/>
                </a:solidFill>
              </a:rPr>
              <a:t>14:27 </a:t>
            </a:r>
            <a:r>
              <a:rPr lang="en-US" sz="2800" dirty="0" smtClean="0">
                <a:solidFill>
                  <a:srgbClr val="FFFF00"/>
                </a:solidFill>
              </a:rPr>
              <a:t>;Mark </a:t>
            </a:r>
            <a:r>
              <a:rPr lang="en-US" sz="2800" dirty="0">
                <a:solidFill>
                  <a:srgbClr val="FFFF00"/>
                </a:solidFill>
              </a:rPr>
              <a:t>6:</a:t>
            </a:r>
            <a:r>
              <a:rPr lang="en-US" sz="2800" dirty="0" smtClean="0">
                <a:solidFill>
                  <a:srgbClr val="FFFF00"/>
                </a:solidFill>
              </a:rPr>
              <a:t>50]  </a:t>
            </a:r>
          </a:p>
          <a:p>
            <a:pPr lvl="1"/>
            <a:r>
              <a:rPr lang="en-US" sz="2800" dirty="0" smtClean="0">
                <a:solidFill>
                  <a:srgbClr val="FFFF00"/>
                </a:solidFill>
              </a:rPr>
              <a:t>Jesus </a:t>
            </a:r>
            <a:r>
              <a:rPr lang="en-US" sz="2800" dirty="0">
                <a:solidFill>
                  <a:srgbClr val="FFFF00"/>
                </a:solidFill>
              </a:rPr>
              <a:t>said, “</a:t>
            </a:r>
            <a:r>
              <a:rPr lang="en-US" sz="2800" dirty="0">
                <a:solidFill>
                  <a:srgbClr val="FFFF00"/>
                </a:solidFill>
              </a:rPr>
              <a:t>Take courage, it is I. </a:t>
            </a:r>
            <a:r>
              <a:rPr lang="en-US" sz="2800" dirty="0">
                <a:solidFill>
                  <a:srgbClr val="FFFF00"/>
                </a:solidFill>
              </a:rPr>
              <a:t>D</a:t>
            </a:r>
            <a:r>
              <a:rPr lang="en-US" sz="2800" dirty="0" smtClean="0">
                <a:solidFill>
                  <a:srgbClr val="FFFF00"/>
                </a:solidFill>
              </a:rPr>
              <a:t>on’t </a:t>
            </a:r>
            <a:r>
              <a:rPr lang="en-US" sz="2800" dirty="0">
                <a:solidFill>
                  <a:srgbClr val="FFFF00"/>
                </a:solidFill>
              </a:rPr>
              <a:t>be afraid”.</a:t>
            </a:r>
            <a:endParaRPr lang="en-ZA" sz="2800" dirty="0">
              <a:solidFill>
                <a:srgbClr val="FFFF00"/>
              </a:solidFill>
            </a:endParaRPr>
          </a:p>
        </p:txBody>
      </p:sp>
      <p:sp>
        <p:nvSpPr>
          <p:cNvPr id="3" name="Rectangle 2"/>
          <p:cNvSpPr/>
          <p:nvPr/>
        </p:nvSpPr>
        <p:spPr>
          <a:xfrm>
            <a:off x="909319" y="2106443"/>
            <a:ext cx="10160637" cy="2246769"/>
          </a:xfrm>
          <a:prstGeom prst="rect">
            <a:avLst/>
          </a:prstGeom>
        </p:spPr>
        <p:txBody>
          <a:bodyPr wrap="square">
            <a:spAutoFit/>
          </a:bodyPr>
          <a:lstStyle/>
          <a:p>
            <a:r>
              <a:rPr lang="en-US" sz="2800" dirty="0" smtClean="0"/>
              <a:t>Peter </a:t>
            </a:r>
            <a:r>
              <a:rPr lang="en-US" sz="2800" dirty="0"/>
              <a:t>chose to believe Jesus rather than the principles of nature and the elements of </a:t>
            </a:r>
            <a:r>
              <a:rPr lang="en-US" sz="2800" dirty="0" smtClean="0"/>
              <a:t>the </a:t>
            </a:r>
            <a:r>
              <a:rPr lang="en-US" sz="2800" dirty="0"/>
              <a:t>world. </a:t>
            </a:r>
            <a:endParaRPr lang="en-US" sz="2800" dirty="0" smtClean="0"/>
          </a:p>
          <a:p>
            <a:endParaRPr lang="en-US" sz="2800" dirty="0"/>
          </a:p>
          <a:p>
            <a:r>
              <a:rPr lang="en-US" sz="2800" dirty="0" smtClean="0"/>
              <a:t>Peter chose </a:t>
            </a:r>
            <a:r>
              <a:rPr lang="en-US" sz="2800" dirty="0"/>
              <a:t>to hear Jesus’ voice above the noise of the waves.</a:t>
            </a:r>
            <a:endParaRPr lang="en-ZA" sz="2800" dirty="0"/>
          </a:p>
          <a:p>
            <a:endParaRPr lang="en-US" sz="2800" dirty="0"/>
          </a:p>
        </p:txBody>
      </p:sp>
      <p:sp>
        <p:nvSpPr>
          <p:cNvPr id="5" name="Rectangle 4"/>
          <p:cNvSpPr/>
          <p:nvPr/>
        </p:nvSpPr>
        <p:spPr>
          <a:xfrm>
            <a:off x="909319" y="4222104"/>
            <a:ext cx="10160637" cy="523220"/>
          </a:xfrm>
          <a:prstGeom prst="rect">
            <a:avLst/>
          </a:prstGeom>
        </p:spPr>
        <p:txBody>
          <a:bodyPr wrap="square">
            <a:spAutoFit/>
          </a:bodyPr>
          <a:lstStyle/>
          <a:p>
            <a:r>
              <a:rPr lang="en-US" sz="2800" dirty="0" smtClean="0">
                <a:solidFill>
                  <a:srgbClr val="FFFF00"/>
                </a:solidFill>
              </a:rPr>
              <a:t>[</a:t>
            </a:r>
            <a:r>
              <a:rPr lang="en-US" sz="2800" dirty="0" err="1" smtClean="0">
                <a:solidFill>
                  <a:srgbClr val="FFFF00"/>
                </a:solidFill>
              </a:rPr>
              <a:t>Eph</a:t>
            </a:r>
            <a:r>
              <a:rPr lang="en-US" sz="2800" dirty="0" smtClean="0">
                <a:solidFill>
                  <a:srgbClr val="FFFF00"/>
                </a:solidFill>
              </a:rPr>
              <a:t> 1:20 </a:t>
            </a:r>
            <a:r>
              <a:rPr lang="en-US" sz="2800" dirty="0" err="1" smtClean="0">
                <a:solidFill>
                  <a:srgbClr val="FFFF00"/>
                </a:solidFill>
              </a:rPr>
              <a:t>Msg</a:t>
            </a:r>
            <a:r>
              <a:rPr lang="en-US" sz="2800" dirty="0" smtClean="0">
                <a:solidFill>
                  <a:srgbClr val="FFFF00"/>
                </a:solidFill>
              </a:rPr>
              <a:t>]</a:t>
            </a:r>
          </a:p>
        </p:txBody>
      </p:sp>
    </p:spTree>
    <p:extLst>
      <p:ext uri="{BB962C8B-B14F-4D97-AF65-F5344CB8AC3E}">
        <p14:creationId xmlns:p14="http://schemas.microsoft.com/office/powerpoint/2010/main" val="192975787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73208" y="1453454"/>
            <a:ext cx="10635004" cy="954107"/>
          </a:xfrm>
          <a:prstGeom prst="rect">
            <a:avLst/>
          </a:prstGeom>
        </p:spPr>
        <p:txBody>
          <a:bodyPr wrap="square">
            <a:spAutoFit/>
          </a:bodyPr>
          <a:lstStyle/>
          <a:p>
            <a:r>
              <a:rPr lang="en-US" sz="2800" dirty="0" smtClean="0"/>
              <a:t>Courage </a:t>
            </a:r>
            <a:r>
              <a:rPr lang="en-US" sz="2800" dirty="0"/>
              <a:t>is an act that reflects the belief of your heart.</a:t>
            </a:r>
            <a:endParaRPr lang="en-ZA" sz="2800" dirty="0"/>
          </a:p>
          <a:p>
            <a:r>
              <a:rPr lang="en-US" sz="2800" dirty="0"/>
              <a:t> </a:t>
            </a:r>
            <a:endParaRPr lang="en-ZA" sz="2800" dirty="0"/>
          </a:p>
        </p:txBody>
      </p:sp>
      <p:sp>
        <p:nvSpPr>
          <p:cNvPr id="8" name="Rectangle 7"/>
          <p:cNvSpPr/>
          <p:nvPr/>
        </p:nvSpPr>
        <p:spPr>
          <a:xfrm>
            <a:off x="397857" y="2402024"/>
            <a:ext cx="10635004" cy="1384995"/>
          </a:xfrm>
          <a:prstGeom prst="rect">
            <a:avLst/>
          </a:prstGeom>
        </p:spPr>
        <p:txBody>
          <a:bodyPr wrap="square">
            <a:spAutoFit/>
          </a:bodyPr>
          <a:lstStyle/>
          <a:p>
            <a:r>
              <a:rPr lang="en-US" sz="2800" dirty="0"/>
              <a:t>If you do not prepare for courage, you are going to miss out on what God has for you. Be expectant of God to speak to you and prepare yourself beforehand to take courage to do it.</a:t>
            </a:r>
            <a:endParaRPr lang="en-ZA" sz="2800" dirty="0"/>
          </a:p>
        </p:txBody>
      </p:sp>
    </p:spTree>
    <p:extLst>
      <p:ext uri="{BB962C8B-B14F-4D97-AF65-F5344CB8AC3E}">
        <p14:creationId xmlns:p14="http://schemas.microsoft.com/office/powerpoint/2010/main" val="388912804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26075" y="1292173"/>
            <a:ext cx="5363563" cy="523220"/>
          </a:xfrm>
          <a:prstGeom prst="rect">
            <a:avLst/>
          </a:prstGeom>
          <a:noFill/>
        </p:spPr>
        <p:txBody>
          <a:bodyPr wrap="square" rtlCol="0">
            <a:spAutoFit/>
          </a:bodyPr>
          <a:lstStyle/>
          <a:p>
            <a:r>
              <a:rPr lang="en-ZA" sz="2800" dirty="0">
                <a:latin typeface="Amplitude-Bold"/>
                <a:cs typeface="Amplitude-Bold"/>
              </a:rPr>
              <a:t>Break camp, and move forward</a:t>
            </a:r>
          </a:p>
        </p:txBody>
      </p:sp>
      <p:sp>
        <p:nvSpPr>
          <p:cNvPr id="3" name="Rectangle 2"/>
          <p:cNvSpPr/>
          <p:nvPr/>
        </p:nvSpPr>
        <p:spPr>
          <a:xfrm>
            <a:off x="672136" y="4818748"/>
            <a:ext cx="10635004" cy="954107"/>
          </a:xfrm>
          <a:prstGeom prst="rect">
            <a:avLst/>
          </a:prstGeom>
        </p:spPr>
        <p:txBody>
          <a:bodyPr wrap="square">
            <a:spAutoFit/>
          </a:bodyPr>
          <a:lstStyle/>
          <a:p>
            <a:r>
              <a:rPr lang="en-US" sz="2800" dirty="0"/>
              <a:t>Josh 1 :4 Then you will know which way to go, since you have never been this way before.</a:t>
            </a:r>
            <a:endParaRPr lang="en-ZA" sz="2800" dirty="0"/>
          </a:p>
        </p:txBody>
      </p:sp>
      <p:pic>
        <p:nvPicPr>
          <p:cNvPr id="5" name="Picture 4"/>
          <p:cNvPicPr>
            <a:picLocks noChangeAspect="1"/>
          </p:cNvPicPr>
          <p:nvPr/>
        </p:nvPicPr>
        <p:blipFill>
          <a:blip r:embed="rId2"/>
          <a:stretch>
            <a:fillRect/>
          </a:stretch>
        </p:blipFill>
        <p:spPr>
          <a:xfrm>
            <a:off x="5989638" y="1331027"/>
            <a:ext cx="5726303" cy="2999151"/>
          </a:xfrm>
          <a:prstGeom prst="rect">
            <a:avLst/>
          </a:prstGeom>
        </p:spPr>
      </p:pic>
      <p:sp>
        <p:nvSpPr>
          <p:cNvPr id="2" name="Rectangle 1"/>
          <p:cNvSpPr/>
          <p:nvPr/>
        </p:nvSpPr>
        <p:spPr>
          <a:xfrm>
            <a:off x="633386" y="2035645"/>
            <a:ext cx="4921300" cy="523220"/>
          </a:xfrm>
          <a:prstGeom prst="rect">
            <a:avLst/>
          </a:prstGeom>
        </p:spPr>
        <p:txBody>
          <a:bodyPr wrap="square">
            <a:spAutoFit/>
          </a:bodyPr>
          <a:lstStyle/>
          <a:p>
            <a:r>
              <a:rPr lang="en-US" sz="2800" dirty="0" smtClean="0">
                <a:latin typeface="Amplitude-Bold"/>
                <a:cs typeface="Amplitude-Bold"/>
              </a:rPr>
              <a:t>Do it </a:t>
            </a:r>
            <a:r>
              <a:rPr lang="en-US" sz="2800" dirty="0">
                <a:latin typeface="Amplitude-Bold"/>
                <a:cs typeface="Amplitude-Bold"/>
              </a:rPr>
              <a:t>together</a:t>
            </a:r>
            <a:endParaRPr lang="en-US" sz="2800" dirty="0">
              <a:latin typeface="Amplitude-Bold"/>
              <a:cs typeface="Amplitude-Bold"/>
            </a:endParaRPr>
          </a:p>
        </p:txBody>
      </p:sp>
      <p:sp>
        <p:nvSpPr>
          <p:cNvPr id="6" name="Rectangle 5"/>
          <p:cNvSpPr/>
          <p:nvPr/>
        </p:nvSpPr>
        <p:spPr>
          <a:xfrm>
            <a:off x="678672" y="3504387"/>
            <a:ext cx="4921300" cy="523220"/>
          </a:xfrm>
          <a:prstGeom prst="rect">
            <a:avLst/>
          </a:prstGeom>
        </p:spPr>
        <p:txBody>
          <a:bodyPr wrap="square">
            <a:spAutoFit/>
          </a:bodyPr>
          <a:lstStyle/>
          <a:p>
            <a:r>
              <a:rPr lang="en-US" sz="2800" dirty="0" smtClean="0">
                <a:latin typeface="Amplitude-Bold"/>
                <a:cs typeface="Amplitude-Bold"/>
              </a:rPr>
              <a:t>Personal disciplines</a:t>
            </a:r>
            <a:endParaRPr lang="en-US" sz="2800" dirty="0">
              <a:latin typeface="Amplitude-Bold"/>
              <a:cs typeface="Amplitude-Bold"/>
            </a:endParaRPr>
          </a:p>
        </p:txBody>
      </p:sp>
      <p:sp>
        <p:nvSpPr>
          <p:cNvPr id="7" name="Rectangle 6"/>
          <p:cNvSpPr/>
          <p:nvPr/>
        </p:nvSpPr>
        <p:spPr>
          <a:xfrm>
            <a:off x="672136" y="2799780"/>
            <a:ext cx="10635004" cy="523220"/>
          </a:xfrm>
          <a:prstGeom prst="rect">
            <a:avLst/>
          </a:prstGeom>
        </p:spPr>
        <p:txBody>
          <a:bodyPr wrap="square">
            <a:spAutoFit/>
          </a:bodyPr>
          <a:lstStyle/>
          <a:p>
            <a:r>
              <a:rPr lang="en-US" sz="2800" dirty="0" smtClean="0">
                <a:latin typeface="Amplitude-Bold"/>
                <a:cs typeface="Amplitude-Bold"/>
              </a:rPr>
              <a:t>Consecrate yourselves</a:t>
            </a:r>
            <a:endParaRPr lang="en-ZA" sz="2000" dirty="0">
              <a:solidFill>
                <a:srgbClr val="FFFF00"/>
              </a:solidFill>
            </a:endParaRPr>
          </a:p>
        </p:txBody>
      </p:sp>
      <p:sp>
        <p:nvSpPr>
          <p:cNvPr id="8" name="Rectangle 7"/>
          <p:cNvSpPr/>
          <p:nvPr/>
        </p:nvSpPr>
        <p:spPr>
          <a:xfrm>
            <a:off x="678052" y="4163785"/>
            <a:ext cx="4921300" cy="523220"/>
          </a:xfrm>
          <a:prstGeom prst="rect">
            <a:avLst/>
          </a:prstGeom>
        </p:spPr>
        <p:txBody>
          <a:bodyPr wrap="square">
            <a:spAutoFit/>
          </a:bodyPr>
          <a:lstStyle/>
          <a:p>
            <a:r>
              <a:rPr lang="en-US" sz="2800" dirty="0" smtClean="0">
                <a:latin typeface="Amplitude-Bold"/>
                <a:cs typeface="Amplitude-Bold"/>
              </a:rPr>
              <a:t>Take courage</a:t>
            </a:r>
            <a:endParaRPr lang="en-US" sz="2800" dirty="0">
              <a:latin typeface="Amplitude-Bold"/>
              <a:cs typeface="Amplitude-Bold"/>
            </a:endParaRPr>
          </a:p>
        </p:txBody>
      </p:sp>
      <p:sp>
        <p:nvSpPr>
          <p:cNvPr id="9" name="TextBox 8"/>
          <p:cNvSpPr txBox="1"/>
          <p:nvPr/>
        </p:nvSpPr>
        <p:spPr>
          <a:xfrm>
            <a:off x="626075" y="404215"/>
            <a:ext cx="5363563" cy="523220"/>
          </a:xfrm>
          <a:prstGeom prst="rect">
            <a:avLst/>
          </a:prstGeom>
          <a:noFill/>
        </p:spPr>
        <p:txBody>
          <a:bodyPr wrap="square" rtlCol="0">
            <a:spAutoFit/>
          </a:bodyPr>
          <a:lstStyle/>
          <a:p>
            <a:r>
              <a:rPr lang="en-ZA" sz="2800" u="sng" dirty="0" smtClean="0">
                <a:latin typeface="Amplitude-Bold"/>
                <a:cs typeface="Amplitude-Bold"/>
              </a:rPr>
              <a:t>To Cross the Jordan</a:t>
            </a:r>
            <a:endParaRPr lang="en-ZA" sz="2800" u="sng" dirty="0">
              <a:latin typeface="Amplitude-Bold"/>
              <a:cs typeface="Amplitude-Bold"/>
            </a:endParaRPr>
          </a:p>
        </p:txBody>
      </p:sp>
    </p:spTree>
    <p:extLst>
      <p:ext uri="{BB962C8B-B14F-4D97-AF65-F5344CB8AC3E}">
        <p14:creationId xmlns:p14="http://schemas.microsoft.com/office/powerpoint/2010/main" val="42525256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6" grpId="0"/>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26075" y="420130"/>
            <a:ext cx="10511481" cy="2739211"/>
          </a:xfrm>
          <a:prstGeom prst="rect">
            <a:avLst/>
          </a:prstGeom>
          <a:noFill/>
        </p:spPr>
        <p:txBody>
          <a:bodyPr wrap="square" rtlCol="0">
            <a:spAutoFit/>
          </a:bodyPr>
          <a:lstStyle/>
          <a:p>
            <a:endParaRPr lang="en-ZA" sz="2800" dirty="0"/>
          </a:p>
          <a:p>
            <a:endParaRPr lang="en-ZA" dirty="0"/>
          </a:p>
          <a:p>
            <a:endParaRPr lang="en-ZA" dirty="0" smtClean="0"/>
          </a:p>
          <a:p>
            <a:endParaRPr lang="en-ZA" dirty="0"/>
          </a:p>
          <a:p>
            <a:endParaRPr lang="en-ZA" dirty="0" smtClean="0"/>
          </a:p>
          <a:p>
            <a:endParaRPr lang="en-ZA" dirty="0"/>
          </a:p>
          <a:p>
            <a:endParaRPr lang="en-ZA" dirty="0" smtClean="0"/>
          </a:p>
          <a:p>
            <a:endParaRPr lang="en-ZA" dirty="0"/>
          </a:p>
          <a:p>
            <a:endParaRPr lang="en-ZA" dirty="0"/>
          </a:p>
        </p:txBody>
      </p:sp>
      <p:pic>
        <p:nvPicPr>
          <p:cNvPr id="3" name="Picture 2"/>
          <p:cNvPicPr>
            <a:picLocks noChangeAspect="1"/>
          </p:cNvPicPr>
          <p:nvPr/>
        </p:nvPicPr>
        <p:blipFill rotWithShape="1">
          <a:blip r:embed="rId2"/>
          <a:srcRect l="-14081" t="7073" r="10725" b="-9355"/>
          <a:stretch/>
        </p:blipFill>
        <p:spPr>
          <a:xfrm>
            <a:off x="284524" y="0"/>
            <a:ext cx="9893677" cy="7420258"/>
          </a:xfrm>
          <a:prstGeom prst="rect">
            <a:avLst/>
          </a:prstGeom>
        </p:spPr>
      </p:pic>
      <p:sp>
        <p:nvSpPr>
          <p:cNvPr id="2" name="Oval 1"/>
          <p:cNvSpPr/>
          <p:nvPr/>
        </p:nvSpPr>
        <p:spPr>
          <a:xfrm>
            <a:off x="6656442" y="3182296"/>
            <a:ext cx="979338" cy="504883"/>
          </a:xfrm>
          <a:prstGeom prst="ellipse">
            <a:avLst/>
          </a:prstGeom>
          <a:gradFill flip="none" rotWithShape="1">
            <a:gsLst>
              <a:gs pos="0">
                <a:schemeClr val="accent1">
                  <a:satMod val="103000"/>
                  <a:lumMod val="102000"/>
                  <a:tint val="94000"/>
                  <a:alpha val="3000"/>
                </a:schemeClr>
              </a:gs>
              <a:gs pos="50000">
                <a:schemeClr val="accent1">
                  <a:satMod val="110000"/>
                  <a:lumMod val="100000"/>
                  <a:shade val="100000"/>
                  <a:alpha val="3000"/>
                </a:schemeClr>
              </a:gs>
              <a:gs pos="100000">
                <a:schemeClr val="accent1">
                  <a:lumMod val="99000"/>
                  <a:satMod val="120000"/>
                  <a:shade val="78000"/>
                  <a:alpha val="3000"/>
                </a:schemeClr>
              </a:gs>
            </a:gsLst>
            <a:lin ang="5400000" scaled="0"/>
            <a:tileRect/>
          </a:gradFill>
          <a:ln w="38100" cmpd="sng">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38100" cmpd="sng">
                <a:solidFill>
                  <a:schemeClr val="bg1"/>
                </a:solidFill>
              </a:ln>
              <a:noFill/>
            </a:endParaRPr>
          </a:p>
        </p:txBody>
      </p:sp>
    </p:spTree>
    <p:extLst>
      <p:ext uri="{BB962C8B-B14F-4D97-AF65-F5344CB8AC3E}">
        <p14:creationId xmlns:p14="http://schemas.microsoft.com/office/powerpoint/2010/main" val="50199046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26075" y="420130"/>
            <a:ext cx="10511481" cy="6740308"/>
          </a:xfrm>
          <a:prstGeom prst="rect">
            <a:avLst/>
          </a:prstGeom>
          <a:noFill/>
        </p:spPr>
        <p:txBody>
          <a:bodyPr wrap="square" rtlCol="0">
            <a:spAutoFit/>
          </a:bodyPr>
          <a:lstStyle/>
          <a:p>
            <a:r>
              <a:rPr lang="en-ZA" sz="3600" dirty="0" smtClean="0">
                <a:latin typeface="Amplitude-Bold"/>
                <a:cs typeface="Amplitude-Bold"/>
              </a:rPr>
              <a:t>Break camp, and move forward</a:t>
            </a:r>
          </a:p>
          <a:p>
            <a:endParaRPr lang="en-ZA" sz="2800" dirty="0" smtClean="0"/>
          </a:p>
          <a:p>
            <a:r>
              <a:rPr lang="en-US" sz="2800" dirty="0">
                <a:solidFill>
                  <a:srgbClr val="FFFF00"/>
                </a:solidFill>
              </a:rPr>
              <a:t>“So when the people broke camp to cross the Jordan…” Josh 3:14.</a:t>
            </a:r>
            <a:endParaRPr lang="en-ZA" sz="2800" dirty="0">
              <a:solidFill>
                <a:srgbClr val="FFFF00"/>
              </a:solidFill>
            </a:endParaRPr>
          </a:p>
          <a:p>
            <a:endParaRPr lang="en-ZA" sz="2800" dirty="0" smtClean="0"/>
          </a:p>
          <a:p>
            <a:r>
              <a:rPr lang="en-US" sz="2800" dirty="0" smtClean="0"/>
              <a:t>The Israelites left </a:t>
            </a:r>
            <a:r>
              <a:rPr lang="en-US" sz="2800" dirty="0"/>
              <a:t>behind 40 years of life but they did it as they believed God had something better for them.</a:t>
            </a:r>
            <a:endParaRPr lang="en-ZA" sz="2800" dirty="0"/>
          </a:p>
          <a:p>
            <a:endParaRPr lang="en-ZA" sz="2800" dirty="0"/>
          </a:p>
          <a:p>
            <a:r>
              <a:rPr lang="en-US" sz="2800" dirty="0" smtClean="0"/>
              <a:t>There </a:t>
            </a:r>
            <a:r>
              <a:rPr lang="en-US" sz="2800" dirty="0"/>
              <a:t>is a time when you need to recognize that you need to move on, but not just to anything, to something better. </a:t>
            </a:r>
            <a:endParaRPr lang="en-ZA" sz="2800" dirty="0" smtClean="0"/>
          </a:p>
          <a:p>
            <a:endParaRPr lang="en-ZA" sz="2800" dirty="0"/>
          </a:p>
          <a:p>
            <a:endParaRPr lang="en-ZA" dirty="0"/>
          </a:p>
          <a:p>
            <a:endParaRPr lang="en-ZA" dirty="0" smtClean="0"/>
          </a:p>
          <a:p>
            <a:endParaRPr lang="en-ZA" dirty="0"/>
          </a:p>
          <a:p>
            <a:endParaRPr lang="en-ZA" dirty="0" smtClean="0"/>
          </a:p>
          <a:p>
            <a:endParaRPr lang="en-ZA" dirty="0"/>
          </a:p>
          <a:p>
            <a:endParaRPr lang="en-ZA" dirty="0" smtClean="0"/>
          </a:p>
          <a:p>
            <a:endParaRPr lang="en-ZA" dirty="0"/>
          </a:p>
          <a:p>
            <a:endParaRPr lang="en-ZA" dirty="0"/>
          </a:p>
        </p:txBody>
      </p:sp>
      <p:sp>
        <p:nvSpPr>
          <p:cNvPr id="2" name="Rectangle 1"/>
          <p:cNvSpPr/>
          <p:nvPr/>
        </p:nvSpPr>
        <p:spPr>
          <a:xfrm>
            <a:off x="397856" y="382487"/>
            <a:ext cx="11094070" cy="688478"/>
          </a:xfrm>
          <a:prstGeom prst="rect">
            <a:avLst/>
          </a:prstGeom>
          <a:noFill/>
          <a:ln w="1905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557369" y="4682040"/>
            <a:ext cx="10864538" cy="1815882"/>
          </a:xfrm>
          <a:prstGeom prst="rect">
            <a:avLst/>
          </a:prstGeom>
        </p:spPr>
        <p:txBody>
          <a:bodyPr wrap="square">
            <a:spAutoFit/>
          </a:bodyPr>
          <a:lstStyle/>
          <a:p>
            <a:r>
              <a:rPr lang="en-US" sz="2800" dirty="0"/>
              <a:t>Josh 1:3-4 “When you see the ark of the covenant of the Lord your God, and the </a:t>
            </a:r>
            <a:r>
              <a:rPr lang="en-US" sz="2800" dirty="0" err="1"/>
              <a:t>Levitical</a:t>
            </a:r>
            <a:r>
              <a:rPr lang="en-US" sz="2800" dirty="0"/>
              <a:t> priests carrying it, you are to move out from your positions and follow it. [4] Then you will know which way to go, since you have never been this way before.</a:t>
            </a:r>
            <a:endParaRPr lang="en-ZA" sz="2800" dirty="0"/>
          </a:p>
        </p:txBody>
      </p:sp>
    </p:spTree>
    <p:extLst>
      <p:ext uri="{BB962C8B-B14F-4D97-AF65-F5344CB8AC3E}">
        <p14:creationId xmlns:p14="http://schemas.microsoft.com/office/powerpoint/2010/main" val="256621774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909638" y="1365030"/>
            <a:ext cx="10160000" cy="5321300"/>
          </a:xfrm>
          <a:prstGeom prst="rect">
            <a:avLst/>
          </a:prstGeom>
        </p:spPr>
      </p:pic>
      <p:cxnSp>
        <p:nvCxnSpPr>
          <p:cNvPr id="6" name="Straight Connector 5"/>
          <p:cNvCxnSpPr/>
          <p:nvPr/>
        </p:nvCxnSpPr>
        <p:spPr>
          <a:xfrm flipH="1" flipV="1">
            <a:off x="1025246" y="2769188"/>
            <a:ext cx="10038219" cy="290689"/>
          </a:xfrm>
          <a:prstGeom prst="line">
            <a:avLst/>
          </a:prstGeom>
          <a:ln w="57150" cmpd="sng">
            <a:solidFill>
              <a:schemeClr val="bg1"/>
            </a:solidFill>
          </a:ln>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902828" y="335018"/>
            <a:ext cx="10175939" cy="523220"/>
          </a:xfrm>
          <a:prstGeom prst="rect">
            <a:avLst/>
          </a:prstGeom>
        </p:spPr>
        <p:txBody>
          <a:bodyPr wrap="square">
            <a:spAutoFit/>
          </a:bodyPr>
          <a:lstStyle/>
          <a:p>
            <a:r>
              <a:rPr lang="en-US" sz="2800" dirty="0">
                <a:solidFill>
                  <a:srgbClr val="FFFF00"/>
                </a:solidFill>
              </a:rPr>
              <a:t>Now the Jordan is at flood stage during the harvest. Josh 3:15</a:t>
            </a:r>
            <a:endParaRPr lang="en-ZA" sz="2800" dirty="0">
              <a:solidFill>
                <a:srgbClr val="FFFF00"/>
              </a:solidFill>
            </a:endParaRPr>
          </a:p>
        </p:txBody>
      </p:sp>
    </p:spTree>
    <p:extLst>
      <p:ext uri="{BB962C8B-B14F-4D97-AF65-F5344CB8AC3E}">
        <p14:creationId xmlns:p14="http://schemas.microsoft.com/office/powerpoint/2010/main" val="326310243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42691" y="504885"/>
            <a:ext cx="10635004" cy="2800767"/>
          </a:xfrm>
          <a:prstGeom prst="rect">
            <a:avLst/>
          </a:prstGeom>
        </p:spPr>
        <p:txBody>
          <a:bodyPr wrap="square">
            <a:spAutoFit/>
          </a:bodyPr>
          <a:lstStyle/>
          <a:p>
            <a:r>
              <a:rPr lang="en-US" sz="3600" dirty="0">
                <a:latin typeface="Amplitude-Bold"/>
                <a:cs typeface="Amplitude-Bold"/>
              </a:rPr>
              <a:t>They </a:t>
            </a:r>
            <a:r>
              <a:rPr lang="en-US" sz="3600" dirty="0">
                <a:latin typeface="Amplitude-Bold"/>
                <a:cs typeface="Amplitude-Bold"/>
              </a:rPr>
              <a:t>did</a:t>
            </a:r>
            <a:r>
              <a:rPr lang="en-US" sz="3600" dirty="0">
                <a:latin typeface="Amplitude-Bold"/>
                <a:cs typeface="Amplitude-Bold"/>
              </a:rPr>
              <a:t> it together</a:t>
            </a:r>
          </a:p>
          <a:p>
            <a:endParaRPr lang="en-US" sz="2800" dirty="0">
              <a:solidFill>
                <a:srgbClr val="FFFF00"/>
              </a:solidFill>
            </a:endParaRPr>
          </a:p>
          <a:p>
            <a:r>
              <a:rPr lang="en-US" sz="2800" dirty="0" smtClean="0">
                <a:solidFill>
                  <a:srgbClr val="FFFF00"/>
                </a:solidFill>
              </a:rPr>
              <a:t>[Josh 3:17</a:t>
            </a:r>
            <a:r>
              <a:rPr lang="en-US" sz="2800" dirty="0">
                <a:solidFill>
                  <a:srgbClr val="FFFF00"/>
                </a:solidFill>
              </a:rPr>
              <a:t>] The priests who carried the ark of the covenant of the Lord stopped in the middle of the Jordan and stood on dry ground, while all Israel passed by until the </a:t>
            </a:r>
            <a:r>
              <a:rPr lang="en-US" sz="2800" u="sng" dirty="0">
                <a:solidFill>
                  <a:srgbClr val="FFFFFF"/>
                </a:solidFill>
              </a:rPr>
              <a:t>whole nation </a:t>
            </a:r>
            <a:r>
              <a:rPr lang="en-US" sz="2800" dirty="0">
                <a:solidFill>
                  <a:srgbClr val="FFFF00"/>
                </a:solidFill>
              </a:rPr>
              <a:t>had completed the crossing on dry ground.</a:t>
            </a:r>
            <a:endParaRPr lang="en-ZA" sz="2800" dirty="0">
              <a:solidFill>
                <a:srgbClr val="FFFF00"/>
              </a:solidFill>
            </a:endParaRPr>
          </a:p>
        </p:txBody>
      </p:sp>
      <p:sp>
        <p:nvSpPr>
          <p:cNvPr id="6" name="Rectangle 5"/>
          <p:cNvSpPr/>
          <p:nvPr/>
        </p:nvSpPr>
        <p:spPr>
          <a:xfrm>
            <a:off x="627388" y="3917065"/>
            <a:ext cx="7140406" cy="523220"/>
          </a:xfrm>
          <a:prstGeom prst="rect">
            <a:avLst/>
          </a:prstGeom>
        </p:spPr>
        <p:txBody>
          <a:bodyPr wrap="square">
            <a:spAutoFit/>
          </a:bodyPr>
          <a:lstStyle/>
          <a:p>
            <a:r>
              <a:rPr lang="en-US" sz="2800" dirty="0">
                <a:solidFill>
                  <a:srgbClr val="FFFFFF"/>
                </a:solidFill>
              </a:rPr>
              <a:t>What does this inheritance look like? </a:t>
            </a:r>
            <a:endParaRPr lang="en-ZA" sz="2800" dirty="0">
              <a:solidFill>
                <a:srgbClr val="FFFFFF"/>
              </a:solidFill>
            </a:endParaRPr>
          </a:p>
        </p:txBody>
      </p:sp>
      <p:sp>
        <p:nvSpPr>
          <p:cNvPr id="7" name="Rectangle 6"/>
          <p:cNvSpPr/>
          <p:nvPr/>
        </p:nvSpPr>
        <p:spPr>
          <a:xfrm>
            <a:off x="382554" y="458984"/>
            <a:ext cx="11094070" cy="688478"/>
          </a:xfrm>
          <a:prstGeom prst="rect">
            <a:avLst/>
          </a:prstGeom>
          <a:noFill/>
          <a:ln w="1905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81949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42691" y="504885"/>
            <a:ext cx="10635004" cy="1938992"/>
          </a:xfrm>
          <a:prstGeom prst="rect">
            <a:avLst/>
          </a:prstGeom>
        </p:spPr>
        <p:txBody>
          <a:bodyPr wrap="square">
            <a:spAutoFit/>
          </a:bodyPr>
          <a:lstStyle/>
          <a:p>
            <a:r>
              <a:rPr lang="en-US" sz="3600" dirty="0" smtClean="0">
                <a:latin typeface="Amplitude-Bold"/>
                <a:cs typeface="Amplitude-Bold"/>
              </a:rPr>
              <a:t>Consecrate yourselves, and circumcision</a:t>
            </a:r>
            <a:endParaRPr lang="en-US" sz="3600" dirty="0">
              <a:latin typeface="Amplitude-Bold"/>
              <a:cs typeface="Amplitude-Bold"/>
            </a:endParaRPr>
          </a:p>
          <a:p>
            <a:endParaRPr lang="en-US" sz="2800" dirty="0">
              <a:solidFill>
                <a:srgbClr val="FFFF00"/>
              </a:solidFill>
            </a:endParaRPr>
          </a:p>
          <a:p>
            <a:r>
              <a:rPr lang="en-US" sz="2800" dirty="0" smtClean="0">
                <a:solidFill>
                  <a:srgbClr val="FFFF00"/>
                </a:solidFill>
              </a:rPr>
              <a:t>[Josh 3:</a:t>
            </a:r>
            <a:r>
              <a:rPr lang="en-US" sz="2800" dirty="0">
                <a:solidFill>
                  <a:srgbClr val="FFFF00"/>
                </a:solidFill>
              </a:rPr>
              <a:t>15] </a:t>
            </a:r>
            <a:r>
              <a:rPr lang="en-US" sz="2800" dirty="0">
                <a:solidFill>
                  <a:srgbClr val="FFFF00"/>
                </a:solidFill>
              </a:rPr>
              <a:t>“Joshua told the people, “Consecrate yourselves, for tomorrow the Lord will do amazing things among you.</a:t>
            </a:r>
            <a:endParaRPr lang="en-ZA" sz="2800" dirty="0">
              <a:solidFill>
                <a:srgbClr val="FFFF00"/>
              </a:solidFill>
            </a:endParaRPr>
          </a:p>
        </p:txBody>
      </p:sp>
      <p:sp>
        <p:nvSpPr>
          <p:cNvPr id="6" name="Rectangle 5"/>
          <p:cNvSpPr/>
          <p:nvPr/>
        </p:nvSpPr>
        <p:spPr>
          <a:xfrm>
            <a:off x="627388" y="4223055"/>
            <a:ext cx="7140406" cy="523220"/>
          </a:xfrm>
          <a:prstGeom prst="rect">
            <a:avLst/>
          </a:prstGeom>
        </p:spPr>
        <p:txBody>
          <a:bodyPr wrap="square">
            <a:spAutoFit/>
          </a:bodyPr>
          <a:lstStyle/>
          <a:p>
            <a:r>
              <a:rPr lang="en-US" sz="2800" dirty="0" smtClean="0">
                <a:solidFill>
                  <a:srgbClr val="FFFFFF"/>
                </a:solidFill>
              </a:rPr>
              <a:t>Take a stand on purity</a:t>
            </a:r>
            <a:endParaRPr lang="en-ZA" sz="2800" dirty="0">
              <a:solidFill>
                <a:srgbClr val="FFFFFF"/>
              </a:solidFill>
            </a:endParaRPr>
          </a:p>
        </p:txBody>
      </p:sp>
      <p:sp>
        <p:nvSpPr>
          <p:cNvPr id="7" name="Rectangle 6"/>
          <p:cNvSpPr/>
          <p:nvPr/>
        </p:nvSpPr>
        <p:spPr>
          <a:xfrm>
            <a:off x="382554" y="458984"/>
            <a:ext cx="11094070" cy="688478"/>
          </a:xfrm>
          <a:prstGeom prst="rect">
            <a:avLst/>
          </a:prstGeom>
          <a:noFill/>
          <a:ln w="1905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642069" y="5018035"/>
            <a:ext cx="10788648" cy="523220"/>
          </a:xfrm>
          <a:prstGeom prst="rect">
            <a:avLst/>
          </a:prstGeom>
        </p:spPr>
        <p:txBody>
          <a:bodyPr wrap="square">
            <a:spAutoFit/>
          </a:bodyPr>
          <a:lstStyle/>
          <a:p>
            <a:r>
              <a:rPr lang="en-US" sz="2800" dirty="0" smtClean="0">
                <a:solidFill>
                  <a:srgbClr val="FFFFFF"/>
                </a:solidFill>
              </a:rPr>
              <a:t>Cut away what is unnecessary – put down distractions</a:t>
            </a:r>
            <a:endParaRPr lang="en-ZA" sz="2800" dirty="0">
              <a:solidFill>
                <a:srgbClr val="FFFFFF"/>
              </a:solidFill>
            </a:endParaRPr>
          </a:p>
        </p:txBody>
      </p:sp>
      <p:sp>
        <p:nvSpPr>
          <p:cNvPr id="10" name="Rectangle 9"/>
          <p:cNvSpPr/>
          <p:nvPr/>
        </p:nvSpPr>
        <p:spPr>
          <a:xfrm>
            <a:off x="610615" y="2570113"/>
            <a:ext cx="10115354" cy="1384995"/>
          </a:xfrm>
          <a:prstGeom prst="rect">
            <a:avLst/>
          </a:prstGeom>
        </p:spPr>
        <p:txBody>
          <a:bodyPr wrap="square">
            <a:spAutoFit/>
          </a:bodyPr>
          <a:lstStyle/>
          <a:p>
            <a:r>
              <a:rPr lang="en-US" sz="2800" dirty="0">
                <a:solidFill>
                  <a:srgbClr val="FFFF00"/>
                </a:solidFill>
              </a:rPr>
              <a:t>[Josh </a:t>
            </a:r>
            <a:r>
              <a:rPr lang="en-US" sz="2800" dirty="0" smtClean="0">
                <a:solidFill>
                  <a:srgbClr val="FFFF00"/>
                </a:solidFill>
              </a:rPr>
              <a:t>5:2-3] At </a:t>
            </a:r>
            <a:r>
              <a:rPr lang="en-US" sz="2800" dirty="0">
                <a:solidFill>
                  <a:srgbClr val="FFFF00"/>
                </a:solidFill>
              </a:rPr>
              <a:t>that time the Lord said to Joshua, “Make flint knives and circumcise the Israelites again.” [3] So Joshua made flint knives and circumcised the Israelites at </a:t>
            </a:r>
            <a:r>
              <a:rPr lang="en-US" sz="2800" dirty="0" err="1">
                <a:solidFill>
                  <a:srgbClr val="FFFF00"/>
                </a:solidFill>
              </a:rPr>
              <a:t>Gibeath</a:t>
            </a:r>
            <a:r>
              <a:rPr lang="en-US" sz="2800" dirty="0">
                <a:solidFill>
                  <a:srgbClr val="FFFF00"/>
                </a:solidFill>
              </a:rPr>
              <a:t> </a:t>
            </a:r>
            <a:r>
              <a:rPr lang="en-US" sz="2800" dirty="0" err="1">
                <a:solidFill>
                  <a:srgbClr val="FFFF00"/>
                </a:solidFill>
              </a:rPr>
              <a:t>Haaraloth</a:t>
            </a:r>
            <a:r>
              <a:rPr lang="en-ZA" sz="2800" dirty="0">
                <a:solidFill>
                  <a:srgbClr val="FFFF00"/>
                </a:solidFill>
              </a:rPr>
              <a:t> </a:t>
            </a:r>
          </a:p>
        </p:txBody>
      </p:sp>
    </p:spTree>
    <p:extLst>
      <p:ext uri="{BB962C8B-B14F-4D97-AF65-F5344CB8AC3E}">
        <p14:creationId xmlns:p14="http://schemas.microsoft.com/office/powerpoint/2010/main" val="58951301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42691" y="504885"/>
            <a:ext cx="10635004" cy="2800767"/>
          </a:xfrm>
          <a:prstGeom prst="rect">
            <a:avLst/>
          </a:prstGeom>
        </p:spPr>
        <p:txBody>
          <a:bodyPr wrap="square">
            <a:spAutoFit/>
          </a:bodyPr>
          <a:lstStyle/>
          <a:p>
            <a:r>
              <a:rPr lang="en-US" sz="3600" dirty="0" smtClean="0">
                <a:latin typeface="Amplitude-Bold"/>
                <a:cs typeface="Amplitude-Bold"/>
              </a:rPr>
              <a:t>Personal disciplines</a:t>
            </a:r>
            <a:endParaRPr lang="en-US" sz="3600" dirty="0">
              <a:latin typeface="Amplitude-Bold"/>
              <a:cs typeface="Amplitude-Bold"/>
            </a:endParaRPr>
          </a:p>
          <a:p>
            <a:endParaRPr lang="en-US" sz="2800" dirty="0">
              <a:solidFill>
                <a:srgbClr val="FFFF00"/>
              </a:solidFill>
            </a:endParaRPr>
          </a:p>
          <a:p>
            <a:r>
              <a:rPr lang="en-US" sz="2800" dirty="0" smtClean="0">
                <a:solidFill>
                  <a:srgbClr val="FFFF00"/>
                </a:solidFill>
              </a:rPr>
              <a:t>[Josh 1:9-10] </a:t>
            </a:r>
            <a:r>
              <a:rPr lang="en-US" sz="2800" dirty="0">
                <a:solidFill>
                  <a:srgbClr val="FFFF00"/>
                </a:solidFill>
              </a:rPr>
              <a:t>Keep this Book of the Law always on your lips; meditate on it day and night, so that you may be careful to do everything written in it. </a:t>
            </a:r>
            <a:r>
              <a:rPr lang="en-US" sz="2800" dirty="0">
                <a:solidFill>
                  <a:srgbClr val="FFFF00"/>
                </a:solidFill>
              </a:rPr>
              <a:t>Then you will be prosperous and successful. </a:t>
            </a:r>
            <a:r>
              <a:rPr lang="en-US" sz="2800" dirty="0">
                <a:solidFill>
                  <a:srgbClr val="FFFF00"/>
                </a:solidFill>
              </a:rPr>
              <a:t>…be strong and courageous. </a:t>
            </a:r>
            <a:endParaRPr lang="en-ZA" sz="2800" dirty="0">
              <a:solidFill>
                <a:srgbClr val="FFFF00"/>
              </a:solidFill>
            </a:endParaRPr>
          </a:p>
        </p:txBody>
      </p:sp>
      <p:sp>
        <p:nvSpPr>
          <p:cNvPr id="7" name="Rectangle 6"/>
          <p:cNvSpPr/>
          <p:nvPr/>
        </p:nvSpPr>
        <p:spPr>
          <a:xfrm>
            <a:off x="382554" y="458984"/>
            <a:ext cx="11094070" cy="688478"/>
          </a:xfrm>
          <a:prstGeom prst="rect">
            <a:avLst/>
          </a:prstGeom>
          <a:noFill/>
          <a:ln w="1905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656750" y="4191266"/>
            <a:ext cx="7140406" cy="1815882"/>
          </a:xfrm>
          <a:prstGeom prst="rect">
            <a:avLst/>
          </a:prstGeom>
        </p:spPr>
        <p:txBody>
          <a:bodyPr wrap="square">
            <a:spAutoFit/>
          </a:bodyPr>
          <a:lstStyle/>
          <a:p>
            <a:r>
              <a:rPr lang="en-US" sz="2800" dirty="0" smtClean="0">
                <a:solidFill>
                  <a:srgbClr val="FFFFFF"/>
                </a:solidFill>
              </a:rPr>
              <a:t>Personal time with God. </a:t>
            </a:r>
          </a:p>
          <a:p>
            <a:r>
              <a:rPr lang="en-US" sz="2800" dirty="0" smtClean="0">
                <a:solidFill>
                  <a:srgbClr val="FFFFFF"/>
                </a:solidFill>
              </a:rPr>
              <a:t>	Just do it. </a:t>
            </a:r>
          </a:p>
          <a:p>
            <a:r>
              <a:rPr lang="en-US" sz="2800" dirty="0" smtClean="0">
                <a:solidFill>
                  <a:srgbClr val="FFFFFF"/>
                </a:solidFill>
              </a:rPr>
              <a:t>		Persevere</a:t>
            </a:r>
          </a:p>
          <a:p>
            <a:r>
              <a:rPr lang="en-US" sz="2800" dirty="0" smtClean="0">
                <a:solidFill>
                  <a:srgbClr val="FFFFFF"/>
                </a:solidFill>
              </a:rPr>
              <a:t>			Read, pray and relate</a:t>
            </a:r>
            <a:endParaRPr lang="en-ZA" sz="2800" dirty="0">
              <a:solidFill>
                <a:srgbClr val="FFFFFF"/>
              </a:solidFill>
            </a:endParaRPr>
          </a:p>
        </p:txBody>
      </p:sp>
    </p:spTree>
    <p:extLst>
      <p:ext uri="{BB962C8B-B14F-4D97-AF65-F5344CB8AC3E}">
        <p14:creationId xmlns:p14="http://schemas.microsoft.com/office/powerpoint/2010/main" val="58951301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26075" y="420130"/>
            <a:ext cx="10511481" cy="2739211"/>
          </a:xfrm>
          <a:prstGeom prst="rect">
            <a:avLst/>
          </a:prstGeom>
          <a:noFill/>
        </p:spPr>
        <p:txBody>
          <a:bodyPr wrap="square" rtlCol="0">
            <a:spAutoFit/>
          </a:bodyPr>
          <a:lstStyle/>
          <a:p>
            <a:endParaRPr lang="en-ZA" sz="2800" dirty="0"/>
          </a:p>
          <a:p>
            <a:endParaRPr lang="en-ZA" dirty="0"/>
          </a:p>
          <a:p>
            <a:endParaRPr lang="en-ZA" dirty="0" smtClean="0"/>
          </a:p>
          <a:p>
            <a:endParaRPr lang="en-ZA" dirty="0"/>
          </a:p>
          <a:p>
            <a:endParaRPr lang="en-ZA" dirty="0" smtClean="0"/>
          </a:p>
          <a:p>
            <a:endParaRPr lang="en-ZA" dirty="0"/>
          </a:p>
          <a:p>
            <a:endParaRPr lang="en-ZA" dirty="0" smtClean="0"/>
          </a:p>
          <a:p>
            <a:endParaRPr lang="en-ZA" dirty="0"/>
          </a:p>
          <a:p>
            <a:endParaRPr lang="en-ZA" dirty="0"/>
          </a:p>
        </p:txBody>
      </p:sp>
      <p:pic>
        <p:nvPicPr>
          <p:cNvPr id="3" name="Picture 2"/>
          <p:cNvPicPr>
            <a:picLocks noChangeAspect="1"/>
          </p:cNvPicPr>
          <p:nvPr/>
        </p:nvPicPr>
        <p:blipFill rotWithShape="1">
          <a:blip r:embed="rId2"/>
          <a:srcRect l="2678" t="29993" r="7678"/>
          <a:stretch/>
        </p:blipFill>
        <p:spPr>
          <a:xfrm>
            <a:off x="2739088" y="430298"/>
            <a:ext cx="5692406" cy="3165183"/>
          </a:xfrm>
          <a:prstGeom prst="rect">
            <a:avLst/>
          </a:prstGeom>
        </p:spPr>
      </p:pic>
      <p:sp>
        <p:nvSpPr>
          <p:cNvPr id="5" name="Rectangle 4"/>
          <p:cNvSpPr/>
          <p:nvPr/>
        </p:nvSpPr>
        <p:spPr>
          <a:xfrm>
            <a:off x="612086" y="3993562"/>
            <a:ext cx="7140406" cy="523220"/>
          </a:xfrm>
          <a:prstGeom prst="rect">
            <a:avLst/>
          </a:prstGeom>
        </p:spPr>
        <p:txBody>
          <a:bodyPr wrap="square">
            <a:spAutoFit/>
          </a:bodyPr>
          <a:lstStyle/>
          <a:p>
            <a:r>
              <a:rPr lang="en-US" sz="2800" dirty="0" smtClean="0">
                <a:solidFill>
                  <a:srgbClr val="FFFFFF"/>
                </a:solidFill>
              </a:rPr>
              <a:t>Discussion in the church.</a:t>
            </a:r>
            <a:endParaRPr lang="en-ZA" sz="2800" dirty="0">
              <a:solidFill>
                <a:srgbClr val="FFFFFF"/>
              </a:solidFill>
            </a:endParaRPr>
          </a:p>
        </p:txBody>
      </p:sp>
      <p:sp>
        <p:nvSpPr>
          <p:cNvPr id="6" name="Rectangle 5"/>
          <p:cNvSpPr/>
          <p:nvPr/>
        </p:nvSpPr>
        <p:spPr>
          <a:xfrm>
            <a:off x="626766" y="4604948"/>
            <a:ext cx="7140406" cy="523220"/>
          </a:xfrm>
          <a:prstGeom prst="rect">
            <a:avLst/>
          </a:prstGeom>
        </p:spPr>
        <p:txBody>
          <a:bodyPr wrap="square">
            <a:spAutoFit/>
          </a:bodyPr>
          <a:lstStyle/>
          <a:p>
            <a:r>
              <a:rPr lang="en-US" sz="2800" dirty="0" smtClean="0">
                <a:solidFill>
                  <a:srgbClr val="FFFFFF"/>
                </a:solidFill>
              </a:rPr>
              <a:t>Discussion in families.</a:t>
            </a:r>
            <a:endParaRPr lang="en-ZA" sz="2800" dirty="0">
              <a:solidFill>
                <a:srgbClr val="FFFFFF"/>
              </a:solidFill>
            </a:endParaRPr>
          </a:p>
        </p:txBody>
      </p:sp>
      <p:sp>
        <p:nvSpPr>
          <p:cNvPr id="7" name="Rectangle 6"/>
          <p:cNvSpPr/>
          <p:nvPr/>
        </p:nvSpPr>
        <p:spPr>
          <a:xfrm>
            <a:off x="626145" y="5231632"/>
            <a:ext cx="7140406" cy="523220"/>
          </a:xfrm>
          <a:prstGeom prst="rect">
            <a:avLst/>
          </a:prstGeom>
        </p:spPr>
        <p:txBody>
          <a:bodyPr wrap="square">
            <a:spAutoFit/>
          </a:bodyPr>
          <a:lstStyle/>
          <a:p>
            <a:r>
              <a:rPr lang="en-US" sz="2800" dirty="0" smtClean="0">
                <a:solidFill>
                  <a:srgbClr val="FFFFFF"/>
                </a:solidFill>
              </a:rPr>
              <a:t>Declaration. Rom 12</a:t>
            </a:r>
            <a:endParaRPr lang="en-ZA" sz="2800" dirty="0">
              <a:solidFill>
                <a:srgbClr val="FFFFFF"/>
              </a:solidFill>
            </a:endParaRPr>
          </a:p>
        </p:txBody>
      </p:sp>
    </p:spTree>
    <p:extLst>
      <p:ext uri="{BB962C8B-B14F-4D97-AF65-F5344CB8AC3E}">
        <p14:creationId xmlns:p14="http://schemas.microsoft.com/office/powerpoint/2010/main" val="50199046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42691" y="504885"/>
            <a:ext cx="10635004" cy="1508105"/>
          </a:xfrm>
          <a:prstGeom prst="rect">
            <a:avLst/>
          </a:prstGeom>
        </p:spPr>
        <p:txBody>
          <a:bodyPr wrap="square">
            <a:spAutoFit/>
          </a:bodyPr>
          <a:lstStyle/>
          <a:p>
            <a:r>
              <a:rPr lang="en-US" sz="3600" dirty="0" smtClean="0">
                <a:latin typeface="Amplitude-Bold"/>
                <a:cs typeface="Amplitude-Bold"/>
              </a:rPr>
              <a:t>Courage</a:t>
            </a:r>
            <a:endParaRPr lang="en-US" sz="3600" dirty="0">
              <a:latin typeface="Amplitude-Bold"/>
              <a:cs typeface="Amplitude-Bold"/>
            </a:endParaRPr>
          </a:p>
          <a:p>
            <a:endParaRPr lang="en-US" sz="2800" dirty="0">
              <a:solidFill>
                <a:srgbClr val="FFFF00"/>
              </a:solidFill>
            </a:endParaRPr>
          </a:p>
          <a:p>
            <a:r>
              <a:rPr lang="en-US" sz="2800" dirty="0" smtClean="0">
                <a:solidFill>
                  <a:srgbClr val="FFFF00"/>
                </a:solidFill>
              </a:rPr>
              <a:t>[Josh 1:6</a:t>
            </a:r>
            <a:r>
              <a:rPr lang="en-US" sz="2800" dirty="0">
                <a:solidFill>
                  <a:srgbClr val="FFFF00"/>
                </a:solidFill>
              </a:rPr>
              <a:t>] </a:t>
            </a:r>
            <a:r>
              <a:rPr lang="en-US" sz="2800" dirty="0">
                <a:solidFill>
                  <a:srgbClr val="FFFF00"/>
                </a:solidFill>
              </a:rPr>
              <a:t>Be strong and </a:t>
            </a:r>
            <a:r>
              <a:rPr lang="en-US" sz="2800" dirty="0" smtClean="0">
                <a:solidFill>
                  <a:srgbClr val="FFFF00"/>
                </a:solidFill>
              </a:rPr>
              <a:t>courageous.</a:t>
            </a:r>
            <a:r>
              <a:rPr lang="en-ZA" sz="2800" dirty="0" smtClean="0">
                <a:solidFill>
                  <a:srgbClr val="FFFF00"/>
                </a:solidFill>
              </a:rPr>
              <a:t> </a:t>
            </a:r>
            <a:endParaRPr lang="en-ZA" sz="2800" dirty="0">
              <a:solidFill>
                <a:srgbClr val="FFFF00"/>
              </a:solidFill>
            </a:endParaRPr>
          </a:p>
        </p:txBody>
      </p:sp>
      <p:sp>
        <p:nvSpPr>
          <p:cNvPr id="7" name="Rectangle 6"/>
          <p:cNvSpPr/>
          <p:nvPr/>
        </p:nvSpPr>
        <p:spPr>
          <a:xfrm>
            <a:off x="382554" y="458984"/>
            <a:ext cx="11094070" cy="688478"/>
          </a:xfrm>
          <a:prstGeom prst="rect">
            <a:avLst/>
          </a:prstGeom>
          <a:noFill/>
          <a:ln w="1905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rotWithShape="1">
          <a:blip r:embed="rId2"/>
          <a:srcRect b="24187"/>
          <a:stretch/>
        </p:blipFill>
        <p:spPr>
          <a:xfrm>
            <a:off x="3127810" y="2723309"/>
            <a:ext cx="8574519" cy="3656581"/>
          </a:xfrm>
          <a:prstGeom prst="rect">
            <a:avLst/>
          </a:prstGeom>
          <a:ln>
            <a:solidFill>
              <a:schemeClr val="tx1"/>
            </a:solidFill>
          </a:ln>
        </p:spPr>
      </p:pic>
    </p:spTree>
    <p:extLst>
      <p:ext uri="{BB962C8B-B14F-4D97-AF65-F5344CB8AC3E}">
        <p14:creationId xmlns:p14="http://schemas.microsoft.com/office/powerpoint/2010/main" val="167416369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Theme</Template>
  <TotalTime>754</TotalTime>
  <Words>541</Words>
  <Application>Microsoft Macintosh PowerPoint</Application>
  <PresentationFormat>Custom</PresentationFormat>
  <Paragraphs>78</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Nedbank Ltd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Philip, B. (Barry)</dc:creator>
  <cp:lastModifiedBy>imac</cp:lastModifiedBy>
  <cp:revision>24</cp:revision>
  <dcterms:created xsi:type="dcterms:W3CDTF">2016-09-24T18:23:46Z</dcterms:created>
  <dcterms:modified xsi:type="dcterms:W3CDTF">2018-01-07T05:38:43Z</dcterms:modified>
</cp:coreProperties>
</file>