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D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EBD6E-6B40-4614-8953-F1D192F9459E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31D89-92E0-40E6-8875-D1A2336D1BF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35457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31D89-92E0-40E6-8875-D1A2336D1BFC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00245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6D2CC58-0E64-46DB-846D-C06DE8D09A22}" type="datetimeFigureOut">
              <a:rPr lang="en-ZA" smtClean="0"/>
              <a:t>2017/12/16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8FC30DC-8368-4FB9-AF05-9717B2AED18E}" type="slidenum">
              <a:rPr lang="en-ZA" smtClean="0"/>
              <a:t>‹#›</a:t>
            </a:fld>
            <a:endParaRPr lang="en-Z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AppData\Local\Microsoft\Windows\INetCache\IE\0NS163UA\The-DIY-Mommy-Christmas-Bible-Verse-Printable[1]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8"/>
          <a:stretch/>
        </p:blipFill>
        <p:spPr bwMode="auto">
          <a:xfrm>
            <a:off x="1905000" y="304800"/>
            <a:ext cx="5268383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324350"/>
            <a:ext cx="445611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633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152400"/>
            <a:ext cx="8001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Isaiah 9:1-7</a:t>
            </a:r>
          </a:p>
          <a:p>
            <a:r>
              <a:rPr lang="en-ZA" b="1" dirty="0" smtClean="0">
                <a:latin typeface="Century Gothic" panose="020B0502020202020204" pitchFamily="34" charset="0"/>
              </a:rPr>
              <a:t>“</a:t>
            </a:r>
            <a:r>
              <a:rPr lang="en-ZA" b="1" baseline="30000" dirty="0" smtClean="0">
                <a:latin typeface="Century Gothic" panose="020B0502020202020204" pitchFamily="34" charset="0"/>
              </a:rPr>
              <a:t>1</a:t>
            </a:r>
            <a:r>
              <a:rPr lang="en-ZA" b="1" dirty="0" smtClean="0">
                <a:latin typeface="Century Gothic" panose="020B0502020202020204" pitchFamily="34" charset="0"/>
              </a:rPr>
              <a:t>Nevertheless</a:t>
            </a:r>
            <a:r>
              <a:rPr lang="en-ZA" b="1" dirty="0">
                <a:latin typeface="Century Gothic" panose="020B0502020202020204" pitchFamily="34" charset="0"/>
              </a:rPr>
              <a:t>, there will be no more gloom for those who were in distress. </a:t>
            </a:r>
            <a:r>
              <a:rPr lang="en-ZA" b="1" u="sng" dirty="0">
                <a:latin typeface="Century Gothic" panose="020B0502020202020204" pitchFamily="34" charset="0"/>
              </a:rPr>
              <a:t>In the </a:t>
            </a:r>
            <a:r>
              <a:rPr lang="en-ZA" b="1" u="sng" dirty="0" smtClean="0">
                <a:latin typeface="Century Gothic" panose="020B0502020202020204" pitchFamily="34" charset="0"/>
              </a:rPr>
              <a:t>past…. but </a:t>
            </a:r>
            <a:r>
              <a:rPr lang="en-ZA" b="1" u="sng" dirty="0">
                <a:latin typeface="Century Gothic" panose="020B0502020202020204" pitchFamily="34" charset="0"/>
              </a:rPr>
              <a:t>in the </a:t>
            </a:r>
            <a:r>
              <a:rPr lang="en-ZA" b="1" u="sng" dirty="0" smtClean="0">
                <a:latin typeface="Century Gothic" panose="020B0502020202020204" pitchFamily="34" charset="0"/>
              </a:rPr>
              <a:t>future…</a:t>
            </a:r>
          </a:p>
          <a:p>
            <a:endParaRPr lang="en-ZA" sz="1000" b="1" dirty="0" smtClean="0">
              <a:latin typeface="Century Gothic" panose="020B0502020202020204" pitchFamily="34" charset="0"/>
            </a:endParaRPr>
          </a:p>
          <a:p>
            <a:r>
              <a:rPr lang="en-ZA" b="1" baseline="30000" dirty="0">
                <a:latin typeface="Century Gothic" panose="020B0502020202020204" pitchFamily="34" charset="0"/>
              </a:rPr>
              <a:t>2</a:t>
            </a:r>
            <a:r>
              <a:rPr lang="en-ZA" b="1" dirty="0">
                <a:latin typeface="Century Gothic" panose="020B0502020202020204" pitchFamily="34" charset="0"/>
              </a:rPr>
              <a:t>The people walking in darkness have seen </a:t>
            </a:r>
            <a:r>
              <a:rPr lang="en-ZA" b="1" u="sng" dirty="0">
                <a:latin typeface="Century Gothic" panose="020B0502020202020204" pitchFamily="34" charset="0"/>
              </a:rPr>
              <a:t>a great light</a:t>
            </a:r>
            <a:r>
              <a:rPr lang="en-ZA" b="1" dirty="0">
                <a:latin typeface="Century Gothic" panose="020B0502020202020204" pitchFamily="34" charset="0"/>
              </a:rPr>
              <a:t>; on those living in the land of deep darkness a light has dawned. </a:t>
            </a:r>
            <a:r>
              <a:rPr lang="en-ZA" b="1" baseline="30000" dirty="0">
                <a:latin typeface="Century Gothic" panose="020B0502020202020204" pitchFamily="34" charset="0"/>
              </a:rPr>
              <a:t>3</a:t>
            </a:r>
            <a:r>
              <a:rPr lang="en-ZA" b="1" dirty="0">
                <a:latin typeface="Century Gothic" panose="020B0502020202020204" pitchFamily="34" charset="0"/>
              </a:rPr>
              <a:t>You have enlarged the nation and </a:t>
            </a:r>
            <a:r>
              <a:rPr lang="en-ZA" b="1" u="sng" dirty="0">
                <a:latin typeface="Century Gothic" panose="020B0502020202020204" pitchFamily="34" charset="0"/>
              </a:rPr>
              <a:t>increased their joy</a:t>
            </a:r>
            <a:r>
              <a:rPr lang="en-ZA" b="1" dirty="0" smtClean="0">
                <a:latin typeface="Century Gothic" panose="020B0502020202020204" pitchFamily="34" charset="0"/>
              </a:rPr>
              <a:t>...</a:t>
            </a:r>
            <a:endParaRPr lang="en-ZA" b="1" dirty="0">
              <a:latin typeface="Century Gothic" panose="020B0502020202020204" pitchFamily="34" charset="0"/>
            </a:endParaRPr>
          </a:p>
          <a:p>
            <a:endParaRPr lang="en-ZA" sz="1000" b="1" dirty="0">
              <a:latin typeface="Century Gothic" panose="020B0502020202020204" pitchFamily="34" charset="0"/>
            </a:endParaRPr>
          </a:p>
          <a:p>
            <a:r>
              <a:rPr lang="en-ZA" b="1" baseline="30000" dirty="0" smtClean="0">
                <a:latin typeface="Century Gothic" panose="020B0502020202020204" pitchFamily="34" charset="0"/>
              </a:rPr>
              <a:t>6</a:t>
            </a:r>
            <a:r>
              <a:rPr lang="en-ZA" b="1" dirty="0" smtClean="0">
                <a:latin typeface="Century Gothic" panose="020B0502020202020204" pitchFamily="34" charset="0"/>
              </a:rPr>
              <a:t>For to us a child is born, to us a son is given, and the government will be on his shoulders. And he will be called Wonderful </a:t>
            </a:r>
            <a:r>
              <a:rPr lang="en-ZA" b="1" dirty="0" err="1" smtClean="0">
                <a:latin typeface="Century Gothic" panose="020B0502020202020204" pitchFamily="34" charset="0"/>
              </a:rPr>
              <a:t>Counselor</a:t>
            </a:r>
            <a:r>
              <a:rPr lang="en-ZA" b="1" dirty="0" smtClean="0">
                <a:latin typeface="Century Gothic" panose="020B0502020202020204" pitchFamily="34" charset="0"/>
              </a:rPr>
              <a:t>, Mighty God, Everlasting Father, Prince of Peace. </a:t>
            </a:r>
            <a:r>
              <a:rPr lang="en-ZA" b="1" baseline="30000" dirty="0" smtClean="0">
                <a:latin typeface="Century Gothic" panose="020B0502020202020204" pitchFamily="34" charset="0"/>
              </a:rPr>
              <a:t>7</a:t>
            </a:r>
            <a:r>
              <a:rPr lang="en-ZA" b="1" dirty="0" smtClean="0">
                <a:latin typeface="Century Gothic" panose="020B0502020202020204" pitchFamily="34" charset="0"/>
              </a:rPr>
              <a:t>Of </a:t>
            </a:r>
            <a:r>
              <a:rPr lang="en-ZA" b="1" u="sng" dirty="0" smtClean="0">
                <a:latin typeface="Century Gothic" panose="020B0502020202020204" pitchFamily="34" charset="0"/>
              </a:rPr>
              <a:t>the greatness of his government and peace there will be no end</a:t>
            </a:r>
            <a:r>
              <a:rPr lang="en-ZA" b="1" dirty="0" smtClean="0">
                <a:latin typeface="Century Gothic" panose="020B0502020202020204" pitchFamily="34" charset="0"/>
              </a:rPr>
              <a:t>. He will reign on David’s throne and over his kingdom, establishing and upholding it with justice and righteousness from that time on and forever. </a:t>
            </a:r>
            <a:r>
              <a:rPr lang="en-ZA" b="1" u="sng" dirty="0" smtClean="0">
                <a:latin typeface="Century Gothic" panose="020B0502020202020204" pitchFamily="34" charset="0"/>
              </a:rPr>
              <a:t>The zeal of the Lord Almighty will accomplish this.”</a:t>
            </a:r>
            <a:endParaRPr lang="en-ZA" b="1" u="sng" dirty="0">
              <a:latin typeface="Century Gothic" panose="020B0502020202020204" pitchFamily="34" charset="0"/>
            </a:endParaRPr>
          </a:p>
          <a:p>
            <a:endParaRPr lang="en-ZA" b="1" dirty="0" smtClean="0"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2868" y="4430494"/>
            <a:ext cx="1524000" cy="2031325"/>
          </a:xfrm>
          <a:prstGeom prst="rect">
            <a:avLst/>
          </a:prstGeom>
          <a:solidFill>
            <a:srgbClr val="ECD47A"/>
          </a:solidFill>
          <a:ln w="63500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PAST…</a:t>
            </a:r>
          </a:p>
          <a:p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Gloom</a:t>
            </a:r>
          </a:p>
          <a:p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Distress</a:t>
            </a:r>
          </a:p>
          <a:p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Oppression</a:t>
            </a:r>
          </a:p>
          <a:p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Contempt</a:t>
            </a:r>
          </a:p>
          <a:p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Darkness</a:t>
            </a:r>
          </a:p>
          <a:p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Burdened</a:t>
            </a:r>
          </a:p>
        </p:txBody>
      </p:sp>
      <p:sp>
        <p:nvSpPr>
          <p:cNvPr id="9" name="Explosion 1 8"/>
          <p:cNvSpPr/>
          <p:nvPr/>
        </p:nvSpPr>
        <p:spPr>
          <a:xfrm rot="265293">
            <a:off x="5664105" y="4850693"/>
            <a:ext cx="3352800" cy="1981200"/>
          </a:xfrm>
          <a:prstGeom prst="irregularSeal1">
            <a:avLst/>
          </a:prstGeom>
          <a:solidFill>
            <a:srgbClr val="ECD47A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More &amp; more surrendered to His rule &amp; reign</a:t>
            </a:r>
          </a:p>
        </p:txBody>
      </p:sp>
      <p:sp>
        <p:nvSpPr>
          <p:cNvPr id="10" name="Explosion 1 9"/>
          <p:cNvSpPr/>
          <p:nvPr/>
        </p:nvSpPr>
        <p:spPr>
          <a:xfrm rot="20920650">
            <a:off x="4048059" y="3891251"/>
            <a:ext cx="3352800" cy="1981200"/>
          </a:xfrm>
          <a:prstGeom prst="irregularSeal1">
            <a:avLst/>
          </a:prstGeom>
          <a:solidFill>
            <a:srgbClr val="ECD47A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More &amp; more open to His light &amp; joy</a:t>
            </a:r>
          </a:p>
        </p:txBody>
      </p:sp>
      <p:sp>
        <p:nvSpPr>
          <p:cNvPr id="8" name="Right Arrow 7"/>
          <p:cNvSpPr/>
          <p:nvPr/>
        </p:nvSpPr>
        <p:spPr>
          <a:xfrm>
            <a:off x="3646868" y="5105400"/>
            <a:ext cx="1610932" cy="1143000"/>
          </a:xfrm>
          <a:prstGeom prst="rightArrow">
            <a:avLst/>
          </a:prstGeom>
          <a:solidFill>
            <a:srgbClr val="ECD47A"/>
          </a:solidFill>
          <a:ln w="635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MIGHTY GOD</a:t>
            </a:r>
            <a:endParaRPr lang="en-ZA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6" t="69855" r="73324" b="6516"/>
          <a:stretch/>
        </p:blipFill>
        <p:spPr bwMode="auto">
          <a:xfrm>
            <a:off x="506569" y="4724400"/>
            <a:ext cx="1442433" cy="139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68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7780" y="4572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1 Peter 5 : 6,7</a:t>
            </a:r>
          </a:p>
          <a:p>
            <a:r>
              <a:rPr lang="en-ZA" b="1" baseline="30000" dirty="0" smtClean="0">
                <a:latin typeface="Century Gothic" panose="020B0502020202020204" pitchFamily="34" charset="0"/>
              </a:rPr>
              <a:t>6</a:t>
            </a:r>
            <a:r>
              <a:rPr lang="en-ZA" b="1" dirty="0" smtClean="0">
                <a:latin typeface="Century Gothic" panose="020B0502020202020204" pitchFamily="34" charset="0"/>
              </a:rPr>
              <a:t>Humble </a:t>
            </a:r>
            <a:r>
              <a:rPr lang="en-ZA" b="1" dirty="0">
                <a:latin typeface="Century Gothic" panose="020B0502020202020204" pitchFamily="34" charset="0"/>
              </a:rPr>
              <a:t>yourselves, therefore, </a:t>
            </a:r>
            <a:r>
              <a:rPr lang="en-ZA" b="1" u="sng" dirty="0">
                <a:latin typeface="Century Gothic" panose="020B0502020202020204" pitchFamily="34" charset="0"/>
              </a:rPr>
              <a:t>under God’s mighty hand</a:t>
            </a:r>
            <a:r>
              <a:rPr lang="en-ZA" b="1" dirty="0">
                <a:latin typeface="Century Gothic" panose="020B0502020202020204" pitchFamily="34" charset="0"/>
              </a:rPr>
              <a:t>, that </a:t>
            </a:r>
            <a:r>
              <a:rPr lang="en-ZA" b="1" u="sng" dirty="0" smtClean="0">
                <a:latin typeface="Century Gothic" panose="020B0502020202020204" pitchFamily="34" charset="0"/>
              </a:rPr>
              <a:t>He </a:t>
            </a:r>
            <a:r>
              <a:rPr lang="en-ZA" b="1" u="sng" dirty="0">
                <a:latin typeface="Century Gothic" panose="020B0502020202020204" pitchFamily="34" charset="0"/>
              </a:rPr>
              <a:t>may lift you up</a:t>
            </a:r>
            <a:r>
              <a:rPr lang="en-ZA" b="1" dirty="0">
                <a:latin typeface="Century Gothic" panose="020B0502020202020204" pitchFamily="34" charset="0"/>
              </a:rPr>
              <a:t> in due time. </a:t>
            </a:r>
            <a:endParaRPr lang="en-ZA" b="1" dirty="0" smtClean="0">
              <a:latin typeface="Century Gothic" panose="020B0502020202020204" pitchFamily="34" charset="0"/>
            </a:endParaRPr>
          </a:p>
          <a:p>
            <a:r>
              <a:rPr lang="en-ZA" b="1" u="sng" baseline="30000" dirty="0" smtClean="0">
                <a:latin typeface="Century Gothic" panose="020B0502020202020204" pitchFamily="34" charset="0"/>
              </a:rPr>
              <a:t>7</a:t>
            </a:r>
            <a:r>
              <a:rPr lang="en-ZA" b="1" u="sng" dirty="0" smtClean="0">
                <a:latin typeface="Century Gothic" panose="020B0502020202020204" pitchFamily="34" charset="0"/>
              </a:rPr>
              <a:t>Cast </a:t>
            </a:r>
            <a:r>
              <a:rPr lang="en-ZA" b="1" u="sng" dirty="0">
                <a:latin typeface="Century Gothic" panose="020B0502020202020204" pitchFamily="34" charset="0"/>
              </a:rPr>
              <a:t>all your anxiety on </a:t>
            </a:r>
            <a:r>
              <a:rPr lang="en-ZA" b="1" u="sng" dirty="0" smtClean="0">
                <a:latin typeface="Century Gothic" panose="020B0502020202020204" pitchFamily="34" charset="0"/>
              </a:rPr>
              <a:t>Him </a:t>
            </a:r>
            <a:r>
              <a:rPr lang="en-ZA" b="1" dirty="0">
                <a:latin typeface="Century Gothic" panose="020B0502020202020204" pitchFamily="34" charset="0"/>
              </a:rPr>
              <a:t>because </a:t>
            </a:r>
            <a:r>
              <a:rPr lang="en-ZA" b="1" u="sng" dirty="0" smtClean="0">
                <a:latin typeface="Century Gothic" panose="020B0502020202020204" pitchFamily="34" charset="0"/>
              </a:rPr>
              <a:t>He </a:t>
            </a:r>
            <a:r>
              <a:rPr lang="en-ZA" b="1" u="sng" dirty="0">
                <a:latin typeface="Century Gothic" panose="020B0502020202020204" pitchFamily="34" charset="0"/>
              </a:rPr>
              <a:t>cares for you</a:t>
            </a:r>
            <a:r>
              <a:rPr lang="en-ZA" b="1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4600" y="1828800"/>
            <a:ext cx="6096000" cy="1323439"/>
          </a:xfrm>
          <a:prstGeom prst="rect">
            <a:avLst/>
          </a:prstGeom>
          <a:solidFill>
            <a:srgbClr val="ECD4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When we have an understanding of </a:t>
            </a:r>
          </a:p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how MIGHTY God’s hand is, </a:t>
            </a:r>
          </a:p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we really can trust Him with our anxiety, </a:t>
            </a:r>
          </a:p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and humble ourselves under Him.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9" t="68542" r="50542" b="5422"/>
          <a:stretch/>
        </p:blipFill>
        <p:spPr bwMode="auto">
          <a:xfrm>
            <a:off x="762000" y="1828800"/>
            <a:ext cx="1295400" cy="130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7200" y="3429000"/>
            <a:ext cx="815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Ephesians 6 : 10-12</a:t>
            </a:r>
          </a:p>
          <a:p>
            <a:r>
              <a:rPr lang="en-ZA" b="1" baseline="30000" dirty="0" smtClean="0">
                <a:latin typeface="Century Gothic" panose="020B0502020202020204" pitchFamily="34" charset="0"/>
              </a:rPr>
              <a:t>10</a:t>
            </a:r>
            <a:r>
              <a:rPr lang="en-ZA" b="1" dirty="0" smtClean="0">
                <a:latin typeface="Century Gothic" panose="020B0502020202020204" pitchFamily="34" charset="0"/>
              </a:rPr>
              <a:t>Finally</a:t>
            </a:r>
            <a:r>
              <a:rPr lang="en-ZA" b="1" dirty="0">
                <a:latin typeface="Century Gothic" panose="020B0502020202020204" pitchFamily="34" charset="0"/>
              </a:rPr>
              <a:t>, be strong </a:t>
            </a:r>
            <a:r>
              <a:rPr lang="en-ZA" b="1" u="sng" dirty="0">
                <a:latin typeface="Century Gothic" panose="020B0502020202020204" pitchFamily="34" charset="0"/>
              </a:rPr>
              <a:t>in the Lord and in </a:t>
            </a:r>
            <a:r>
              <a:rPr lang="en-ZA" b="1" u="sng" dirty="0" smtClean="0">
                <a:latin typeface="Century Gothic" panose="020B0502020202020204" pitchFamily="34" charset="0"/>
              </a:rPr>
              <a:t>His </a:t>
            </a:r>
            <a:r>
              <a:rPr lang="en-ZA" b="1" u="sng" dirty="0">
                <a:latin typeface="Century Gothic" panose="020B0502020202020204" pitchFamily="34" charset="0"/>
              </a:rPr>
              <a:t>mighty power</a:t>
            </a:r>
            <a:r>
              <a:rPr lang="en-ZA" b="1" dirty="0">
                <a:latin typeface="Century Gothic" panose="020B0502020202020204" pitchFamily="34" charset="0"/>
              </a:rPr>
              <a:t>. </a:t>
            </a:r>
            <a:endParaRPr lang="en-ZA" b="1" dirty="0" smtClean="0">
              <a:latin typeface="Century Gothic" panose="020B0502020202020204" pitchFamily="34" charset="0"/>
            </a:endParaRPr>
          </a:p>
          <a:p>
            <a:r>
              <a:rPr lang="en-ZA" b="1" baseline="30000" dirty="0" smtClean="0">
                <a:latin typeface="Century Gothic" panose="020B0502020202020204" pitchFamily="34" charset="0"/>
              </a:rPr>
              <a:t>11</a:t>
            </a:r>
            <a:r>
              <a:rPr lang="en-ZA" b="1" dirty="0" smtClean="0">
                <a:latin typeface="Century Gothic" panose="020B0502020202020204" pitchFamily="34" charset="0"/>
              </a:rPr>
              <a:t>Put </a:t>
            </a:r>
            <a:r>
              <a:rPr lang="en-ZA" b="1" dirty="0">
                <a:latin typeface="Century Gothic" panose="020B0502020202020204" pitchFamily="34" charset="0"/>
              </a:rPr>
              <a:t>on the full </a:t>
            </a:r>
            <a:r>
              <a:rPr lang="en-ZA" b="1" dirty="0" smtClean="0">
                <a:latin typeface="Century Gothic" panose="020B0502020202020204" pitchFamily="34" charset="0"/>
              </a:rPr>
              <a:t>armour </a:t>
            </a:r>
            <a:r>
              <a:rPr lang="en-ZA" b="1" dirty="0">
                <a:latin typeface="Century Gothic" panose="020B0502020202020204" pitchFamily="34" charset="0"/>
              </a:rPr>
              <a:t>of God, </a:t>
            </a:r>
            <a:r>
              <a:rPr lang="en-ZA" b="1" u="sng" dirty="0">
                <a:latin typeface="Century Gothic" panose="020B0502020202020204" pitchFamily="34" charset="0"/>
              </a:rPr>
              <a:t>so that you can take your stand against the devil’s schemes</a:t>
            </a:r>
            <a:r>
              <a:rPr lang="en-ZA" b="1" dirty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21" t="68324" r="28536" b="5640"/>
          <a:stretch/>
        </p:blipFill>
        <p:spPr bwMode="auto">
          <a:xfrm>
            <a:off x="649310" y="4876800"/>
            <a:ext cx="1408090" cy="1420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14600" y="5159514"/>
            <a:ext cx="6096000" cy="707886"/>
          </a:xfrm>
          <a:prstGeom prst="rect">
            <a:avLst/>
          </a:prstGeom>
          <a:solidFill>
            <a:srgbClr val="ECD4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Our strength must be in God’s mighty power.</a:t>
            </a:r>
          </a:p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We need it to stand against the devil.</a:t>
            </a:r>
          </a:p>
        </p:txBody>
      </p:sp>
    </p:spTree>
    <p:extLst>
      <p:ext uri="{BB962C8B-B14F-4D97-AF65-F5344CB8AC3E}">
        <p14:creationId xmlns:p14="http://schemas.microsoft.com/office/powerpoint/2010/main" val="286458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457200"/>
            <a:ext cx="82296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Ephesians 1 : 18-21</a:t>
            </a:r>
          </a:p>
          <a:p>
            <a:endParaRPr lang="en-ZA" sz="800" b="1" dirty="0" smtClean="0">
              <a:latin typeface="Century Gothic" panose="020B0502020202020204" pitchFamily="34" charset="0"/>
            </a:endParaRPr>
          </a:p>
          <a:p>
            <a:r>
              <a:rPr lang="en-ZA" b="1" baseline="30000" dirty="0" smtClean="0">
                <a:latin typeface="Century Gothic" panose="020B0502020202020204" pitchFamily="34" charset="0"/>
              </a:rPr>
              <a:t>18</a:t>
            </a:r>
            <a:r>
              <a:rPr lang="en-ZA" b="1" dirty="0" smtClean="0">
                <a:latin typeface="Century Gothic" panose="020B0502020202020204" pitchFamily="34" charset="0"/>
              </a:rPr>
              <a:t>I </a:t>
            </a:r>
            <a:r>
              <a:rPr lang="en-ZA" b="1" dirty="0">
                <a:latin typeface="Century Gothic" panose="020B0502020202020204" pitchFamily="34" charset="0"/>
              </a:rPr>
              <a:t>pray that the eyes of your heart may be enlightened in order that you may know the </a:t>
            </a:r>
            <a:r>
              <a:rPr lang="en-ZA" b="1" u="sng" dirty="0">
                <a:latin typeface="Century Gothic" panose="020B0502020202020204" pitchFamily="34" charset="0"/>
              </a:rPr>
              <a:t>hope</a:t>
            </a:r>
            <a:r>
              <a:rPr lang="en-ZA" b="1" dirty="0">
                <a:latin typeface="Century Gothic" panose="020B0502020202020204" pitchFamily="34" charset="0"/>
              </a:rPr>
              <a:t> to which he has called you, the </a:t>
            </a:r>
            <a:r>
              <a:rPr lang="en-ZA" b="1" u="sng" dirty="0">
                <a:latin typeface="Century Gothic" panose="020B0502020202020204" pitchFamily="34" charset="0"/>
              </a:rPr>
              <a:t>riches</a:t>
            </a:r>
            <a:r>
              <a:rPr lang="en-ZA" b="1" dirty="0">
                <a:latin typeface="Century Gothic" panose="020B0502020202020204" pitchFamily="34" charset="0"/>
              </a:rPr>
              <a:t> of his glorious inheritance in his holy people, </a:t>
            </a:r>
            <a:endParaRPr lang="en-ZA" b="1" dirty="0" smtClean="0">
              <a:latin typeface="Century Gothic" panose="020B0502020202020204" pitchFamily="34" charset="0"/>
            </a:endParaRPr>
          </a:p>
          <a:p>
            <a:r>
              <a:rPr lang="en-ZA" b="1" baseline="30000" dirty="0" smtClean="0">
                <a:latin typeface="Century Gothic" panose="020B0502020202020204" pitchFamily="34" charset="0"/>
              </a:rPr>
              <a:t>19</a:t>
            </a:r>
            <a:r>
              <a:rPr lang="en-ZA" b="1" dirty="0" smtClean="0">
                <a:latin typeface="Century Gothic" panose="020B0502020202020204" pitchFamily="34" charset="0"/>
              </a:rPr>
              <a:t>and </a:t>
            </a:r>
            <a:r>
              <a:rPr lang="en-ZA" b="1" u="sng" dirty="0">
                <a:latin typeface="Century Gothic" panose="020B0502020202020204" pitchFamily="34" charset="0"/>
              </a:rPr>
              <a:t>his incomparably great power</a:t>
            </a:r>
            <a:r>
              <a:rPr lang="en-ZA" b="1" dirty="0">
                <a:latin typeface="Century Gothic" panose="020B0502020202020204" pitchFamily="34" charset="0"/>
              </a:rPr>
              <a:t> </a:t>
            </a:r>
            <a:r>
              <a:rPr lang="en-ZA" b="1" dirty="0" smtClean="0">
                <a:latin typeface="Century Gothic" panose="020B0502020202020204" pitchFamily="34" charset="0"/>
              </a:rPr>
              <a:t> for </a:t>
            </a:r>
            <a:r>
              <a:rPr lang="en-ZA" b="1" dirty="0">
                <a:latin typeface="Century Gothic" panose="020B0502020202020204" pitchFamily="34" charset="0"/>
              </a:rPr>
              <a:t>us who believe. </a:t>
            </a:r>
            <a:r>
              <a:rPr lang="en-ZA" b="1" u="sng" dirty="0">
                <a:latin typeface="Century Gothic" panose="020B0502020202020204" pitchFamily="34" charset="0"/>
              </a:rPr>
              <a:t>That power is the same as the mighty strength </a:t>
            </a:r>
            <a:endParaRPr lang="en-ZA" b="1" u="sng" dirty="0" smtClean="0">
              <a:latin typeface="Century Gothic" panose="020B0502020202020204" pitchFamily="34" charset="0"/>
            </a:endParaRPr>
          </a:p>
          <a:p>
            <a:r>
              <a:rPr lang="en-ZA" b="1" baseline="30000" dirty="0" smtClean="0">
                <a:latin typeface="Century Gothic" panose="020B0502020202020204" pitchFamily="34" charset="0"/>
              </a:rPr>
              <a:t>20</a:t>
            </a:r>
            <a:r>
              <a:rPr lang="en-ZA" b="1" dirty="0" smtClean="0">
                <a:latin typeface="Century Gothic" panose="020B0502020202020204" pitchFamily="34" charset="0"/>
              </a:rPr>
              <a:t>he </a:t>
            </a:r>
            <a:r>
              <a:rPr lang="en-ZA" b="1" dirty="0">
                <a:latin typeface="Century Gothic" panose="020B0502020202020204" pitchFamily="34" charset="0"/>
              </a:rPr>
              <a:t>exerted when he raised Christ from the dead and seated him at his right hand in the heavenly realms, </a:t>
            </a:r>
            <a:endParaRPr lang="en-ZA" b="1" dirty="0" smtClean="0">
              <a:latin typeface="Century Gothic" panose="020B0502020202020204" pitchFamily="34" charset="0"/>
            </a:endParaRPr>
          </a:p>
          <a:p>
            <a:r>
              <a:rPr lang="en-ZA" b="1" baseline="30000" dirty="0" smtClean="0">
                <a:latin typeface="Century Gothic" panose="020B0502020202020204" pitchFamily="34" charset="0"/>
              </a:rPr>
              <a:t>21</a:t>
            </a:r>
            <a:r>
              <a:rPr lang="en-ZA" b="1" dirty="0" smtClean="0">
                <a:latin typeface="Century Gothic" panose="020B0502020202020204" pitchFamily="34" charset="0"/>
              </a:rPr>
              <a:t>far </a:t>
            </a:r>
            <a:r>
              <a:rPr lang="en-ZA" b="1" dirty="0">
                <a:latin typeface="Century Gothic" panose="020B0502020202020204" pitchFamily="34" charset="0"/>
              </a:rPr>
              <a:t>above all rule and authority, power and dominion, and every name that is invoked, not only in the present age but also in the one to come. </a:t>
            </a:r>
          </a:p>
        </p:txBody>
      </p:sp>
      <p:sp>
        <p:nvSpPr>
          <p:cNvPr id="5" name="Oval 4"/>
          <p:cNvSpPr/>
          <p:nvPr/>
        </p:nvSpPr>
        <p:spPr>
          <a:xfrm>
            <a:off x="914399" y="1130658"/>
            <a:ext cx="844639" cy="363828"/>
          </a:xfrm>
          <a:prstGeom prst="ellipse">
            <a:avLst/>
          </a:prstGeom>
          <a:noFill/>
          <a:ln w="4762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6" t="69257" r="6732" b="5641"/>
          <a:stretch/>
        </p:blipFill>
        <p:spPr bwMode="auto">
          <a:xfrm>
            <a:off x="756632" y="3870313"/>
            <a:ext cx="1435994" cy="1384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38400" y="3870313"/>
            <a:ext cx="6096000" cy="1631216"/>
          </a:xfrm>
          <a:prstGeom prst="rect">
            <a:avLst/>
          </a:prstGeom>
          <a:solidFill>
            <a:srgbClr val="ECD4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0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The mighty power /extraordinary divine force by which Jesus was raised from the dead &amp; </a:t>
            </a:r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  seated </a:t>
            </a:r>
            <a:r>
              <a:rPr lang="en-ZA" sz="20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in heaven </a:t>
            </a:r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is </a:t>
            </a:r>
            <a:r>
              <a:rPr lang="en-ZA" sz="20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the </a:t>
            </a:r>
            <a:endParaRPr lang="en-ZA" sz="2000" b="1" dirty="0" smtClean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                      SAME </a:t>
            </a:r>
            <a:r>
              <a:rPr lang="en-ZA" sz="20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mighty power </a:t>
            </a:r>
            <a:endParaRPr lang="en-ZA" sz="2000" b="1" dirty="0" smtClean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                  at </a:t>
            </a:r>
            <a:r>
              <a:rPr lang="en-ZA" sz="20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work in &amp; through </a:t>
            </a:r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US !! </a:t>
            </a:r>
          </a:p>
        </p:txBody>
      </p:sp>
      <p:pic>
        <p:nvPicPr>
          <p:cNvPr id="10243" name="Picture 3" descr="C:\Users\Admin\AppData\Local\Microsoft\Windows\INetCache\IE\H1QKT6UU\Txotx-_-wow1[1]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035" b="90671" l="10000" r="90000">
                        <a14:backgroundMark x1="96864" y1="18857" x2="96864" y2="18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06"/>
          <a:stretch/>
        </p:blipFill>
        <p:spPr bwMode="auto">
          <a:xfrm rot="20317887">
            <a:off x="6373607" y="4875340"/>
            <a:ext cx="2907771" cy="165412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4479701" y="1600200"/>
            <a:ext cx="2225899" cy="609600"/>
          </a:xfrm>
          <a:prstGeom prst="ellipse">
            <a:avLst/>
          </a:prstGeom>
          <a:noFill/>
          <a:ln w="4762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2120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Admin\AppData\Local\Microsoft\Windows\INetCache\IE\0NS163UA\summary[1]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2634201" cy="1366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cxnSp>
        <p:nvCxnSpPr>
          <p:cNvPr id="5" name="Straight Connector 4"/>
          <p:cNvCxnSpPr/>
          <p:nvPr/>
        </p:nvCxnSpPr>
        <p:spPr>
          <a:xfrm>
            <a:off x="304800" y="1219200"/>
            <a:ext cx="8534400" cy="0"/>
          </a:xfrm>
          <a:prstGeom prst="line">
            <a:avLst/>
          </a:prstGeom>
          <a:ln w="63500">
            <a:solidFill>
              <a:srgbClr val="ECD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04800" y="1981200"/>
            <a:ext cx="853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ZA" b="1" dirty="0" smtClean="0">
                <a:latin typeface="Century Gothic" panose="020B0502020202020204" pitchFamily="34" charset="0"/>
              </a:rPr>
              <a:t>Do </a:t>
            </a:r>
            <a:r>
              <a:rPr lang="en-ZA" b="1" dirty="0">
                <a:latin typeface="Century Gothic" panose="020B0502020202020204" pitchFamily="34" charset="0"/>
              </a:rPr>
              <a:t>I really believe the MIGHTY hand of God </a:t>
            </a:r>
            <a:r>
              <a:rPr lang="en-ZA" b="1" dirty="0" smtClean="0">
                <a:latin typeface="Century Gothic" panose="020B0502020202020204" pitchFamily="34" charset="0"/>
              </a:rPr>
              <a:t>can </a:t>
            </a:r>
            <a:r>
              <a:rPr lang="en-ZA" b="1" dirty="0">
                <a:latin typeface="Century Gothic" panose="020B0502020202020204" pitchFamily="34" charset="0"/>
              </a:rPr>
              <a:t>achieve the </a:t>
            </a:r>
            <a:r>
              <a:rPr lang="en-ZA" b="1" u="sng" dirty="0" smtClean="0">
                <a:latin typeface="Century Gothic" panose="020B0502020202020204" pitchFamily="34" charset="0"/>
              </a:rPr>
              <a:t>IMPOSSIBLE</a:t>
            </a:r>
            <a:r>
              <a:rPr lang="en-ZA" b="1" dirty="0" smtClean="0">
                <a:latin typeface="Century Gothic" panose="020B0502020202020204" pitchFamily="34" charset="0"/>
              </a:rPr>
              <a:t>?</a:t>
            </a:r>
          </a:p>
          <a:p>
            <a:endParaRPr lang="en-ZA" b="1" dirty="0" smtClean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2. </a:t>
            </a:r>
            <a:r>
              <a:rPr lang="en-ZA" b="1" dirty="0">
                <a:latin typeface="Century Gothic" panose="020B0502020202020204" pitchFamily="34" charset="0"/>
              </a:rPr>
              <a:t>God is MIGHTY </a:t>
            </a:r>
            <a:r>
              <a:rPr lang="en-ZA" b="1" dirty="0" smtClean="0">
                <a:latin typeface="Century Gothic" panose="020B0502020202020204" pitchFamily="34" charset="0"/>
              </a:rPr>
              <a:t>because…He </a:t>
            </a:r>
            <a:r>
              <a:rPr lang="en-ZA" b="1" u="sng" dirty="0">
                <a:latin typeface="Century Gothic" panose="020B0502020202020204" pitchFamily="34" charset="0"/>
              </a:rPr>
              <a:t>LOVES</a:t>
            </a:r>
            <a:r>
              <a:rPr lang="en-ZA" b="1" dirty="0">
                <a:latin typeface="Century Gothic" panose="020B0502020202020204" pitchFamily="34" charset="0"/>
              </a:rPr>
              <a:t> His people </a:t>
            </a:r>
            <a:r>
              <a:rPr lang="en-ZA" b="1" dirty="0" smtClean="0">
                <a:latin typeface="Century Gothic" panose="020B0502020202020204" pitchFamily="34" charset="0"/>
              </a:rPr>
              <a:t>, He </a:t>
            </a:r>
            <a:r>
              <a:rPr lang="en-ZA" b="1" dirty="0">
                <a:latin typeface="Century Gothic" panose="020B0502020202020204" pitchFamily="34" charset="0"/>
              </a:rPr>
              <a:t>always keeps His </a:t>
            </a:r>
            <a:r>
              <a:rPr lang="en-ZA" b="1" dirty="0" smtClean="0">
                <a:latin typeface="Century Gothic" panose="020B0502020202020204" pitchFamily="34" charset="0"/>
              </a:rPr>
              <a:t>        covenant </a:t>
            </a:r>
            <a:r>
              <a:rPr lang="en-ZA" b="1" u="sng" dirty="0" smtClean="0">
                <a:latin typeface="Century Gothic" panose="020B0502020202020204" pitchFamily="34" charset="0"/>
              </a:rPr>
              <a:t>PROMISES</a:t>
            </a:r>
            <a:r>
              <a:rPr lang="en-ZA" b="1" dirty="0" smtClean="0">
                <a:latin typeface="Century Gothic" panose="020B0502020202020204" pitchFamily="34" charset="0"/>
              </a:rPr>
              <a:t>, &amp; He </a:t>
            </a:r>
            <a:r>
              <a:rPr lang="en-ZA" b="1" dirty="0">
                <a:latin typeface="Century Gothic" panose="020B0502020202020204" pitchFamily="34" charset="0"/>
              </a:rPr>
              <a:t>wants us to </a:t>
            </a:r>
            <a:r>
              <a:rPr lang="en-ZA" b="1" u="sng" dirty="0">
                <a:latin typeface="Century Gothic" panose="020B0502020202020204" pitchFamily="34" charset="0"/>
              </a:rPr>
              <a:t>KNOW</a:t>
            </a:r>
            <a:r>
              <a:rPr lang="en-ZA" b="1" dirty="0">
                <a:latin typeface="Century Gothic" panose="020B0502020202020204" pitchFamily="34" charset="0"/>
              </a:rPr>
              <a:t> Him as </a:t>
            </a:r>
            <a:r>
              <a:rPr lang="en-ZA" b="1" dirty="0" smtClean="0">
                <a:latin typeface="Century Gothic" panose="020B0502020202020204" pitchFamily="34" charset="0"/>
              </a:rPr>
              <a:t>Lord</a:t>
            </a:r>
          </a:p>
          <a:p>
            <a:endParaRPr lang="en-ZA" b="1" dirty="0" smtClean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3. </a:t>
            </a:r>
            <a:r>
              <a:rPr lang="en-ZA" b="1" dirty="0">
                <a:latin typeface="Century Gothic" panose="020B0502020202020204" pitchFamily="34" charset="0"/>
              </a:rPr>
              <a:t>We need to keep on </a:t>
            </a:r>
            <a:r>
              <a:rPr lang="en-ZA" b="1" u="sng" dirty="0" smtClean="0">
                <a:latin typeface="Century Gothic" panose="020B0502020202020204" pitchFamily="34" charset="0"/>
              </a:rPr>
              <a:t>LISTENING</a:t>
            </a:r>
            <a:r>
              <a:rPr lang="en-ZA" b="1" dirty="0" smtClean="0">
                <a:latin typeface="Century Gothic" panose="020B0502020202020204" pitchFamily="34" charset="0"/>
              </a:rPr>
              <a:t> </a:t>
            </a:r>
            <a:r>
              <a:rPr lang="en-ZA" b="1" dirty="0">
                <a:latin typeface="Century Gothic" panose="020B0502020202020204" pitchFamily="34" charset="0"/>
              </a:rPr>
              <a:t>to Mighty God, no matter how bleak our circumstances </a:t>
            </a:r>
            <a:r>
              <a:rPr lang="en-ZA" b="1" dirty="0" smtClean="0">
                <a:latin typeface="Century Gothic" panose="020B0502020202020204" pitchFamily="34" charset="0"/>
              </a:rPr>
              <a:t>are. He </a:t>
            </a:r>
            <a:r>
              <a:rPr lang="en-ZA" b="1" dirty="0">
                <a:latin typeface="Century Gothic" panose="020B0502020202020204" pitchFamily="34" charset="0"/>
              </a:rPr>
              <a:t>works all things together for good</a:t>
            </a:r>
            <a:r>
              <a:rPr lang="en-ZA" b="1" dirty="0" smtClean="0">
                <a:latin typeface="Century Gothic" panose="020B0502020202020204" pitchFamily="34" charset="0"/>
              </a:rPr>
              <a:t>.</a:t>
            </a:r>
          </a:p>
          <a:p>
            <a:endParaRPr lang="en-ZA" b="1" dirty="0" smtClean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4. </a:t>
            </a:r>
            <a:r>
              <a:rPr lang="en-ZA" b="1" dirty="0">
                <a:latin typeface="Century Gothic" panose="020B0502020202020204" pitchFamily="34" charset="0"/>
              </a:rPr>
              <a:t>God uses </a:t>
            </a:r>
            <a:r>
              <a:rPr lang="en-ZA" b="1" u="sng" dirty="0" smtClean="0">
                <a:latin typeface="Century Gothic" panose="020B0502020202020204" pitchFamily="34" charset="0"/>
              </a:rPr>
              <a:t>ORDINARY</a:t>
            </a:r>
            <a:r>
              <a:rPr lang="en-ZA" b="1" dirty="0" smtClean="0">
                <a:latin typeface="Century Gothic" panose="020B0502020202020204" pitchFamily="34" charset="0"/>
              </a:rPr>
              <a:t> </a:t>
            </a:r>
            <a:r>
              <a:rPr lang="en-ZA" b="1" dirty="0">
                <a:latin typeface="Century Gothic" panose="020B0502020202020204" pitchFamily="34" charset="0"/>
              </a:rPr>
              <a:t>people, and our “faltering/clumsy/unskilled speech” is no obstacle for God to accomplish Mighty acts</a:t>
            </a:r>
            <a:r>
              <a:rPr lang="en-ZA" b="1" dirty="0" smtClean="0">
                <a:latin typeface="Century Gothic" panose="020B0502020202020204" pitchFamily="34" charset="0"/>
              </a:rPr>
              <a:t>.</a:t>
            </a:r>
          </a:p>
          <a:p>
            <a:endParaRPr lang="en-ZA" b="1" dirty="0" smtClean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5. </a:t>
            </a:r>
            <a:r>
              <a:rPr lang="en-ZA" b="1" dirty="0">
                <a:latin typeface="Century Gothic" panose="020B0502020202020204" pitchFamily="34" charset="0"/>
              </a:rPr>
              <a:t>God loves </a:t>
            </a:r>
            <a:r>
              <a:rPr lang="en-ZA" b="1" u="sng" dirty="0">
                <a:latin typeface="Century Gothic" panose="020B0502020202020204" pitchFamily="34" charset="0"/>
              </a:rPr>
              <a:t>DETAILS</a:t>
            </a:r>
            <a:r>
              <a:rPr lang="en-ZA" b="1" dirty="0">
                <a:latin typeface="Century Gothic" panose="020B0502020202020204" pitchFamily="34" charset="0"/>
              </a:rPr>
              <a:t>. We can trust Him with the details of our lives</a:t>
            </a:r>
            <a:r>
              <a:rPr lang="en-ZA" b="1" dirty="0" smtClean="0">
                <a:latin typeface="Century Gothic" panose="020B0502020202020204" pitchFamily="34" charset="0"/>
              </a:rPr>
              <a:t>.</a:t>
            </a:r>
          </a:p>
          <a:p>
            <a:endParaRPr lang="en-ZA" b="1" dirty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6. </a:t>
            </a:r>
            <a:r>
              <a:rPr lang="en-ZA" b="1" dirty="0">
                <a:latin typeface="Century Gothic" panose="020B0502020202020204" pitchFamily="34" charset="0"/>
              </a:rPr>
              <a:t>God’s redemptive acts are so mighty that even the </a:t>
            </a:r>
            <a:r>
              <a:rPr lang="en-ZA" b="1" u="sng" dirty="0" smtClean="0">
                <a:latin typeface="Century Gothic" panose="020B0502020202020204" pitchFamily="34" charset="0"/>
              </a:rPr>
              <a:t>ENEMY</a:t>
            </a:r>
            <a:r>
              <a:rPr lang="en-ZA" b="1" dirty="0" smtClean="0">
                <a:latin typeface="Century Gothic" panose="020B0502020202020204" pitchFamily="34" charset="0"/>
              </a:rPr>
              <a:t> </a:t>
            </a:r>
            <a:r>
              <a:rPr lang="en-ZA" b="1" dirty="0">
                <a:latin typeface="Century Gothic" panose="020B0502020202020204" pitchFamily="34" charset="0"/>
              </a:rPr>
              <a:t>knows He is LORD</a:t>
            </a:r>
            <a:r>
              <a:rPr lang="en-ZA" b="1" dirty="0" smtClean="0">
                <a:latin typeface="Century Gothic" panose="020B0502020202020204" pitchFamily="34" charset="0"/>
              </a:rPr>
              <a:t>.</a:t>
            </a:r>
          </a:p>
          <a:p>
            <a:endParaRPr lang="en-ZA" b="1" dirty="0">
              <a:latin typeface="Century Gothic" panose="020B0502020202020204" pitchFamily="34" charset="0"/>
            </a:endParaRPr>
          </a:p>
          <a:p>
            <a:endParaRPr lang="en-ZA" b="1" dirty="0">
              <a:latin typeface="Century Gothic" panose="020B0502020202020204" pitchFamily="34" charset="0"/>
            </a:endParaRPr>
          </a:p>
          <a:p>
            <a:endParaRPr lang="en-ZA" b="1" dirty="0">
              <a:latin typeface="Century Gothic" panose="020B0502020202020204" pitchFamily="34" charset="0"/>
            </a:endParaRPr>
          </a:p>
          <a:p>
            <a:pPr algn="ctr"/>
            <a:endParaRPr lang="en-ZA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83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Admin\AppData\Local\Microsoft\Windows\INetCache\IE\0NS163UA\summary[1]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2634201" cy="1366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cxnSp>
        <p:nvCxnSpPr>
          <p:cNvPr id="5" name="Straight Connector 4"/>
          <p:cNvCxnSpPr/>
          <p:nvPr/>
        </p:nvCxnSpPr>
        <p:spPr>
          <a:xfrm>
            <a:off x="304800" y="1219200"/>
            <a:ext cx="8534400" cy="0"/>
          </a:xfrm>
          <a:prstGeom prst="line">
            <a:avLst/>
          </a:prstGeom>
          <a:ln w="63500">
            <a:solidFill>
              <a:srgbClr val="ECD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04800" y="1981200"/>
            <a:ext cx="85344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7. </a:t>
            </a:r>
            <a:r>
              <a:rPr lang="en-ZA" b="1" dirty="0">
                <a:latin typeface="Century Gothic" panose="020B0502020202020204" pitchFamily="34" charset="0"/>
              </a:rPr>
              <a:t>God wants us to </a:t>
            </a:r>
            <a:r>
              <a:rPr lang="en-ZA" b="1" u="sng" dirty="0">
                <a:latin typeface="Century Gothic" panose="020B0502020202020204" pitchFamily="34" charset="0"/>
              </a:rPr>
              <a:t>REMEMBER</a:t>
            </a:r>
            <a:r>
              <a:rPr lang="en-ZA" b="1" dirty="0">
                <a:latin typeface="Century Gothic" panose="020B0502020202020204" pitchFamily="34" charset="0"/>
              </a:rPr>
              <a:t> His mighty acts…by recording, reflecting, being mindful and retelling others of the mighty things He has done. This also reminds &amp; builds our faith in Him! </a:t>
            </a:r>
          </a:p>
          <a:p>
            <a:endParaRPr lang="en-ZA" sz="1000" b="1" dirty="0" smtClean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8. </a:t>
            </a:r>
            <a:r>
              <a:rPr lang="en-ZA" b="1" dirty="0">
                <a:latin typeface="Century Gothic" panose="020B0502020202020204" pitchFamily="34" charset="0"/>
              </a:rPr>
              <a:t>Mighty God </a:t>
            </a:r>
            <a:r>
              <a:rPr lang="en-ZA" b="1" u="sng" dirty="0" smtClean="0">
                <a:latin typeface="Century Gothic" panose="020B0502020202020204" pitchFamily="34" charset="0"/>
              </a:rPr>
              <a:t>PROVIDES</a:t>
            </a:r>
            <a:r>
              <a:rPr lang="en-ZA" b="1" dirty="0" smtClean="0">
                <a:latin typeface="Century Gothic" panose="020B0502020202020204" pitchFamily="34" charset="0"/>
              </a:rPr>
              <a:t> </a:t>
            </a:r>
            <a:r>
              <a:rPr lang="en-ZA" b="1" dirty="0">
                <a:latin typeface="Century Gothic" panose="020B0502020202020204" pitchFamily="34" charset="0"/>
              </a:rPr>
              <a:t>all we need. Always.</a:t>
            </a:r>
          </a:p>
          <a:p>
            <a:endParaRPr lang="en-ZA" sz="1000" b="1" dirty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9. Mighty God wants us to be more &amp; more open to His </a:t>
            </a:r>
            <a:r>
              <a:rPr lang="en-ZA" b="1" u="sng" dirty="0" smtClean="0">
                <a:latin typeface="Century Gothic" panose="020B0502020202020204" pitchFamily="34" charset="0"/>
              </a:rPr>
              <a:t>LIGHT &amp; JOY</a:t>
            </a:r>
            <a:r>
              <a:rPr lang="en-ZA" b="1" dirty="0" smtClean="0">
                <a:latin typeface="Century Gothic" panose="020B0502020202020204" pitchFamily="34" charset="0"/>
              </a:rPr>
              <a:t>; more &amp; more surrendered to his </a:t>
            </a:r>
            <a:r>
              <a:rPr lang="en-ZA" b="1" u="sng" dirty="0" smtClean="0">
                <a:latin typeface="Century Gothic" panose="020B0502020202020204" pitchFamily="34" charset="0"/>
              </a:rPr>
              <a:t>REIGN &amp; RULE</a:t>
            </a:r>
          </a:p>
          <a:p>
            <a:endParaRPr lang="en-ZA" sz="1000" b="1" dirty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10. </a:t>
            </a:r>
            <a:r>
              <a:rPr lang="en-ZA" b="1" dirty="0">
                <a:latin typeface="Century Gothic" panose="020B0502020202020204" pitchFamily="34" charset="0"/>
              </a:rPr>
              <a:t>When we have an understanding of </a:t>
            </a:r>
            <a:r>
              <a:rPr lang="en-ZA" b="1" dirty="0" smtClean="0">
                <a:latin typeface="Century Gothic" panose="020B0502020202020204" pitchFamily="34" charset="0"/>
              </a:rPr>
              <a:t> how </a:t>
            </a:r>
            <a:r>
              <a:rPr lang="en-ZA" b="1" dirty="0">
                <a:latin typeface="Century Gothic" panose="020B0502020202020204" pitchFamily="34" charset="0"/>
              </a:rPr>
              <a:t>MIGHTY God’s hand is, </a:t>
            </a:r>
            <a:r>
              <a:rPr lang="en-ZA" b="1" dirty="0" smtClean="0">
                <a:latin typeface="Century Gothic" panose="020B0502020202020204" pitchFamily="34" charset="0"/>
              </a:rPr>
              <a:t>we </a:t>
            </a:r>
            <a:r>
              <a:rPr lang="en-ZA" b="1" dirty="0">
                <a:latin typeface="Century Gothic" panose="020B0502020202020204" pitchFamily="34" charset="0"/>
              </a:rPr>
              <a:t>really can trust Him with our </a:t>
            </a:r>
            <a:r>
              <a:rPr lang="en-ZA" b="1" u="sng" dirty="0" smtClean="0">
                <a:latin typeface="Century Gothic" panose="020B0502020202020204" pitchFamily="34" charset="0"/>
              </a:rPr>
              <a:t>ANXIETY</a:t>
            </a:r>
            <a:r>
              <a:rPr lang="en-ZA" b="1" dirty="0" smtClean="0">
                <a:latin typeface="Century Gothic" panose="020B0502020202020204" pitchFamily="34" charset="0"/>
              </a:rPr>
              <a:t>, and</a:t>
            </a:r>
            <a:r>
              <a:rPr lang="en-ZA" b="1" u="sng" dirty="0" smtClean="0">
                <a:latin typeface="Century Gothic" panose="020B0502020202020204" pitchFamily="34" charset="0"/>
              </a:rPr>
              <a:t> HUMBLE </a:t>
            </a:r>
            <a:r>
              <a:rPr lang="en-ZA" b="1" dirty="0" smtClean="0">
                <a:latin typeface="Century Gothic" panose="020B0502020202020204" pitchFamily="34" charset="0"/>
              </a:rPr>
              <a:t>ourselves </a:t>
            </a:r>
            <a:r>
              <a:rPr lang="en-ZA" b="1" dirty="0">
                <a:latin typeface="Century Gothic" panose="020B0502020202020204" pitchFamily="34" charset="0"/>
              </a:rPr>
              <a:t>under Him</a:t>
            </a:r>
            <a:r>
              <a:rPr lang="en-ZA" b="1" dirty="0" smtClean="0">
                <a:latin typeface="Century Gothic" panose="020B0502020202020204" pitchFamily="34" charset="0"/>
              </a:rPr>
              <a:t>.</a:t>
            </a:r>
          </a:p>
          <a:p>
            <a:endParaRPr lang="en-ZA" sz="1000" b="1" dirty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11. </a:t>
            </a:r>
            <a:r>
              <a:rPr lang="en-ZA" b="1" dirty="0">
                <a:latin typeface="Century Gothic" panose="020B0502020202020204" pitchFamily="34" charset="0"/>
              </a:rPr>
              <a:t>Our </a:t>
            </a:r>
            <a:r>
              <a:rPr lang="en-ZA" b="1" u="sng" dirty="0" smtClean="0">
                <a:latin typeface="Century Gothic" panose="020B0502020202020204" pitchFamily="34" charset="0"/>
              </a:rPr>
              <a:t>STRENGTH</a:t>
            </a:r>
            <a:r>
              <a:rPr lang="en-ZA" b="1" dirty="0" smtClean="0">
                <a:latin typeface="Century Gothic" panose="020B0502020202020204" pitchFamily="34" charset="0"/>
              </a:rPr>
              <a:t> </a:t>
            </a:r>
            <a:r>
              <a:rPr lang="en-ZA" b="1" dirty="0">
                <a:latin typeface="Century Gothic" panose="020B0502020202020204" pitchFamily="34" charset="0"/>
              </a:rPr>
              <a:t>must be in God’s mighty </a:t>
            </a:r>
            <a:r>
              <a:rPr lang="en-ZA" b="1" dirty="0" smtClean="0">
                <a:latin typeface="Century Gothic" panose="020B0502020202020204" pitchFamily="34" charset="0"/>
              </a:rPr>
              <a:t>power. We </a:t>
            </a:r>
            <a:r>
              <a:rPr lang="en-ZA" b="1" dirty="0">
                <a:latin typeface="Century Gothic" panose="020B0502020202020204" pitchFamily="34" charset="0"/>
              </a:rPr>
              <a:t>need it to stand against the devil</a:t>
            </a:r>
            <a:r>
              <a:rPr lang="en-ZA" b="1" dirty="0" smtClean="0">
                <a:latin typeface="Century Gothic" panose="020B0502020202020204" pitchFamily="34" charset="0"/>
              </a:rPr>
              <a:t>.</a:t>
            </a:r>
          </a:p>
          <a:p>
            <a:endParaRPr lang="en-ZA" sz="1000" b="1" dirty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12. </a:t>
            </a:r>
            <a:r>
              <a:rPr lang="en-ZA" b="1" dirty="0">
                <a:latin typeface="Century Gothic" panose="020B0502020202020204" pitchFamily="34" charset="0"/>
              </a:rPr>
              <a:t>The mighty power /extraordinary divine force by which Jesus was </a:t>
            </a:r>
            <a:r>
              <a:rPr lang="en-ZA" b="1" dirty="0" smtClean="0">
                <a:latin typeface="Century Gothic" panose="020B0502020202020204" pitchFamily="34" charset="0"/>
              </a:rPr>
              <a:t>raised from </a:t>
            </a:r>
            <a:r>
              <a:rPr lang="en-ZA" b="1" dirty="0">
                <a:latin typeface="Century Gothic" panose="020B0502020202020204" pitchFamily="34" charset="0"/>
              </a:rPr>
              <a:t>the dead &amp; </a:t>
            </a:r>
            <a:r>
              <a:rPr lang="en-ZA" b="1" dirty="0" smtClean="0">
                <a:latin typeface="Century Gothic" panose="020B0502020202020204" pitchFamily="34" charset="0"/>
              </a:rPr>
              <a:t>seated </a:t>
            </a:r>
            <a:r>
              <a:rPr lang="en-ZA" b="1" dirty="0">
                <a:latin typeface="Century Gothic" panose="020B0502020202020204" pitchFamily="34" charset="0"/>
              </a:rPr>
              <a:t>in heaven is the </a:t>
            </a:r>
            <a:r>
              <a:rPr lang="en-ZA" b="1" dirty="0" smtClean="0">
                <a:latin typeface="Century Gothic" panose="020B0502020202020204" pitchFamily="34" charset="0"/>
              </a:rPr>
              <a:t>SAME </a:t>
            </a:r>
            <a:r>
              <a:rPr lang="en-ZA" b="1" dirty="0">
                <a:latin typeface="Century Gothic" panose="020B0502020202020204" pitchFamily="34" charset="0"/>
              </a:rPr>
              <a:t>mighty </a:t>
            </a:r>
            <a:r>
              <a:rPr lang="en-ZA" b="1" u="sng" dirty="0" smtClean="0">
                <a:latin typeface="Century Gothic" panose="020B0502020202020204" pitchFamily="34" charset="0"/>
              </a:rPr>
              <a:t>POWER AT WORK IN &amp; THROUGH US</a:t>
            </a:r>
            <a:r>
              <a:rPr lang="en-ZA" b="1" dirty="0" smtClean="0">
                <a:latin typeface="Century Gothic" panose="020B0502020202020204" pitchFamily="34" charset="0"/>
              </a:rPr>
              <a:t> !!</a:t>
            </a:r>
            <a:endParaRPr lang="en-ZA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96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3" b="1206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2286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A closing prayer…</a:t>
            </a:r>
            <a:endParaRPr lang="en-ZA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4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2362200"/>
            <a:ext cx="822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>
                <a:latin typeface="Century Gothic" panose="020B0502020202020204" pitchFamily="34" charset="0"/>
              </a:rPr>
              <a:t>12 insights on Mighty God</a:t>
            </a:r>
          </a:p>
          <a:p>
            <a:pPr algn="ctr"/>
            <a:endParaRPr lang="en-ZA" b="1" dirty="0" smtClean="0">
              <a:latin typeface="Century Gothic" panose="020B0502020202020204" pitchFamily="34" charset="0"/>
            </a:endParaRPr>
          </a:p>
          <a:p>
            <a:pPr algn="ctr"/>
            <a:endParaRPr lang="en-ZA" b="1" dirty="0">
              <a:latin typeface="Century Gothic" panose="020B0502020202020204" pitchFamily="34" charset="0"/>
            </a:endParaRPr>
          </a:p>
          <a:p>
            <a:pPr algn="ctr"/>
            <a:endParaRPr lang="en-ZA" b="1" dirty="0" smtClean="0">
              <a:latin typeface="Century Gothic" panose="020B0502020202020204" pitchFamily="34" charset="0"/>
            </a:endParaRPr>
          </a:p>
          <a:p>
            <a:pPr algn="ctr"/>
            <a:endParaRPr lang="en-ZA" b="1" dirty="0">
              <a:latin typeface="Century Gothic" panose="020B0502020202020204" pitchFamily="34" charset="0"/>
            </a:endParaRPr>
          </a:p>
          <a:p>
            <a:pPr algn="ctr"/>
            <a:endParaRPr lang="en-ZA" b="1" dirty="0" smtClean="0">
              <a:latin typeface="Century Gothic" panose="020B0502020202020204" pitchFamily="34" charset="0"/>
            </a:endParaRPr>
          </a:p>
          <a:p>
            <a:pPr algn="ctr"/>
            <a:endParaRPr lang="en-ZA" b="1" dirty="0">
              <a:latin typeface="Century Gothic" panose="020B0502020202020204" pitchFamily="34" charset="0"/>
            </a:endParaRPr>
          </a:p>
          <a:p>
            <a:pPr algn="ctr"/>
            <a:endParaRPr lang="en-ZA" b="1" dirty="0">
              <a:latin typeface="Century Gothic" panose="020B0502020202020204" pitchFamily="34" charset="0"/>
            </a:endParaRPr>
          </a:p>
        </p:txBody>
      </p:sp>
      <p:pic>
        <p:nvPicPr>
          <p:cNvPr id="2051" name="Picture 3" descr="C:\Users\Admin\AppData\Local\Microsoft\Windows\INetCache\IE\0NS163UA\reloj1[1]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93" b="8723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71"/>
          <a:stretch/>
        </p:blipFill>
        <p:spPr bwMode="auto">
          <a:xfrm>
            <a:off x="1255014" y="356842"/>
            <a:ext cx="6288786" cy="630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AppData\Local\Microsoft\Windows\INetCache\IE\0NS163UA\reloj1[1].jpg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607" y="157220"/>
            <a:ext cx="6288786" cy="650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048000" y="1752600"/>
            <a:ext cx="3162300" cy="3048000"/>
          </a:xfrm>
          <a:prstGeom prst="ellipse">
            <a:avLst/>
          </a:prstGeom>
          <a:solidFill>
            <a:srgbClr val="ECD4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36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12 Insights on </a:t>
            </a:r>
            <a:r>
              <a:rPr lang="en-ZA" sz="4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“Mighty God”</a:t>
            </a:r>
            <a:endParaRPr lang="en-ZA" sz="4000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684" y="157220"/>
            <a:ext cx="923330" cy="39624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ZA" sz="4800" b="1" dirty="0" smtClean="0">
                <a:solidFill>
                  <a:srgbClr val="ECD47A"/>
                </a:solidFill>
                <a:latin typeface="Century Gothic" panose="020B0502020202020204" pitchFamily="34" charset="0"/>
              </a:rPr>
              <a:t>It’s time for…</a:t>
            </a:r>
            <a:endParaRPr lang="en-ZA" sz="4800" b="1" dirty="0">
              <a:solidFill>
                <a:srgbClr val="ECD47A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81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52400"/>
            <a:ext cx="8229600" cy="306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b="1" dirty="0" smtClean="0">
                <a:latin typeface="Century Gothic" panose="020B0502020202020204" pitchFamily="34" charset="0"/>
              </a:rPr>
              <a:t>Exodus 6:1-8   (NIV)</a:t>
            </a:r>
            <a:endParaRPr lang="en-ZA" sz="800" b="1" dirty="0" smtClean="0">
              <a:latin typeface="Century Gothic" panose="020B0502020202020204" pitchFamily="34" charset="0"/>
            </a:endParaRPr>
          </a:p>
          <a:p>
            <a:r>
              <a:rPr lang="en-ZA" sz="2000" b="1" baseline="30000" dirty="0" smtClean="0">
                <a:latin typeface="Century Gothic" panose="020B0502020202020204" pitchFamily="34" charset="0"/>
              </a:rPr>
              <a:t>1</a:t>
            </a:r>
            <a:r>
              <a:rPr lang="en-ZA" sz="2000" b="1" dirty="0" smtClean="0">
                <a:latin typeface="Century Gothic" panose="020B0502020202020204" pitchFamily="34" charset="0"/>
              </a:rPr>
              <a:t>Then the </a:t>
            </a:r>
            <a:r>
              <a:rPr lang="en-ZA" sz="2000" b="1" cap="small" dirty="0" smtClean="0">
                <a:effectLst/>
                <a:latin typeface="Century Gothic" panose="020B0502020202020204" pitchFamily="34" charset="0"/>
              </a:rPr>
              <a:t>Lord</a:t>
            </a:r>
            <a:r>
              <a:rPr lang="en-ZA" sz="2000" b="1" dirty="0" smtClean="0">
                <a:latin typeface="Century Gothic" panose="020B0502020202020204" pitchFamily="34" charset="0"/>
              </a:rPr>
              <a:t> said to Moses, “Now you will see what I will do to Pharaoh: </a:t>
            </a:r>
            <a:r>
              <a:rPr lang="en-ZA" sz="2000" b="1" u="sng" dirty="0" smtClean="0">
                <a:latin typeface="Century Gothic" panose="020B0502020202020204" pitchFamily="34" charset="0"/>
              </a:rPr>
              <a:t>Because of my mighty hand he will let them go; because of my mighty hand he will drive them out of his country</a:t>
            </a:r>
            <a:r>
              <a:rPr lang="en-ZA" sz="2000" b="1" dirty="0" smtClean="0">
                <a:latin typeface="Century Gothic" panose="020B0502020202020204" pitchFamily="34" charset="0"/>
              </a:rPr>
              <a:t>.” </a:t>
            </a:r>
          </a:p>
          <a:p>
            <a:endParaRPr lang="en-ZA" sz="2000" b="1" baseline="30000" dirty="0">
              <a:latin typeface="Century Gothic" panose="020B0502020202020204" pitchFamily="34" charset="0"/>
            </a:endParaRPr>
          </a:p>
          <a:p>
            <a:endParaRPr lang="en-ZA" sz="2000" b="1" baseline="30000" dirty="0" smtClean="0">
              <a:latin typeface="Century Gothic" panose="020B0502020202020204" pitchFamily="34" charset="0"/>
            </a:endParaRPr>
          </a:p>
          <a:p>
            <a:endParaRPr lang="en-ZA" sz="2000" b="1" baseline="30000" dirty="0" smtClean="0">
              <a:latin typeface="Century Gothic" panose="020B0502020202020204" pitchFamily="34" charset="0"/>
            </a:endParaRPr>
          </a:p>
          <a:p>
            <a:endParaRPr lang="en-ZA" sz="2000" b="1" baseline="30000" dirty="0">
              <a:latin typeface="Century Gothic" panose="020B0502020202020204" pitchFamily="34" charset="0"/>
            </a:endParaRPr>
          </a:p>
          <a:p>
            <a:endParaRPr lang="en-ZA" sz="2000" b="1" baseline="30000" dirty="0" smtClean="0">
              <a:latin typeface="Century Gothic" panose="020B0502020202020204" pitchFamily="34" charset="0"/>
            </a:endParaRPr>
          </a:p>
          <a:p>
            <a:endParaRPr lang="en-ZA" sz="2000" b="1" baseline="30000" dirty="0">
              <a:latin typeface="Century Gothic" panose="020B0502020202020204" pitchFamily="34" charset="0"/>
            </a:endParaRPr>
          </a:p>
          <a:p>
            <a:endParaRPr lang="en-ZA" sz="2000" b="1" baseline="30000" dirty="0" smtClean="0">
              <a:latin typeface="Century Gothic" panose="020B0502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" t="12313" r="72479" b="60557"/>
          <a:stretch/>
        </p:blipFill>
        <p:spPr bwMode="auto">
          <a:xfrm>
            <a:off x="758780" y="1812628"/>
            <a:ext cx="1371600" cy="1349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0" y="2100628"/>
            <a:ext cx="6096000" cy="707886"/>
          </a:xfrm>
          <a:prstGeom prst="rect">
            <a:avLst/>
          </a:prstGeom>
          <a:solidFill>
            <a:srgbClr val="ECD4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Do I really believe the MIGHTY hand of God </a:t>
            </a:r>
          </a:p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can achieve the impossible?</a:t>
            </a:r>
            <a:endParaRPr lang="en-ZA" sz="2000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3505200"/>
            <a:ext cx="8077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b="1" baseline="30000" dirty="0">
                <a:latin typeface="Century Gothic" panose="020B0502020202020204" pitchFamily="34" charset="0"/>
              </a:rPr>
              <a:t>2 </a:t>
            </a:r>
            <a:r>
              <a:rPr lang="en-ZA" b="1" dirty="0">
                <a:latin typeface="Century Gothic" panose="020B0502020202020204" pitchFamily="34" charset="0"/>
              </a:rPr>
              <a:t>God also said to Moses, “I am the </a:t>
            </a:r>
            <a:r>
              <a:rPr lang="en-ZA" b="1" cap="small" dirty="0">
                <a:latin typeface="Century Gothic" panose="020B0502020202020204" pitchFamily="34" charset="0"/>
              </a:rPr>
              <a:t>Lord</a:t>
            </a:r>
            <a:r>
              <a:rPr lang="en-ZA" b="1" dirty="0">
                <a:latin typeface="Century Gothic" panose="020B0502020202020204" pitchFamily="34" charset="0"/>
              </a:rPr>
              <a:t>. </a:t>
            </a:r>
            <a:r>
              <a:rPr lang="en-ZA" b="1" baseline="30000" dirty="0">
                <a:latin typeface="Century Gothic" panose="020B0502020202020204" pitchFamily="34" charset="0"/>
              </a:rPr>
              <a:t>3 </a:t>
            </a:r>
            <a:r>
              <a:rPr lang="en-ZA" b="1" dirty="0">
                <a:latin typeface="Century Gothic" panose="020B0502020202020204" pitchFamily="34" charset="0"/>
              </a:rPr>
              <a:t>I appeared to Abraham, to Isaac and to Jacob as God Almighty, but by my name the </a:t>
            </a:r>
            <a:r>
              <a:rPr lang="en-ZA" b="1" cap="small" dirty="0">
                <a:latin typeface="Century Gothic" panose="020B0502020202020204" pitchFamily="34" charset="0"/>
              </a:rPr>
              <a:t>Lord</a:t>
            </a:r>
            <a:r>
              <a:rPr lang="en-ZA" b="1" dirty="0">
                <a:latin typeface="Century Gothic" panose="020B0502020202020204" pitchFamily="34" charset="0"/>
              </a:rPr>
              <a:t> I did not make myself fully known to them. </a:t>
            </a:r>
          </a:p>
          <a:p>
            <a:r>
              <a:rPr lang="en-ZA" b="1" baseline="30000" dirty="0">
                <a:latin typeface="Century Gothic" panose="020B0502020202020204" pitchFamily="34" charset="0"/>
              </a:rPr>
              <a:t>4</a:t>
            </a:r>
            <a:r>
              <a:rPr lang="en-ZA" b="1" u="sng" baseline="30000" dirty="0">
                <a:latin typeface="Century Gothic" panose="020B0502020202020204" pitchFamily="34" charset="0"/>
              </a:rPr>
              <a:t> </a:t>
            </a:r>
            <a:r>
              <a:rPr lang="en-ZA" b="1" u="sng" dirty="0">
                <a:latin typeface="Century Gothic" panose="020B0502020202020204" pitchFamily="34" charset="0"/>
              </a:rPr>
              <a:t>I also established my covenant with them to give them the land of Canaan</a:t>
            </a:r>
            <a:r>
              <a:rPr lang="en-ZA" b="1" dirty="0">
                <a:latin typeface="Century Gothic" panose="020B0502020202020204" pitchFamily="34" charset="0"/>
              </a:rPr>
              <a:t>, where they resided as foreigners. </a:t>
            </a:r>
            <a:r>
              <a:rPr lang="en-ZA" b="1" baseline="30000" dirty="0">
                <a:latin typeface="Century Gothic" panose="020B0502020202020204" pitchFamily="34" charset="0"/>
              </a:rPr>
              <a:t>5 </a:t>
            </a:r>
            <a:r>
              <a:rPr lang="en-ZA" b="1" dirty="0">
                <a:latin typeface="Century Gothic" panose="020B0502020202020204" pitchFamily="34" charset="0"/>
              </a:rPr>
              <a:t>Moreover, </a:t>
            </a:r>
            <a:r>
              <a:rPr lang="en-ZA" b="1" u="sng" dirty="0">
                <a:latin typeface="Century Gothic" panose="020B0502020202020204" pitchFamily="34" charset="0"/>
              </a:rPr>
              <a:t>I have heard the groaning of the Israelites</a:t>
            </a:r>
            <a:r>
              <a:rPr lang="en-ZA" b="1" dirty="0">
                <a:latin typeface="Century Gothic" panose="020B0502020202020204" pitchFamily="34" charset="0"/>
              </a:rPr>
              <a:t>, whom the Egyptians are enslaving, </a:t>
            </a:r>
            <a:r>
              <a:rPr lang="en-ZA" b="1" u="sng" dirty="0">
                <a:latin typeface="Century Gothic" panose="020B0502020202020204" pitchFamily="34" charset="0"/>
              </a:rPr>
              <a:t>and I have remembered my covenant</a:t>
            </a:r>
            <a:r>
              <a:rPr lang="en-ZA" b="1" dirty="0">
                <a:latin typeface="Century Gothic" panose="020B0502020202020204" pitchFamily="34" charset="0"/>
              </a:rPr>
              <a:t>.</a:t>
            </a:r>
            <a:r>
              <a:rPr lang="en-ZA" b="1" baseline="30000" dirty="0">
                <a:latin typeface="Century Gothic" panose="020B0502020202020204" pitchFamily="34" charset="0"/>
              </a:rPr>
              <a:t> 6 </a:t>
            </a:r>
            <a:r>
              <a:rPr lang="en-ZA" b="1" dirty="0">
                <a:latin typeface="Century Gothic" panose="020B0502020202020204" pitchFamily="34" charset="0"/>
              </a:rPr>
              <a:t>“Therefore, say to the Israelites: ‘I am the </a:t>
            </a:r>
            <a:r>
              <a:rPr lang="en-ZA" b="1" cap="small" dirty="0">
                <a:latin typeface="Century Gothic" panose="020B0502020202020204" pitchFamily="34" charset="0"/>
              </a:rPr>
              <a:t>Lord</a:t>
            </a:r>
            <a:r>
              <a:rPr lang="en-ZA" b="1" dirty="0">
                <a:latin typeface="Century Gothic" panose="020B0502020202020204" pitchFamily="34" charset="0"/>
              </a:rPr>
              <a:t>, and I will bring you out from under the yoke of the Egyptians. I will free you from being slaves to them, and </a:t>
            </a:r>
            <a:r>
              <a:rPr lang="en-ZA" b="1" u="sng" dirty="0">
                <a:latin typeface="Century Gothic" panose="020B0502020202020204" pitchFamily="34" charset="0"/>
              </a:rPr>
              <a:t>I will redeem you with an outstretched arm and with mighty acts</a:t>
            </a:r>
            <a:r>
              <a:rPr lang="en-ZA" b="1" dirty="0">
                <a:latin typeface="Century Gothic" panose="020B0502020202020204" pitchFamily="34" charset="0"/>
              </a:rPr>
              <a:t> of judgment. </a:t>
            </a:r>
          </a:p>
        </p:txBody>
      </p:sp>
    </p:spTree>
    <p:extLst>
      <p:ext uri="{BB962C8B-B14F-4D97-AF65-F5344CB8AC3E}">
        <p14:creationId xmlns:p14="http://schemas.microsoft.com/office/powerpoint/2010/main" val="63232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2276" y="457200"/>
            <a:ext cx="80772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000" b="1" baseline="30000" dirty="0" smtClean="0">
                <a:latin typeface="Century Gothic" panose="020B0502020202020204" pitchFamily="34" charset="0"/>
              </a:rPr>
              <a:t>7</a:t>
            </a:r>
            <a:r>
              <a:rPr lang="en-ZA" sz="2000" b="1" baseline="30000" dirty="0">
                <a:latin typeface="Century Gothic" panose="020B0502020202020204" pitchFamily="34" charset="0"/>
              </a:rPr>
              <a:t> </a:t>
            </a:r>
            <a:r>
              <a:rPr lang="en-ZA" sz="2000" b="1" dirty="0">
                <a:latin typeface="Century Gothic" panose="020B0502020202020204" pitchFamily="34" charset="0"/>
              </a:rPr>
              <a:t>I will take you as </a:t>
            </a:r>
            <a:r>
              <a:rPr lang="en-ZA" sz="2000" b="1" u="sng" dirty="0">
                <a:latin typeface="Century Gothic" panose="020B0502020202020204" pitchFamily="34" charset="0"/>
              </a:rPr>
              <a:t>my own people</a:t>
            </a:r>
            <a:r>
              <a:rPr lang="en-ZA" sz="2000" b="1" dirty="0">
                <a:latin typeface="Century Gothic" panose="020B0502020202020204" pitchFamily="34" charset="0"/>
              </a:rPr>
              <a:t>, and I will be your God. </a:t>
            </a:r>
            <a:r>
              <a:rPr lang="en-ZA" sz="2000" b="1" u="sng" dirty="0">
                <a:latin typeface="Century Gothic" panose="020B0502020202020204" pitchFamily="34" charset="0"/>
              </a:rPr>
              <a:t>Then you will know that I am the </a:t>
            </a:r>
            <a:r>
              <a:rPr lang="en-ZA" sz="2000" b="1" u="sng" cap="small" dirty="0">
                <a:latin typeface="Century Gothic" panose="020B0502020202020204" pitchFamily="34" charset="0"/>
              </a:rPr>
              <a:t>Lord</a:t>
            </a:r>
            <a:r>
              <a:rPr lang="en-ZA" sz="2000" b="1" u="sng" dirty="0">
                <a:latin typeface="Century Gothic" panose="020B0502020202020204" pitchFamily="34" charset="0"/>
              </a:rPr>
              <a:t> your God</a:t>
            </a:r>
            <a:r>
              <a:rPr lang="en-ZA" sz="2000" b="1" dirty="0">
                <a:latin typeface="Century Gothic" panose="020B0502020202020204" pitchFamily="34" charset="0"/>
              </a:rPr>
              <a:t>, who brought you out from under the yoke of the Egyptians. </a:t>
            </a:r>
            <a:endParaRPr lang="en-ZA" sz="2000" b="1" dirty="0" smtClean="0">
              <a:latin typeface="Century Gothic" panose="020B0502020202020204" pitchFamily="34" charset="0"/>
            </a:endParaRPr>
          </a:p>
          <a:p>
            <a:r>
              <a:rPr lang="en-ZA" sz="2000" b="1" baseline="30000" dirty="0" smtClean="0">
                <a:latin typeface="Century Gothic" panose="020B0502020202020204" pitchFamily="34" charset="0"/>
              </a:rPr>
              <a:t>8</a:t>
            </a:r>
            <a:r>
              <a:rPr lang="en-ZA" sz="2000" b="1" baseline="30000" dirty="0">
                <a:latin typeface="Century Gothic" panose="020B0502020202020204" pitchFamily="34" charset="0"/>
              </a:rPr>
              <a:t> </a:t>
            </a:r>
            <a:r>
              <a:rPr lang="en-ZA" sz="2000" b="1" u="sng" dirty="0">
                <a:latin typeface="Century Gothic" panose="020B0502020202020204" pitchFamily="34" charset="0"/>
              </a:rPr>
              <a:t>And I will bring you to the land I swore with uplifted hand to give to Abraham, to Isaac and to Jacob</a:t>
            </a:r>
            <a:r>
              <a:rPr lang="en-ZA" sz="2000" b="1" dirty="0">
                <a:latin typeface="Century Gothic" panose="020B0502020202020204" pitchFamily="34" charset="0"/>
              </a:rPr>
              <a:t>. I will give it to you as a possession. I am the </a:t>
            </a:r>
            <a:r>
              <a:rPr lang="en-ZA" sz="2000" b="1" cap="small" dirty="0">
                <a:latin typeface="Century Gothic" panose="020B0502020202020204" pitchFamily="34" charset="0"/>
              </a:rPr>
              <a:t>Lord</a:t>
            </a:r>
            <a:r>
              <a:rPr lang="en-ZA" sz="2000" b="1" dirty="0" smtClean="0">
                <a:latin typeface="Century Gothic" panose="020B0502020202020204" pitchFamily="34" charset="0"/>
              </a:rPr>
              <a:t>.’”</a:t>
            </a:r>
          </a:p>
          <a:p>
            <a:endParaRPr lang="en-ZA" sz="800" b="1" dirty="0">
              <a:latin typeface="Century Gothic" panose="020B0502020202020204" pitchFamily="34" charset="0"/>
            </a:endParaRPr>
          </a:p>
          <a:p>
            <a:endParaRPr lang="en-ZA" sz="2000" b="1" dirty="0" smtClean="0">
              <a:latin typeface="Century Gothic" panose="020B0502020202020204" pitchFamily="34" charset="0"/>
            </a:endParaRPr>
          </a:p>
          <a:p>
            <a:r>
              <a:rPr lang="en-ZA" sz="2000" b="1" dirty="0" smtClean="0">
                <a:latin typeface="Century Gothic" panose="020B0502020202020204" pitchFamily="34" charset="0"/>
              </a:rPr>
              <a:t>Also Deuteronomy 7:8</a:t>
            </a:r>
          </a:p>
          <a:p>
            <a:r>
              <a:rPr lang="en-ZA" sz="2000" b="1" dirty="0" smtClean="0">
                <a:latin typeface="Century Gothic" panose="020B0502020202020204" pitchFamily="34" charset="0"/>
              </a:rPr>
              <a:t>“Rather</a:t>
            </a:r>
            <a:r>
              <a:rPr lang="en-ZA" sz="2000" b="1" dirty="0">
                <a:latin typeface="Century Gothic" panose="020B0502020202020204" pitchFamily="34" charset="0"/>
              </a:rPr>
              <a:t>, it was </a:t>
            </a:r>
            <a:r>
              <a:rPr lang="en-ZA" sz="2000" b="1" u="sng" dirty="0">
                <a:latin typeface="Century Gothic" panose="020B0502020202020204" pitchFamily="34" charset="0"/>
              </a:rPr>
              <a:t>simply that the </a:t>
            </a:r>
            <a:r>
              <a:rPr lang="en-ZA" sz="2000" b="1" u="sng" cap="small" dirty="0">
                <a:latin typeface="Century Gothic" panose="020B0502020202020204" pitchFamily="34" charset="0"/>
              </a:rPr>
              <a:t>Lord</a:t>
            </a:r>
            <a:r>
              <a:rPr lang="en-ZA" sz="2000" b="1" u="sng" dirty="0">
                <a:latin typeface="Century Gothic" panose="020B0502020202020204" pitchFamily="34" charset="0"/>
              </a:rPr>
              <a:t> loves you, and he was keeping the oath</a:t>
            </a:r>
            <a:r>
              <a:rPr lang="en-ZA" sz="2000" b="1" dirty="0">
                <a:latin typeface="Century Gothic" panose="020B0502020202020204" pitchFamily="34" charset="0"/>
              </a:rPr>
              <a:t> he had sworn to your ancestors. That is why the </a:t>
            </a:r>
            <a:r>
              <a:rPr lang="en-ZA" sz="2000" b="1" cap="small" dirty="0">
                <a:latin typeface="Century Gothic" panose="020B0502020202020204" pitchFamily="34" charset="0"/>
              </a:rPr>
              <a:t>Lord</a:t>
            </a:r>
            <a:r>
              <a:rPr lang="en-ZA" sz="2000" b="1" dirty="0">
                <a:latin typeface="Century Gothic" panose="020B0502020202020204" pitchFamily="34" charset="0"/>
              </a:rPr>
              <a:t> rescued you with such a </a:t>
            </a:r>
            <a:r>
              <a:rPr lang="en-ZA" sz="2000" b="1" dirty="0" smtClean="0">
                <a:latin typeface="Century Gothic" panose="020B0502020202020204" pitchFamily="34" charset="0"/>
              </a:rPr>
              <a:t>mighty </a:t>
            </a:r>
            <a:r>
              <a:rPr lang="en-ZA" sz="2000" b="1" dirty="0">
                <a:latin typeface="Century Gothic" panose="020B0502020202020204" pitchFamily="34" charset="0"/>
              </a:rPr>
              <a:t>hand from your slavery and from the oppressive hand of Pharaoh, king of Egypt</a:t>
            </a:r>
            <a:r>
              <a:rPr lang="en-ZA" sz="2000" b="1" dirty="0" smtClean="0">
                <a:latin typeface="Century Gothic" panose="020B0502020202020204" pitchFamily="34" charset="0"/>
              </a:rPr>
              <a:t>.”</a:t>
            </a:r>
            <a:endParaRPr lang="en-ZA" sz="2000" b="1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2" t="13189" r="50409" b="60775"/>
          <a:stretch/>
        </p:blipFill>
        <p:spPr bwMode="auto">
          <a:xfrm>
            <a:off x="579012" y="4648200"/>
            <a:ext cx="1368380" cy="133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9800" y="4656133"/>
            <a:ext cx="6096000" cy="1446550"/>
          </a:xfrm>
          <a:prstGeom prst="rect">
            <a:avLst/>
          </a:prstGeom>
          <a:solidFill>
            <a:srgbClr val="ECD4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God shows He is MIGHTY because…</a:t>
            </a:r>
          </a:p>
          <a:p>
            <a:pPr algn="ctr"/>
            <a:endParaRPr lang="en-ZA" sz="800" b="1" dirty="0" smtClean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-He LOVES His people </a:t>
            </a:r>
          </a:p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-He always keeps His covenant PROMISES</a:t>
            </a:r>
          </a:p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-He wants us to KNOW Him as Lord</a:t>
            </a:r>
            <a:endParaRPr lang="en-ZA" sz="2000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7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358404"/>
            <a:ext cx="8305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ZA" sz="2000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en-ZA" sz="2000" b="1" dirty="0" smtClean="0">
                <a:latin typeface="Century Gothic" panose="020B0502020202020204" pitchFamily="34" charset="0"/>
              </a:rPr>
              <a:t>   What is your Egypt? </a:t>
            </a:r>
          </a:p>
          <a:p>
            <a:pPr algn="ctr"/>
            <a:r>
              <a:rPr lang="en-ZA" sz="2000" b="1" dirty="0" smtClean="0">
                <a:latin typeface="Century Gothic" panose="020B0502020202020204" pitchFamily="34" charset="0"/>
              </a:rPr>
              <a:t>Or who is your Pharaoh? </a:t>
            </a:r>
          </a:p>
          <a:p>
            <a:pPr algn="ctr"/>
            <a:r>
              <a:rPr lang="en-ZA" sz="2000" b="1" dirty="0" smtClean="0">
                <a:latin typeface="Century Gothic" panose="020B0502020202020204" pitchFamily="34" charset="0"/>
              </a:rPr>
              <a:t>What could be holding you back from </a:t>
            </a:r>
          </a:p>
          <a:p>
            <a:pPr algn="ctr"/>
            <a:r>
              <a:rPr lang="en-ZA" sz="2000" b="1" dirty="0" smtClean="0">
                <a:latin typeface="Century Gothic" panose="020B0502020202020204" pitchFamily="34" charset="0"/>
              </a:rPr>
              <a:t>entering your promised land? </a:t>
            </a:r>
          </a:p>
          <a:p>
            <a:pPr algn="ctr"/>
            <a:r>
              <a:rPr lang="en-ZA" sz="2000" b="1" dirty="0" smtClean="0">
                <a:latin typeface="Century Gothic" panose="020B0502020202020204" pitchFamily="34" charset="0"/>
              </a:rPr>
              <a:t>What is keeping you in slavery? </a:t>
            </a:r>
          </a:p>
          <a:p>
            <a:pPr algn="ctr"/>
            <a:r>
              <a:rPr lang="en-ZA" sz="2000" b="1" dirty="0" smtClean="0">
                <a:latin typeface="Century Gothic" panose="020B0502020202020204" pitchFamily="34" charset="0"/>
              </a:rPr>
              <a:t>Are you feeling trapped/enslaved/in bondage?</a:t>
            </a:r>
            <a:endParaRPr lang="en-ZA" sz="2000" b="1" baseline="30000" dirty="0" smtClean="0">
              <a:latin typeface="Century Gothic" panose="020B0502020202020204" pitchFamily="34" charset="0"/>
            </a:endParaRPr>
          </a:p>
          <a:p>
            <a:endParaRPr lang="en-ZA" sz="2000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en-ZA" sz="2000" b="1" dirty="0" smtClean="0">
                <a:latin typeface="Century Gothic" panose="020B0502020202020204" pitchFamily="34" charset="0"/>
              </a:rPr>
              <a:t>You must believe Mighty God LOVES you</a:t>
            </a:r>
          </a:p>
          <a:p>
            <a:pPr algn="ctr"/>
            <a:r>
              <a:rPr lang="en-ZA" sz="2000" b="1" dirty="0" smtClean="0">
                <a:latin typeface="Century Gothic" panose="020B0502020202020204" pitchFamily="34" charset="0"/>
              </a:rPr>
              <a:t>and wants to set you FREE so you can KNOW Him.</a:t>
            </a:r>
            <a:endParaRPr lang="en-ZA" sz="2000" b="1" dirty="0">
              <a:latin typeface="Century Gothic" panose="020B0502020202020204" pitchFamily="34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304800" y="152400"/>
            <a:ext cx="8610600" cy="4953000"/>
          </a:xfrm>
          <a:prstGeom prst="cloudCallout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Rectangle 5"/>
          <p:cNvSpPr/>
          <p:nvPr/>
        </p:nvSpPr>
        <p:spPr>
          <a:xfrm>
            <a:off x="4312276" y="4114800"/>
            <a:ext cx="4572000" cy="2308324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Jeremiah 31:3 </a:t>
            </a:r>
            <a:r>
              <a:rPr lang="en-ZA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"I have loved you with an everlasting </a:t>
            </a:r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love”</a:t>
            </a:r>
          </a:p>
          <a:p>
            <a:endParaRPr lang="en-ZA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John </a:t>
            </a:r>
            <a:r>
              <a:rPr lang="en-ZA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8:32 </a:t>
            </a:r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“Then </a:t>
            </a:r>
            <a:r>
              <a:rPr lang="en-ZA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you will know the truth, and the truth will set you free</a:t>
            </a:r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.“</a:t>
            </a:r>
          </a:p>
          <a:p>
            <a:endParaRPr lang="en-ZA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ZA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Galatians </a:t>
            </a:r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5:1 “It </a:t>
            </a:r>
            <a:r>
              <a:rPr lang="en-ZA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is for freedom that Christ has set us free</a:t>
            </a:r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.</a:t>
            </a:r>
            <a:r>
              <a:rPr lang="en-ZA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n-ZA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“</a:t>
            </a:r>
            <a:endParaRPr lang="en-ZA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0341">
            <a:off x="497843" y="4359324"/>
            <a:ext cx="25050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92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75272"/>
            <a:ext cx="8305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Exodus 6:9</a:t>
            </a:r>
          </a:p>
          <a:p>
            <a:r>
              <a:rPr lang="en-ZA" b="1" dirty="0" smtClean="0">
                <a:latin typeface="Century Gothic" panose="020B0502020202020204" pitchFamily="34" charset="0"/>
              </a:rPr>
              <a:t>“So Moses told the people of Israel what the LORD had said, but they refused to listen anymore. They had become too discouraged…”</a:t>
            </a:r>
          </a:p>
          <a:p>
            <a:endParaRPr lang="en-ZA" b="1" dirty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Other versions “discouraged”: anguished, despondent, broken-spirited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3" t="12751" r="28366" b="61213"/>
          <a:stretch/>
        </p:blipFill>
        <p:spPr bwMode="auto">
          <a:xfrm>
            <a:off x="609600" y="1828800"/>
            <a:ext cx="1433848" cy="1410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0" y="1981200"/>
            <a:ext cx="6096000" cy="1169551"/>
          </a:xfrm>
          <a:prstGeom prst="rect">
            <a:avLst/>
          </a:prstGeom>
          <a:solidFill>
            <a:srgbClr val="ECD4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We need to keep on listening to Mighty God, no matter how bleak our circumstances may be.</a:t>
            </a:r>
          </a:p>
          <a:p>
            <a:pPr algn="ctr"/>
            <a:endParaRPr lang="en-ZA" sz="1000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He works all things together for good.</a:t>
            </a:r>
            <a:endParaRPr lang="en-ZA" sz="2000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9586" y="3429000"/>
            <a:ext cx="82972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Exodus 6:10-12</a:t>
            </a:r>
          </a:p>
          <a:p>
            <a:r>
              <a:rPr lang="en-ZA" b="1" dirty="0" smtClean="0">
                <a:latin typeface="Century Gothic" panose="020B0502020202020204" pitchFamily="34" charset="0"/>
              </a:rPr>
              <a:t>“</a:t>
            </a:r>
            <a:r>
              <a:rPr lang="en-ZA" b="1" baseline="30000" dirty="0" smtClean="0">
                <a:latin typeface="Century Gothic" panose="020B0502020202020204" pitchFamily="34" charset="0"/>
              </a:rPr>
              <a:t>10</a:t>
            </a:r>
            <a:r>
              <a:rPr lang="en-ZA" b="1" dirty="0" smtClean="0">
                <a:latin typeface="Century Gothic" panose="020B0502020202020204" pitchFamily="34" charset="0"/>
              </a:rPr>
              <a:t>Then </a:t>
            </a:r>
            <a:r>
              <a:rPr lang="en-ZA" b="1" dirty="0">
                <a:latin typeface="Century Gothic" panose="020B0502020202020204" pitchFamily="34" charset="0"/>
              </a:rPr>
              <a:t>the Lord said to Moses, </a:t>
            </a:r>
            <a:r>
              <a:rPr lang="en-ZA" b="1" baseline="30000" dirty="0">
                <a:latin typeface="Century Gothic" panose="020B0502020202020204" pitchFamily="34" charset="0"/>
              </a:rPr>
              <a:t>11</a:t>
            </a:r>
            <a:r>
              <a:rPr lang="en-ZA" b="1" dirty="0">
                <a:latin typeface="Century Gothic" panose="020B0502020202020204" pitchFamily="34" charset="0"/>
              </a:rPr>
              <a:t>“Go, tell Pharaoh king of Egypt to let the Israelites go out of his country.”</a:t>
            </a:r>
          </a:p>
          <a:p>
            <a:r>
              <a:rPr lang="en-ZA" b="1" baseline="30000" dirty="0">
                <a:latin typeface="Century Gothic" panose="020B0502020202020204" pitchFamily="34" charset="0"/>
              </a:rPr>
              <a:t>12</a:t>
            </a:r>
            <a:r>
              <a:rPr lang="en-ZA" b="1" dirty="0">
                <a:latin typeface="Century Gothic" panose="020B0502020202020204" pitchFamily="34" charset="0"/>
              </a:rPr>
              <a:t>But Moses said to the Lord, “If the Israelites will not listen to me, why would Pharaoh listen to me, since I speak with faltering </a:t>
            </a:r>
            <a:r>
              <a:rPr lang="en-ZA" b="1" dirty="0" smtClean="0">
                <a:latin typeface="Century Gothic" panose="020B0502020202020204" pitchFamily="34" charset="0"/>
              </a:rPr>
              <a:t>lips?””</a:t>
            </a:r>
            <a:endParaRPr lang="en-ZA" b="1" dirty="0">
              <a:latin typeface="Century Gothic" panose="020B0502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2" t="12970" r="6056" b="61742"/>
          <a:stretch/>
        </p:blipFill>
        <p:spPr bwMode="auto">
          <a:xfrm>
            <a:off x="656822" y="5105400"/>
            <a:ext cx="1397358" cy="134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314977" y="5311914"/>
            <a:ext cx="6096000" cy="1015663"/>
          </a:xfrm>
          <a:prstGeom prst="rect">
            <a:avLst/>
          </a:prstGeom>
          <a:solidFill>
            <a:srgbClr val="ECD4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God uses ordinary people, and our “faltering/clumsy/unskilled speech” is no obstacle for God to accomplish Mighty acts.</a:t>
            </a:r>
          </a:p>
        </p:txBody>
      </p:sp>
    </p:spTree>
    <p:extLst>
      <p:ext uri="{BB962C8B-B14F-4D97-AF65-F5344CB8AC3E}">
        <p14:creationId xmlns:p14="http://schemas.microsoft.com/office/powerpoint/2010/main" val="356897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0217" y="4114800"/>
            <a:ext cx="8458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Exodus 7:5</a:t>
            </a:r>
          </a:p>
          <a:p>
            <a:r>
              <a:rPr lang="en-ZA" b="1" baseline="30000" dirty="0" smtClean="0">
                <a:latin typeface="Century Gothic" panose="020B0502020202020204" pitchFamily="34" charset="0"/>
              </a:rPr>
              <a:t>5</a:t>
            </a:r>
            <a:r>
              <a:rPr lang="en-ZA" b="1" dirty="0" smtClean="0">
                <a:latin typeface="Century Gothic" panose="020B0502020202020204" pitchFamily="34" charset="0"/>
              </a:rPr>
              <a:t>And </a:t>
            </a:r>
            <a:r>
              <a:rPr lang="en-ZA" b="1" u="sng" dirty="0">
                <a:latin typeface="Century Gothic" panose="020B0502020202020204" pitchFamily="34" charset="0"/>
              </a:rPr>
              <a:t>the Egyptians will know that I am the Lord </a:t>
            </a:r>
            <a:r>
              <a:rPr lang="en-ZA" b="1" dirty="0">
                <a:latin typeface="Century Gothic" panose="020B0502020202020204" pitchFamily="34" charset="0"/>
              </a:rPr>
              <a:t>when I stretch out my hand against Egypt and bring the Israelites out of it.”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t="40537" r="72648" b="32771"/>
          <a:stretch/>
        </p:blipFill>
        <p:spPr bwMode="auto">
          <a:xfrm>
            <a:off x="685800" y="2531887"/>
            <a:ext cx="1320849" cy="132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0" y="5562600"/>
            <a:ext cx="6096000" cy="707886"/>
          </a:xfrm>
          <a:prstGeom prst="rect">
            <a:avLst/>
          </a:prstGeom>
          <a:solidFill>
            <a:srgbClr val="ECD4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God’s redemptive acts are so mighty that even the enemy knows He is LORD.</a:t>
            </a:r>
            <a:endParaRPr lang="en-ZA" sz="2000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735" y="457200"/>
            <a:ext cx="8153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Moses and Aaron didn’t have to even use their own words or even think of what to do, they simply were OBEDIENT to EXACTLY what God told them.</a:t>
            </a:r>
          </a:p>
          <a:p>
            <a:endParaRPr lang="en-ZA" b="1" dirty="0" smtClean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Every specific detail as to what Moses was to say and what his brother Aaron was to do, what Pharaoh would do, what events will happen </a:t>
            </a:r>
            <a:r>
              <a:rPr lang="en-ZA" b="1" dirty="0" err="1" smtClean="0">
                <a:latin typeface="Century Gothic" panose="020B0502020202020204" pitchFamily="34" charset="0"/>
              </a:rPr>
              <a:t>etc</a:t>
            </a:r>
            <a:r>
              <a:rPr lang="en-ZA" b="1" dirty="0" smtClean="0">
                <a:latin typeface="Century Gothic" panose="020B0502020202020204" pitchFamily="34" charset="0"/>
              </a:rPr>
              <a:t> are outlined in Exodus 7:9-20 right to end of Chp14.</a:t>
            </a:r>
            <a:endParaRPr lang="en-ZA" b="1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0" y="2895600"/>
            <a:ext cx="6096000" cy="707886"/>
          </a:xfrm>
          <a:prstGeom prst="rect">
            <a:avLst/>
          </a:prstGeom>
          <a:solidFill>
            <a:srgbClr val="ECD4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God loves DETAILS. We can trust Him with the details of our lives.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3" t="40384" r="51521" b="33581"/>
          <a:stretch/>
        </p:blipFill>
        <p:spPr bwMode="auto">
          <a:xfrm>
            <a:off x="635049" y="5213006"/>
            <a:ext cx="1371600" cy="1407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805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533400"/>
            <a:ext cx="80772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Deuteronomy 5:15</a:t>
            </a:r>
          </a:p>
          <a:p>
            <a:r>
              <a:rPr lang="en-ZA" b="1" baseline="30000" dirty="0" smtClean="0">
                <a:latin typeface="Century Gothic" panose="020B0502020202020204" pitchFamily="34" charset="0"/>
              </a:rPr>
              <a:t>“15</a:t>
            </a:r>
            <a:r>
              <a:rPr lang="en-ZA" b="1" u="sng" dirty="0" smtClean="0">
                <a:latin typeface="Century Gothic" panose="020B0502020202020204" pitchFamily="34" charset="0"/>
              </a:rPr>
              <a:t>Remember</a:t>
            </a:r>
            <a:r>
              <a:rPr lang="en-ZA" b="1" dirty="0" smtClean="0">
                <a:latin typeface="Century Gothic" panose="020B0502020202020204" pitchFamily="34" charset="0"/>
              </a:rPr>
              <a:t> </a:t>
            </a:r>
            <a:r>
              <a:rPr lang="en-ZA" b="1" dirty="0">
                <a:latin typeface="Century Gothic" panose="020B0502020202020204" pitchFamily="34" charset="0"/>
              </a:rPr>
              <a:t>that you were slaves in Egypt and that the Lord your God brought you out of there with a </a:t>
            </a:r>
            <a:r>
              <a:rPr lang="en-ZA" b="1" u="sng" dirty="0">
                <a:latin typeface="Century Gothic" panose="020B0502020202020204" pitchFamily="34" charset="0"/>
              </a:rPr>
              <a:t>mighty hand and an outstretched </a:t>
            </a:r>
            <a:r>
              <a:rPr lang="en-ZA" b="1" u="sng" dirty="0" smtClean="0">
                <a:latin typeface="Century Gothic" panose="020B0502020202020204" pitchFamily="34" charset="0"/>
              </a:rPr>
              <a:t>arm</a:t>
            </a:r>
            <a:r>
              <a:rPr lang="en-ZA" b="1" dirty="0" smtClean="0">
                <a:latin typeface="Century Gothic" panose="020B0502020202020204" pitchFamily="34" charset="0"/>
              </a:rPr>
              <a:t>”</a:t>
            </a:r>
          </a:p>
          <a:p>
            <a:endParaRPr lang="en-ZA" sz="1000" b="1" dirty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Psalm 111:4</a:t>
            </a:r>
          </a:p>
          <a:p>
            <a:r>
              <a:rPr lang="en-ZA" b="1" dirty="0" smtClean="0">
                <a:latin typeface="Century Gothic" panose="020B0502020202020204" pitchFamily="34" charset="0"/>
              </a:rPr>
              <a:t>“He has made </a:t>
            </a:r>
            <a:r>
              <a:rPr lang="en-ZA" b="1" u="sng" dirty="0" smtClean="0">
                <a:latin typeface="Century Gothic" panose="020B0502020202020204" pitchFamily="34" charset="0"/>
              </a:rPr>
              <a:t>His wonderful works to be remembered</a:t>
            </a:r>
            <a:r>
              <a:rPr lang="en-ZA" b="1" dirty="0" smtClean="0">
                <a:latin typeface="Century Gothic" panose="020B0502020202020204" pitchFamily="34" charset="0"/>
              </a:rPr>
              <a:t>.”</a:t>
            </a:r>
          </a:p>
          <a:p>
            <a:endParaRPr lang="en-ZA" sz="1000" b="1" dirty="0">
              <a:latin typeface="Century Gothic" panose="020B0502020202020204" pitchFamily="34" charset="0"/>
            </a:endParaRPr>
          </a:p>
          <a:p>
            <a:r>
              <a:rPr lang="en-ZA" b="1" dirty="0" smtClean="0">
                <a:latin typeface="Century Gothic" panose="020B0502020202020204" pitchFamily="34" charset="0"/>
              </a:rPr>
              <a:t>Psalm 21:13</a:t>
            </a:r>
          </a:p>
          <a:p>
            <a:r>
              <a:rPr lang="en-ZA" b="1" dirty="0" smtClean="0">
                <a:latin typeface="Century Gothic" panose="020B0502020202020204" pitchFamily="34" charset="0"/>
              </a:rPr>
              <a:t>“Be </a:t>
            </a:r>
            <a:r>
              <a:rPr lang="en-ZA" b="1" dirty="0">
                <a:latin typeface="Century Gothic" panose="020B0502020202020204" pitchFamily="34" charset="0"/>
              </a:rPr>
              <a:t>exalted in your strength, </a:t>
            </a:r>
            <a:r>
              <a:rPr lang="en-ZA" b="1" dirty="0" smtClean="0">
                <a:latin typeface="Century Gothic" panose="020B0502020202020204" pitchFamily="34" charset="0"/>
              </a:rPr>
              <a:t>Lord; </a:t>
            </a:r>
            <a:r>
              <a:rPr lang="en-ZA" b="1" u="sng" dirty="0" smtClean="0">
                <a:latin typeface="Century Gothic" panose="020B0502020202020204" pitchFamily="34" charset="0"/>
              </a:rPr>
              <a:t>we </a:t>
            </a:r>
            <a:r>
              <a:rPr lang="en-ZA" b="1" u="sng" dirty="0">
                <a:latin typeface="Century Gothic" panose="020B0502020202020204" pitchFamily="34" charset="0"/>
              </a:rPr>
              <a:t>will sing and praise your might</a:t>
            </a:r>
            <a:r>
              <a:rPr lang="en-ZA" b="1" dirty="0" smtClean="0">
                <a:latin typeface="Century Gothic" panose="020B0502020202020204" pitchFamily="34" charset="0"/>
              </a:rPr>
              <a:t>.”</a:t>
            </a:r>
            <a:endParaRPr lang="en-ZA" b="1" dirty="0">
              <a:latin typeface="Century Gothic" panose="020B0502020202020204" pitchFamily="34" charset="0"/>
            </a:endParaRPr>
          </a:p>
          <a:p>
            <a:endParaRPr lang="en-ZA" b="1" dirty="0"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3048000"/>
            <a:ext cx="6096000" cy="1477328"/>
          </a:xfrm>
          <a:prstGeom prst="rect">
            <a:avLst/>
          </a:prstGeom>
          <a:solidFill>
            <a:srgbClr val="ECD4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God wants us to REMEMBER His mighty acts</a:t>
            </a:r>
          </a:p>
          <a:p>
            <a:pPr algn="ctr"/>
            <a:endParaRPr lang="en-ZA" sz="1000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…by recording, reflecting, being mindful and retelling others of the mighty things He has done. This also reminds &amp; builds our faith in Him! </a:t>
            </a:r>
            <a:endParaRPr lang="en-ZA" sz="2000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62000" y="4753928"/>
            <a:ext cx="8001000" cy="1951672"/>
          </a:xfrm>
          <a:prstGeom prst="rightArrow">
            <a:avLst>
              <a:gd name="adj1" fmla="val 75076"/>
              <a:gd name="adj2" fmla="val 5000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TextBox 7"/>
          <p:cNvSpPr txBox="1"/>
          <p:nvPr/>
        </p:nvSpPr>
        <p:spPr>
          <a:xfrm>
            <a:off x="952500" y="5248870"/>
            <a:ext cx="723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latin typeface="Century Gothic" panose="020B0502020202020204" pitchFamily="34" charset="0"/>
              </a:rPr>
              <a:t>Could I journal? Do I reflect? Am I mindful of what God is doing? Do I tell others about my God-adventures? Is my faith being built up by being reminded of His mighty acts of power?</a:t>
            </a:r>
            <a:endParaRPr lang="en-ZA" b="1" dirty="0">
              <a:latin typeface="Century Gothic" panose="020B0502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3" t="40537" r="28366" b="33427"/>
          <a:stretch/>
        </p:blipFill>
        <p:spPr bwMode="auto">
          <a:xfrm>
            <a:off x="685800" y="3053366"/>
            <a:ext cx="1433848" cy="1410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278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57200"/>
            <a:ext cx="8229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>
                <a:latin typeface="Century Gothic" panose="020B0502020202020204" pitchFamily="34" charset="0"/>
              </a:rPr>
              <a:t>God provides mightily for His people….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Spared from the effects of the 10 plagues 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Miraculous escape from Egypt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Parts the sea for them to cross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Destroys the Egyptian army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Guides them with Pillar of fire &amp; Cloud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Where (route) to walk, and when to walk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Angelic protection in front &amp; behind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Water (bitter to sweet at Marah; 12 Springs at </a:t>
            </a:r>
            <a:r>
              <a:rPr lang="en-ZA" b="1" dirty="0" err="1" smtClean="0">
                <a:latin typeface="Century Gothic" panose="020B0502020202020204" pitchFamily="34" charset="0"/>
              </a:rPr>
              <a:t>Elim</a:t>
            </a:r>
            <a:r>
              <a:rPr lang="en-ZA" b="1" dirty="0" smtClean="0">
                <a:latin typeface="Century Gothic" panose="020B0502020202020204" pitchFamily="34" charset="0"/>
              </a:rPr>
              <a:t>; later from a rock)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Shade when needed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Promise of healing and no disease while obeying God 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Manna &amp; Quail (for 40 years!!)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Victory in battle when attacked by Amalekites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Ten commandme</a:t>
            </a:r>
            <a:r>
              <a:rPr lang="en-ZA" b="1" dirty="0">
                <a:latin typeface="Century Gothic" panose="020B0502020202020204" pitchFamily="34" charset="0"/>
              </a:rPr>
              <a:t>n</a:t>
            </a:r>
            <a:r>
              <a:rPr lang="en-ZA" b="1" dirty="0" smtClean="0">
                <a:latin typeface="Century Gothic" panose="020B0502020202020204" pitchFamily="34" charset="0"/>
              </a:rPr>
              <a:t>ts for living</a:t>
            </a:r>
          </a:p>
          <a:p>
            <a:pPr marL="285750" indent="-285750">
              <a:buFontTx/>
              <a:buChar char="-"/>
            </a:pPr>
            <a:r>
              <a:rPr lang="en-ZA" b="1" dirty="0" smtClean="0">
                <a:latin typeface="Century Gothic" panose="020B0502020202020204" pitchFamily="34" charset="0"/>
              </a:rPr>
              <a:t>And later…Jesus came in human form, Jesus’ resurrection from death, forgiveness of sin, Gentiles brought into the family of God, miraculous healings/raised from dead, eternal life!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2" t="40975" r="6395" b="32989"/>
          <a:stretch/>
        </p:blipFill>
        <p:spPr bwMode="auto">
          <a:xfrm>
            <a:off x="762000" y="5333999"/>
            <a:ext cx="1295400" cy="129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60242" y="5467290"/>
            <a:ext cx="6096000" cy="400110"/>
          </a:xfrm>
          <a:prstGeom prst="rect">
            <a:avLst/>
          </a:prstGeom>
          <a:solidFill>
            <a:srgbClr val="ECD47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000" b="1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Mighty God provides all we need. Always.</a:t>
            </a:r>
          </a:p>
        </p:txBody>
      </p:sp>
    </p:spTree>
    <p:extLst>
      <p:ext uri="{BB962C8B-B14F-4D97-AF65-F5344CB8AC3E}">
        <p14:creationId xmlns:p14="http://schemas.microsoft.com/office/powerpoint/2010/main" val="418567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ustom 5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390</TotalTime>
  <Words>1503</Words>
  <Application>Microsoft Office PowerPoint</Application>
  <PresentationFormat>On-screen Show (4:3)</PresentationFormat>
  <Paragraphs>154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32</cp:revision>
  <dcterms:created xsi:type="dcterms:W3CDTF">2017-12-14T16:26:55Z</dcterms:created>
  <dcterms:modified xsi:type="dcterms:W3CDTF">2017-12-16T15:37:29Z</dcterms:modified>
</cp:coreProperties>
</file>