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61" r:id="rId6"/>
    <p:sldId id="265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46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7D24-8331-42CA-A303-FDDE4AFF74F8}" type="datetimeFigureOut">
              <a:rPr lang="en-ZA" smtClean="0"/>
              <a:pPr/>
              <a:t>2017/10/20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0BBF8-1BC7-40A3-B53A-87EF9BB4D9BB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7D24-8331-42CA-A303-FDDE4AFF74F8}" type="datetimeFigureOut">
              <a:rPr lang="en-ZA" smtClean="0"/>
              <a:pPr/>
              <a:t>2017/10/20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0BBF8-1BC7-40A3-B53A-87EF9BB4D9BB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7D24-8331-42CA-A303-FDDE4AFF74F8}" type="datetimeFigureOut">
              <a:rPr lang="en-ZA" smtClean="0"/>
              <a:pPr/>
              <a:t>2017/10/20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0BBF8-1BC7-40A3-B53A-87EF9BB4D9BB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7D24-8331-42CA-A303-FDDE4AFF74F8}" type="datetimeFigureOut">
              <a:rPr lang="en-ZA" smtClean="0"/>
              <a:pPr/>
              <a:t>2017/10/20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0BBF8-1BC7-40A3-B53A-87EF9BB4D9BB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7D24-8331-42CA-A303-FDDE4AFF74F8}" type="datetimeFigureOut">
              <a:rPr lang="en-ZA" smtClean="0"/>
              <a:pPr/>
              <a:t>2017/10/20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0BBF8-1BC7-40A3-B53A-87EF9BB4D9BB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7D24-8331-42CA-A303-FDDE4AFF74F8}" type="datetimeFigureOut">
              <a:rPr lang="en-ZA" smtClean="0"/>
              <a:pPr/>
              <a:t>2017/10/20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0BBF8-1BC7-40A3-B53A-87EF9BB4D9BB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7D24-8331-42CA-A303-FDDE4AFF74F8}" type="datetimeFigureOut">
              <a:rPr lang="en-ZA" smtClean="0"/>
              <a:pPr/>
              <a:t>2017/10/20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0BBF8-1BC7-40A3-B53A-87EF9BB4D9BB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7D24-8331-42CA-A303-FDDE4AFF74F8}" type="datetimeFigureOut">
              <a:rPr lang="en-ZA" smtClean="0"/>
              <a:pPr/>
              <a:t>2017/10/20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0BBF8-1BC7-40A3-B53A-87EF9BB4D9BB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7D24-8331-42CA-A303-FDDE4AFF74F8}" type="datetimeFigureOut">
              <a:rPr lang="en-ZA" smtClean="0"/>
              <a:pPr/>
              <a:t>2017/10/20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0BBF8-1BC7-40A3-B53A-87EF9BB4D9BB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7D24-8331-42CA-A303-FDDE4AFF74F8}" type="datetimeFigureOut">
              <a:rPr lang="en-ZA" smtClean="0"/>
              <a:pPr/>
              <a:t>2017/10/20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0BBF8-1BC7-40A3-B53A-87EF9BB4D9BB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7D24-8331-42CA-A303-FDDE4AFF74F8}" type="datetimeFigureOut">
              <a:rPr lang="en-ZA" smtClean="0"/>
              <a:pPr/>
              <a:t>2017/10/20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0BBF8-1BC7-40A3-B53A-87EF9BB4D9BB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57D24-8331-42CA-A303-FDDE4AFF74F8}" type="datetimeFigureOut">
              <a:rPr lang="en-ZA" smtClean="0"/>
              <a:pPr/>
              <a:t>2017/10/20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0BBF8-1BC7-40A3-B53A-87EF9BB4D9BB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Crossways%20Church\Videos\WHO%20AM%20I\ID%20THEFT.wmv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1028" name="Picture 4" descr="Image result for open bib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764903" cy="5832648"/>
          </a:xfrm>
          <a:prstGeom prst="rect">
            <a:avLst/>
          </a:prstGeom>
          <a:noFill/>
        </p:spPr>
      </p:pic>
      <p:pic>
        <p:nvPicPr>
          <p:cNvPr id="1026" name="Picture 2" descr="Image result for south african id boo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  <a:grayscl/>
          </a:blip>
          <a:stretch>
            <a:fillRect/>
          </a:stretch>
        </p:blipFill>
        <p:spPr bwMode="auto">
          <a:xfrm rot="1062498">
            <a:off x="-1142206" y="2818920"/>
            <a:ext cx="6096000" cy="40957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419872" y="3573016"/>
            <a:ext cx="53651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9600" dirty="0" smtClean="0">
                <a:latin typeface="Watermelon Script Demo" pitchFamily="2" charset="0"/>
              </a:rPr>
              <a:t>Identity Matters</a:t>
            </a:r>
            <a:endParaRPr lang="en-ZA" sz="9600" dirty="0">
              <a:latin typeface="Watermelon Script Demo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6237312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>
                <a:latin typeface="Stencil" pitchFamily="82" charset="0"/>
              </a:rPr>
              <a:t>The truth about who I am in Christ</a:t>
            </a:r>
            <a:endParaRPr lang="en-ZA" dirty="0">
              <a:latin typeface="Stencil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260648"/>
            <a:ext cx="8208912" cy="156966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How can we be proactive about protecting the identity of who we are in Christ? 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2492896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When tempted to doubt</a:t>
            </a:r>
            <a:r>
              <a:rPr lang="en-US" sz="2800" dirty="0" smtClean="0">
                <a:solidFill>
                  <a:schemeClr val="bg1"/>
                </a:solidFill>
              </a:rPr>
              <a:t>, place your faith in what the Word of God says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9" name="Picture 8" descr="Truth vs Lies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3645024"/>
            <a:ext cx="3275079" cy="2456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539552" y="5157192"/>
            <a:ext cx="31683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Jesus </a:t>
            </a:r>
            <a:r>
              <a:rPr lang="en-US" sz="2800" u="sng" dirty="0" smtClean="0">
                <a:solidFill>
                  <a:schemeClr val="bg1"/>
                </a:solidFill>
              </a:rPr>
              <a:t>said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“It is written…:”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               Matt 4:4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3501008"/>
            <a:ext cx="44644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i="1" dirty="0" smtClean="0">
                <a:solidFill>
                  <a:srgbClr val="FFFF00"/>
                </a:solidFill>
              </a:rPr>
              <a:t>Faith</a:t>
            </a:r>
            <a:r>
              <a:rPr lang="en-US" sz="2800" i="1" dirty="0" smtClean="0">
                <a:solidFill>
                  <a:schemeClr val="bg1"/>
                </a:solidFill>
              </a:rPr>
              <a:t> comes from hearing and hearing by the Word of God</a:t>
            </a:r>
            <a:r>
              <a:rPr lang="en-US" sz="2800" dirty="0" smtClean="0">
                <a:solidFill>
                  <a:schemeClr val="bg1"/>
                </a:solidFill>
              </a:rPr>
              <a:t>.                         Rom 10:17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 smtClean="0">
              <a:latin typeface="Century Gothic" pitchFamily="34" charset="0"/>
            </a:endParaRPr>
          </a:p>
          <a:p>
            <a:pPr algn="ctr"/>
            <a:endParaRPr lang="en-US" sz="3600" dirty="0"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404664"/>
            <a:ext cx="8208912" cy="156966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How can we be proactive about protecting the identity of who we are in Christ? 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2348880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What about being deceived </a:t>
            </a:r>
            <a:r>
              <a:rPr lang="en-US" sz="2800" dirty="0" smtClean="0">
                <a:solidFill>
                  <a:schemeClr val="bg1"/>
                </a:solidFill>
              </a:rPr>
              <a:t>into thinking you are someone that you are not?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3356992"/>
            <a:ext cx="6624736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Psalm 51:6</a:t>
            </a:r>
          </a:p>
          <a:p>
            <a:r>
              <a:rPr lang="en-US" sz="2800" dirty="0" smtClean="0"/>
              <a:t>You desire truth/honesty in the inward parts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4653136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What do you do about a low self image?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5301208"/>
            <a:ext cx="259228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Source the root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563888" y="5301208"/>
            <a:ext cx="144016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Forgive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5436096" y="5301208"/>
            <a:ext cx="295232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Ask the Holy Spirit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2051720" y="6093296"/>
            <a:ext cx="489654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Build your new identity in Christ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404664"/>
            <a:ext cx="8208912" cy="156966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How can we be proactive about protecting the identity of who we are in Christ? 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4" name="Picture 3" descr="Conviction-Vs-Condemnation.jpg"/>
          <p:cNvPicPr>
            <a:picLocks noChangeAspect="1"/>
          </p:cNvPicPr>
          <p:nvPr/>
        </p:nvPicPr>
        <p:blipFill>
          <a:blip r:embed="rId2" cstate="print"/>
          <a:srcRect t="9534" r="36613" b="10667"/>
          <a:stretch>
            <a:fillRect/>
          </a:stretch>
        </p:blipFill>
        <p:spPr>
          <a:xfrm>
            <a:off x="539552" y="2636912"/>
            <a:ext cx="4169150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004048" y="2780928"/>
            <a:ext cx="3816424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When I sin,</a:t>
            </a:r>
          </a:p>
          <a:p>
            <a:pPr algn="ctr"/>
            <a:r>
              <a:rPr lang="en-US" sz="2800" dirty="0" smtClean="0"/>
              <a:t>the 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Holy Spirit convicts</a:t>
            </a:r>
          </a:p>
          <a:p>
            <a:pPr algn="ctr"/>
            <a:r>
              <a:rPr lang="en-US" sz="2800" dirty="0" smtClean="0"/>
              <a:t>and I repent and ask</a:t>
            </a:r>
          </a:p>
          <a:p>
            <a:pPr algn="ctr"/>
            <a:r>
              <a:rPr lang="en-US" sz="2800" dirty="0" smtClean="0"/>
              <a:t>for forgiveness</a:t>
            </a:r>
          </a:p>
          <a:p>
            <a:pPr algn="ctr"/>
            <a:r>
              <a:rPr lang="en-US" sz="2800" dirty="0" smtClean="0"/>
              <a:t>but</a:t>
            </a:r>
          </a:p>
          <a:p>
            <a:pPr algn="ctr"/>
            <a:r>
              <a:rPr lang="en-US" sz="2800" dirty="0" smtClean="0"/>
              <a:t>the 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devil condemns</a:t>
            </a:r>
          </a:p>
          <a:p>
            <a:pPr algn="ctr"/>
            <a:r>
              <a:rPr lang="en-US" sz="2800" dirty="0" smtClean="0"/>
              <a:t>using</a:t>
            </a:r>
          </a:p>
          <a:p>
            <a:pPr algn="ctr"/>
            <a:r>
              <a:rPr lang="en-US" sz="2800" dirty="0" smtClean="0"/>
              <a:t>lying accusations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404664"/>
            <a:ext cx="8208912" cy="156966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How can we be proactive about protecting the identity of who we are in Christ? 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2348880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Revelation  12:11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2924944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And they have defeated / </a:t>
            </a:r>
            <a:r>
              <a:rPr lang="en-US" sz="2800" dirty="0" smtClean="0">
                <a:solidFill>
                  <a:srgbClr val="FFFF00"/>
                </a:solidFill>
              </a:rPr>
              <a:t>overcame</a:t>
            </a:r>
            <a:r>
              <a:rPr lang="en-US" sz="2800" dirty="0" smtClean="0">
                <a:solidFill>
                  <a:schemeClr val="bg1"/>
                </a:solidFill>
              </a:rPr>
              <a:t> him by </a:t>
            </a:r>
            <a:r>
              <a:rPr lang="en-US" sz="2800" dirty="0" smtClean="0">
                <a:solidFill>
                  <a:srgbClr val="FFFF00"/>
                </a:solidFill>
              </a:rPr>
              <a:t>the blood of the Lamb</a:t>
            </a:r>
            <a:r>
              <a:rPr lang="en-US" sz="2800" dirty="0" smtClean="0">
                <a:solidFill>
                  <a:schemeClr val="bg1"/>
                </a:solidFill>
              </a:rPr>
              <a:t> and by the </a:t>
            </a:r>
            <a:r>
              <a:rPr lang="en-US" sz="2800" dirty="0" smtClean="0">
                <a:solidFill>
                  <a:srgbClr val="FFFF00"/>
                </a:solidFill>
              </a:rPr>
              <a:t>word of their testimony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4077072"/>
            <a:ext cx="7704856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Make sure your sin is confessed so that your slate is clean and the devil has no legal grounds to stand on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5229200"/>
            <a:ext cx="8640960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Tell the devil that the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blood of Jesus </a:t>
            </a:r>
            <a:r>
              <a:rPr lang="en-US" sz="2800" dirty="0" smtClean="0"/>
              <a:t>has cleansed you from your sin and that “ … there is 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condemnation </a:t>
            </a:r>
            <a:r>
              <a:rPr lang="en-US" sz="2800" dirty="0" smtClean="0"/>
              <a:t>for those who are in Christ Jesus.” (Romans 8:1)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Century Gothic" pitchFamily="34" charset="0"/>
              </a:rPr>
              <a:t>Some of us have homework to do ….</a:t>
            </a:r>
            <a:endParaRPr lang="en-US" sz="36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dentity Theft.jpg"/>
          <p:cNvPicPr>
            <a:picLocks noChangeAspect="1"/>
          </p:cNvPicPr>
          <p:nvPr/>
        </p:nvPicPr>
        <p:blipFill>
          <a:blip r:embed="rId2" cstate="print"/>
          <a:srcRect l="5066" r="4950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Century Gothic" pitchFamily="34" charset="0"/>
              </a:rPr>
              <a:t>Identity theft quotes</a:t>
            </a:r>
            <a:endParaRPr lang="en-US" sz="36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latin typeface="Century Gothic" pitchFamily="34" charset="0"/>
            </a:endParaRPr>
          </a:p>
        </p:txBody>
      </p:sp>
      <p:pic>
        <p:nvPicPr>
          <p:cNvPr id="3" name="ID THEFT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2286000" y="-1712913"/>
            <a:ext cx="13716000" cy="10287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0112" y="274638"/>
            <a:ext cx="3106688" cy="60346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“The thief’s purpose is to steal and kill and destroy. My purpose is to give them a rich and satisfying life.”</a:t>
            </a:r>
            <a:br>
              <a:rPr lang="en-US" dirty="0" smtClean="0"/>
            </a:br>
            <a:r>
              <a:rPr lang="en-US" dirty="0" smtClean="0"/>
              <a:t>John 10:10</a:t>
            </a:r>
            <a:endParaRPr lang="en-US" dirty="0"/>
          </a:p>
        </p:txBody>
      </p:sp>
      <p:pic>
        <p:nvPicPr>
          <p:cNvPr id="4" name="Content Placeholder 3" descr="Thie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340768"/>
            <a:ext cx="4564928" cy="3672408"/>
          </a:xfrm>
        </p:spPr>
      </p:pic>
      <p:sp>
        <p:nvSpPr>
          <p:cNvPr id="5" name="TextBox 4"/>
          <p:cNvSpPr txBox="1"/>
          <p:nvPr/>
        </p:nvSpPr>
        <p:spPr>
          <a:xfrm>
            <a:off x="323528" y="5589240"/>
            <a:ext cx="489654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The thief is the Devil / Satan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0"/>
            <a:ext cx="853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Century Gothic" pitchFamily="34" charset="0"/>
              </a:rPr>
              <a:t>His tactics (which haven’t changed!)</a:t>
            </a:r>
            <a:endParaRPr lang="en-US" sz="3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620689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3600" b="1" dirty="0" smtClean="0">
                <a:solidFill>
                  <a:schemeClr val="bg1"/>
                </a:solidFill>
                <a:latin typeface="Century Gothic" pitchFamily="34" charset="0"/>
              </a:rPr>
              <a:t>Doubt</a:t>
            </a:r>
          </a:p>
          <a:p>
            <a:pPr marL="742950" indent="-742950"/>
            <a:r>
              <a:rPr lang="en-US" sz="3600" dirty="0" smtClean="0">
                <a:solidFill>
                  <a:schemeClr val="bg1"/>
                </a:solidFill>
                <a:latin typeface="Century Gothic" pitchFamily="34" charset="0"/>
              </a:rPr>
              <a:t>      </a:t>
            </a:r>
            <a:endParaRPr lang="en-US" sz="3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4149080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Century Gothic" pitchFamily="34" charset="0"/>
              </a:rPr>
              <a:t>   Genesis 3:1</a:t>
            </a:r>
            <a:endParaRPr lang="en-US" sz="2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4" y="1340768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Century Gothic" pitchFamily="34" charset="0"/>
              </a:rPr>
              <a:t>Genesis</a:t>
            </a:r>
            <a:r>
              <a:rPr lang="en-US" sz="2800" dirty="0" smtClean="0">
                <a:solidFill>
                  <a:schemeClr val="bg1"/>
                </a:solidFill>
              </a:rPr>
              <a:t> 2:15 -17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1844824"/>
            <a:ext cx="813690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The </a:t>
            </a:r>
            <a:r>
              <a:rPr lang="en-US" sz="2800" cap="small" dirty="0" smtClean="0">
                <a:solidFill>
                  <a:srgbClr val="FFFF00"/>
                </a:solidFill>
              </a:rPr>
              <a:t>Lord</a:t>
            </a:r>
            <a:r>
              <a:rPr lang="en-US" sz="2800" dirty="0" smtClean="0">
                <a:solidFill>
                  <a:srgbClr val="FFFF00"/>
                </a:solidFill>
              </a:rPr>
              <a:t> God </a:t>
            </a:r>
            <a:r>
              <a:rPr lang="en-US" sz="2800" dirty="0" smtClean="0">
                <a:solidFill>
                  <a:schemeClr val="bg1"/>
                </a:solidFill>
              </a:rPr>
              <a:t>placed the man in the Garden of Eden to tend and watch over it. </a:t>
            </a:r>
            <a:r>
              <a:rPr lang="en-US" sz="2800" b="1" baseline="30000" dirty="0" smtClean="0">
                <a:solidFill>
                  <a:schemeClr val="bg1"/>
                </a:solidFill>
              </a:rPr>
              <a:t>16 </a:t>
            </a:r>
            <a:r>
              <a:rPr lang="en-US" sz="2800" b="1" dirty="0" smtClean="0">
                <a:solidFill>
                  <a:srgbClr val="FFFF00"/>
                </a:solidFill>
              </a:rPr>
              <a:t>But the </a:t>
            </a:r>
            <a:r>
              <a:rPr lang="en-US" sz="2800" b="1" cap="small" dirty="0" smtClean="0">
                <a:solidFill>
                  <a:srgbClr val="FFFF00"/>
                </a:solidFill>
              </a:rPr>
              <a:t>Lord</a:t>
            </a:r>
            <a:r>
              <a:rPr lang="en-US" sz="2800" b="1" dirty="0" smtClean="0">
                <a:solidFill>
                  <a:srgbClr val="FFFF00"/>
                </a:solidFill>
              </a:rPr>
              <a:t> God warned him</a:t>
            </a:r>
            <a:r>
              <a:rPr lang="en-US" sz="2800" dirty="0" smtClean="0">
                <a:solidFill>
                  <a:schemeClr val="bg1"/>
                </a:solidFill>
              </a:rPr>
              <a:t>, “You may freely eat the fruit of every tree in the garden— </a:t>
            </a:r>
            <a:r>
              <a:rPr lang="en-US" sz="2800" b="1" baseline="30000" dirty="0" smtClean="0">
                <a:solidFill>
                  <a:schemeClr val="bg1"/>
                </a:solidFill>
              </a:rPr>
              <a:t>17 </a:t>
            </a:r>
            <a:r>
              <a:rPr lang="en-US" sz="2800" dirty="0" smtClean="0">
                <a:solidFill>
                  <a:schemeClr val="bg1"/>
                </a:solidFill>
              </a:rPr>
              <a:t>except the tree of the knowledge of good and evil. If you eat its fruit, you are sure to die.”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83568" y="4765119"/>
            <a:ext cx="806489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The </a:t>
            </a:r>
            <a:r>
              <a:rPr lang="en-US" sz="2800" dirty="0" smtClean="0">
                <a:solidFill>
                  <a:srgbClr val="FFFF00"/>
                </a:solidFill>
              </a:rPr>
              <a:t>serpent</a:t>
            </a:r>
            <a:r>
              <a:rPr lang="en-US" sz="2800" dirty="0" smtClean="0">
                <a:solidFill>
                  <a:schemeClr val="bg1"/>
                </a:solidFill>
              </a:rPr>
              <a:t> was the shrewdest of all the wild animals the </a:t>
            </a:r>
            <a:r>
              <a:rPr lang="en-US" sz="2800" cap="small" dirty="0" smtClean="0">
                <a:solidFill>
                  <a:schemeClr val="bg1"/>
                </a:solidFill>
              </a:rPr>
              <a:t>Lord</a:t>
            </a:r>
            <a:r>
              <a:rPr lang="en-US" sz="2800" dirty="0" smtClean="0">
                <a:solidFill>
                  <a:schemeClr val="bg1"/>
                </a:solidFill>
              </a:rPr>
              <a:t> God had made. One day he asked the woman, “</a:t>
            </a:r>
            <a:r>
              <a:rPr lang="en-US" sz="2800" b="1" dirty="0" smtClean="0">
                <a:solidFill>
                  <a:srgbClr val="FFFF00"/>
                </a:solidFill>
              </a:rPr>
              <a:t>Did God really say</a:t>
            </a:r>
            <a:r>
              <a:rPr lang="en-US" sz="2800" dirty="0" smtClean="0">
                <a:solidFill>
                  <a:schemeClr val="bg1"/>
                </a:solidFill>
              </a:rPr>
              <a:t> you must not eat the fruit from any of the trees in the garden?”</a:t>
            </a:r>
            <a:endParaRPr lang="en-US" sz="28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endParaRPr lang="en-US" dirty="0"/>
          </a:p>
        </p:txBody>
      </p:sp>
      <p:pic>
        <p:nvPicPr>
          <p:cNvPr id="9218" name="Picture 2" descr="Image result for Doub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764704"/>
            <a:ext cx="1008112" cy="8359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0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Century Gothic" pitchFamily="34" charset="0"/>
              </a:rPr>
              <a:t>His tactics</a:t>
            </a:r>
            <a:endParaRPr lang="en-US" sz="3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620688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3600" b="1" dirty="0" smtClean="0">
                <a:solidFill>
                  <a:schemeClr val="bg1"/>
                </a:solidFill>
                <a:latin typeface="Century Gothic" pitchFamily="34" charset="0"/>
              </a:rPr>
              <a:t>Doubt</a:t>
            </a:r>
          </a:p>
          <a:p>
            <a:pPr marL="742950" indent="-742950"/>
            <a:r>
              <a:rPr lang="en-US" sz="3600" dirty="0" smtClean="0">
                <a:solidFill>
                  <a:schemeClr val="bg1"/>
                </a:solidFill>
                <a:latin typeface="Century Gothic" pitchFamily="34" charset="0"/>
              </a:rPr>
              <a:t>      </a:t>
            </a:r>
            <a:endParaRPr lang="en-US" sz="3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1268760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Century Gothic" pitchFamily="34" charset="0"/>
              </a:rPr>
              <a:t>Matthew 3:16-17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395536" y="1844824"/>
            <a:ext cx="87484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baseline="30000" dirty="0" smtClean="0">
                <a:solidFill>
                  <a:schemeClr val="bg1"/>
                </a:solidFill>
              </a:rPr>
              <a:t>16 </a:t>
            </a:r>
            <a:r>
              <a:rPr lang="en-US" sz="2800" dirty="0" smtClean="0">
                <a:solidFill>
                  <a:schemeClr val="bg1"/>
                </a:solidFill>
              </a:rPr>
              <a:t>After his baptism, as Jesus came up out of the water, the heavens were opened and He saw the Spirit of God descending like a dove and settling on Him. </a:t>
            </a:r>
            <a:r>
              <a:rPr lang="en-US" sz="2800" b="1" baseline="30000" dirty="0" smtClean="0">
                <a:solidFill>
                  <a:schemeClr val="bg1"/>
                </a:solidFill>
              </a:rPr>
              <a:t>17 </a:t>
            </a:r>
            <a:r>
              <a:rPr lang="en-US" sz="2800" dirty="0" smtClean="0">
                <a:solidFill>
                  <a:schemeClr val="bg1"/>
                </a:solidFill>
              </a:rPr>
              <a:t>And a </a:t>
            </a:r>
            <a:r>
              <a:rPr lang="en-US" sz="2800" dirty="0" smtClean="0">
                <a:solidFill>
                  <a:srgbClr val="FFFF00"/>
                </a:solidFill>
              </a:rPr>
              <a:t>voice from heaven </a:t>
            </a:r>
            <a:r>
              <a:rPr lang="en-US" sz="2800" dirty="0" smtClean="0">
                <a:solidFill>
                  <a:schemeClr val="bg1"/>
                </a:solidFill>
              </a:rPr>
              <a:t>said, “</a:t>
            </a:r>
            <a:r>
              <a:rPr lang="en-US" sz="2800" b="1" dirty="0" smtClean="0">
                <a:solidFill>
                  <a:srgbClr val="FFFF00"/>
                </a:solidFill>
              </a:rPr>
              <a:t>This is </a:t>
            </a:r>
            <a:r>
              <a:rPr lang="en-US" sz="2800" b="1" dirty="0" smtClean="0">
                <a:solidFill>
                  <a:srgbClr val="FFFF00"/>
                </a:solidFill>
              </a:rPr>
              <a:t>My </a:t>
            </a:r>
            <a:r>
              <a:rPr lang="en-US" sz="2800" b="1" dirty="0" smtClean="0">
                <a:solidFill>
                  <a:srgbClr val="FFFF00"/>
                </a:solidFill>
              </a:rPr>
              <a:t>dearly loved Son</a:t>
            </a:r>
            <a:r>
              <a:rPr lang="en-US" sz="2800" dirty="0" smtClean="0">
                <a:solidFill>
                  <a:schemeClr val="bg1"/>
                </a:solidFill>
              </a:rPr>
              <a:t>, who brings Me great joy.”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4077072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Century Gothic" pitchFamily="34" charset="0"/>
              </a:rPr>
              <a:t>Matthew 4:1</a:t>
            </a:r>
            <a:endParaRPr lang="en-US" sz="2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4611231"/>
            <a:ext cx="8424936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 </a:t>
            </a:r>
            <a:r>
              <a:rPr lang="en-US" sz="2800" dirty="0" smtClean="0">
                <a:solidFill>
                  <a:schemeClr val="bg1"/>
                </a:solidFill>
              </a:rPr>
              <a:t>Then Jesus was led by the Spirit into the wilderness to be tempted there by the devil. </a:t>
            </a:r>
            <a:r>
              <a:rPr lang="en-US" sz="2800" b="1" baseline="30000" dirty="0" smtClean="0">
                <a:solidFill>
                  <a:schemeClr val="bg1"/>
                </a:solidFill>
              </a:rPr>
              <a:t>2 </a:t>
            </a:r>
            <a:r>
              <a:rPr lang="en-US" sz="2800" dirty="0" smtClean="0">
                <a:solidFill>
                  <a:schemeClr val="bg1"/>
                </a:solidFill>
              </a:rPr>
              <a:t>For forty days and forty nights He fasted and became very hungry. </a:t>
            </a:r>
            <a:r>
              <a:rPr lang="en-US" sz="2800" b="1" baseline="30000" dirty="0" smtClean="0">
                <a:solidFill>
                  <a:schemeClr val="bg1"/>
                </a:solidFill>
              </a:rPr>
              <a:t>3 </a:t>
            </a:r>
            <a:r>
              <a:rPr lang="en-US" sz="2800" dirty="0" smtClean="0">
                <a:solidFill>
                  <a:schemeClr val="bg1"/>
                </a:solidFill>
              </a:rPr>
              <a:t>During that time </a:t>
            </a:r>
            <a:r>
              <a:rPr lang="en-US" sz="2800" dirty="0" smtClean="0">
                <a:solidFill>
                  <a:srgbClr val="FFFF00"/>
                </a:solidFill>
              </a:rPr>
              <a:t>the devil </a:t>
            </a:r>
            <a:r>
              <a:rPr lang="en-US" sz="2800" dirty="0" smtClean="0">
                <a:solidFill>
                  <a:schemeClr val="bg1"/>
                </a:solidFill>
              </a:rPr>
              <a:t>came and said to Him, “</a:t>
            </a:r>
            <a:r>
              <a:rPr lang="en-US" sz="2800" b="1" dirty="0" smtClean="0">
                <a:solidFill>
                  <a:srgbClr val="FFFF00"/>
                </a:solidFill>
              </a:rPr>
              <a:t>If You are the Son of God</a:t>
            </a:r>
            <a:r>
              <a:rPr lang="en-US" sz="2800" dirty="0" smtClean="0">
                <a:solidFill>
                  <a:schemeClr val="bg1"/>
                </a:solidFill>
              </a:rPr>
              <a:t>, tell these stones to become loaves of bread.”</a:t>
            </a:r>
          </a:p>
          <a:p>
            <a:endParaRPr lang="en-US" sz="28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260648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His tactics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908720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Century Gothic" pitchFamily="34" charset="0"/>
              </a:rPr>
              <a:t>2. Deception</a:t>
            </a:r>
            <a:endParaRPr lang="en-US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1026" name="Picture 2" descr="Image result for Decep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332656"/>
            <a:ext cx="2505075" cy="2514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11560" y="1844824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Revelation 12:9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2564904"/>
            <a:ext cx="5184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And the great dragon was thrown down, the serpent of old who </a:t>
            </a:r>
            <a:r>
              <a:rPr lang="en-US" sz="2800" dirty="0" smtClean="0">
                <a:solidFill>
                  <a:srgbClr val="FFFF00"/>
                </a:solidFill>
              </a:rPr>
              <a:t>deceives</a:t>
            </a:r>
            <a:r>
              <a:rPr lang="en-US" sz="2800" dirty="0" smtClean="0">
                <a:solidFill>
                  <a:schemeClr val="bg1"/>
                </a:solidFill>
              </a:rPr>
              <a:t> the whole world  …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028" name="Picture 4" descr="Image result for e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293096"/>
            <a:ext cx="2114550" cy="2162176"/>
          </a:xfrm>
          <a:prstGeom prst="rect">
            <a:avLst/>
          </a:prstGeom>
          <a:noFill/>
        </p:spPr>
      </p:pic>
      <p:pic>
        <p:nvPicPr>
          <p:cNvPr id="1030" name="Picture 6" descr="Image result for low self 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4221088"/>
            <a:ext cx="2236912" cy="2236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260648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His tactics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908720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Century Gothic" pitchFamily="34" charset="0"/>
              </a:rPr>
              <a:t>3. Lying accusations</a:t>
            </a:r>
            <a:endParaRPr lang="en-US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1844824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Revelation 12:10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2564904"/>
            <a:ext cx="37444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… the </a:t>
            </a:r>
            <a:r>
              <a:rPr lang="en-US" sz="2800" dirty="0" smtClean="0">
                <a:solidFill>
                  <a:srgbClr val="FFFF00"/>
                </a:solidFill>
              </a:rPr>
              <a:t>accuser</a:t>
            </a:r>
            <a:r>
              <a:rPr lang="en-US" sz="2800" dirty="0" smtClean="0">
                <a:solidFill>
                  <a:schemeClr val="bg1"/>
                </a:solidFill>
              </a:rPr>
              <a:t> of our brethren has been thrown down, who accuses them before our God day and night.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0" name="Picture 9" descr="flaming-arrow-480-4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1772816"/>
            <a:ext cx="4176464" cy="417646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55576" y="5085184"/>
            <a:ext cx="3600400" cy="138499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Accusations are designed to bring </a:t>
            </a:r>
            <a:r>
              <a:rPr lang="en-US" sz="2800" b="1" dirty="0" smtClean="0">
                <a:solidFill>
                  <a:schemeClr val="bg1"/>
                </a:solidFill>
              </a:rPr>
              <a:t>condemnation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2090</TotalTime>
  <Words>400</Words>
  <Application>Microsoft Office PowerPoint</Application>
  <PresentationFormat>On-screen Show (4:3)</PresentationFormat>
  <Paragraphs>58</Paragraphs>
  <Slides>14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“The thief’s purpose is to steal and kill and destroy. My purpose is to give them a rich and satisfying life.” John 10:10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Office</dc:creator>
  <cp:lastModifiedBy>Crossways Church</cp:lastModifiedBy>
  <cp:revision>23</cp:revision>
  <dcterms:created xsi:type="dcterms:W3CDTF">2017-10-13T10:41:11Z</dcterms:created>
  <dcterms:modified xsi:type="dcterms:W3CDTF">2017-10-20T09:45:32Z</dcterms:modified>
</cp:coreProperties>
</file>