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8"/>
  </p:notesMasterIdLst>
  <p:sldIdLst>
    <p:sldId id="299" r:id="rId3"/>
    <p:sldId id="288" r:id="rId4"/>
    <p:sldId id="289" r:id="rId5"/>
    <p:sldId id="290" r:id="rId6"/>
    <p:sldId id="257" r:id="rId7"/>
    <p:sldId id="268" r:id="rId8"/>
    <p:sldId id="269" r:id="rId9"/>
    <p:sldId id="270" r:id="rId10"/>
    <p:sldId id="292" r:id="rId11"/>
    <p:sldId id="294" r:id="rId12"/>
    <p:sldId id="295" r:id="rId13"/>
    <p:sldId id="296" r:id="rId14"/>
    <p:sldId id="297" r:id="rId15"/>
    <p:sldId id="298" r:id="rId16"/>
    <p:sldId id="29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3" autoAdjust="0"/>
    <p:restoredTop sz="64983" autoAdjust="0"/>
  </p:normalViewPr>
  <p:slideViewPr>
    <p:cSldViewPr snapToGrid="0">
      <p:cViewPr varScale="1">
        <p:scale>
          <a:sx n="39" d="100"/>
          <a:sy n="39" d="100"/>
        </p:scale>
        <p:origin x="-756"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AE2FFF-612A-4FA1-9BA6-53C4FAF42168}" type="datetimeFigureOut">
              <a:rPr lang="en-US" smtClean="0"/>
              <a:pPr/>
              <a:t>29-Oct-17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928E36-EF81-4129-BD80-DABBEF3E6E2B}" type="slidenum">
              <a:rPr lang="en-US" smtClean="0"/>
              <a:pPr/>
              <a:t>‹#›</a:t>
            </a:fld>
            <a:endParaRPr lang="en-US"/>
          </a:p>
        </p:txBody>
      </p:sp>
    </p:spTree>
    <p:extLst>
      <p:ext uri="{BB962C8B-B14F-4D97-AF65-F5344CB8AC3E}">
        <p14:creationId xmlns:p14="http://schemas.microsoft.com/office/powerpoint/2010/main" xmlns="" val="36624304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8906CF-C7FB-4982-95AF-7B8EC6D041A0}" type="slidenum">
              <a:rPr kumimoji="0" lang="en-Z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ZA"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xmlns="" val="15361586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C928E36-EF81-4129-BD80-DABBEF3E6E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32875450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C928E36-EF81-4129-BD80-DABBEF3E6E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24990656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The letter was written</a:t>
            </a:r>
            <a:r>
              <a:rPr lang="en-ZA" baseline="0" dirty="0"/>
              <a:t> by Paul, an apostle of Jesus Christ. In any understanding of scripture, it is important to know what the words mean.</a:t>
            </a:r>
          </a:p>
          <a:p>
            <a:endParaRPr lang="en-ZA" baseline="0" dirty="0"/>
          </a:p>
          <a:p>
            <a:r>
              <a:rPr lang="en-ZA" baseline="0" dirty="0"/>
              <a:t>I think the important thing to see here is that Paul was so confident in who he was and what he was meant to be doing. He didn’t make excuses to avoid the call and he didn’t boast about what he wasn’t. </a:t>
            </a:r>
          </a:p>
          <a:p>
            <a:endParaRPr lang="en-ZA" baseline="0" dirty="0"/>
          </a:p>
          <a:p>
            <a:r>
              <a:rPr lang="en-ZA" b="1" baseline="0" dirty="0"/>
              <a:t>I am who I am.</a:t>
            </a:r>
          </a:p>
          <a:p>
            <a:r>
              <a:rPr lang="en-ZA" baseline="0" dirty="0"/>
              <a:t>This is a key aspect that we all need to have settled – identity and sense of purpose. Without these, there is every chance we will never do anything and will be blown around by every new breeze or puff of wind.</a:t>
            </a:r>
          </a:p>
          <a:p>
            <a:endParaRPr lang="en-ZA" baseline="0" dirty="0"/>
          </a:p>
          <a:p>
            <a:r>
              <a:rPr lang="en-ZA" baseline="0" dirty="0"/>
              <a:t>We next see the letter is written to the </a:t>
            </a:r>
            <a:r>
              <a:rPr lang="en-ZA" b="1" baseline="0" dirty="0"/>
              <a:t>saints</a:t>
            </a:r>
            <a:r>
              <a:rPr lang="en-ZA" baseline="0" dirty="0"/>
              <a:t> - those who are Christians. </a:t>
            </a:r>
          </a:p>
          <a:p>
            <a:r>
              <a:rPr lang="en-ZA" baseline="0" dirty="0"/>
              <a:t>This is not to a special group of super-holy people who have been elevated because of their good works. This is every person who has put their faith in Christ – young or old, lazy or hard-working, preacher or listener.</a:t>
            </a:r>
          </a:p>
          <a:p>
            <a:endParaRPr lang="en-ZA" baseline="0" dirty="0"/>
          </a:p>
          <a:p>
            <a:r>
              <a:rPr lang="en-ZA" dirty="0"/>
              <a:t>Now these saints have two</a:t>
            </a:r>
            <a:r>
              <a:rPr lang="en-ZA" baseline="0" dirty="0"/>
              <a:t> stations in life. </a:t>
            </a:r>
          </a:p>
          <a:p>
            <a:pPr marL="228600" indent="-228600">
              <a:buFont typeface="+mj-lt"/>
              <a:buAutoNum type="arabicPeriod"/>
            </a:pPr>
            <a:r>
              <a:rPr lang="en-ZA" baseline="0" dirty="0"/>
              <a:t>They are in Ephesus (some debate)</a:t>
            </a:r>
          </a:p>
          <a:p>
            <a:pPr marL="228600" indent="-228600">
              <a:buFont typeface="+mj-lt"/>
              <a:buAutoNum type="arabicPeriod"/>
            </a:pPr>
            <a:r>
              <a:rPr lang="en-ZA" baseline="0" dirty="0"/>
              <a:t>They are the faithful in Christ Jesus</a:t>
            </a:r>
          </a:p>
          <a:p>
            <a:pPr marL="0" indent="0">
              <a:buFont typeface="+mj-lt"/>
              <a:buNone/>
            </a:pPr>
            <a:endParaRPr lang="en-ZA" baseline="0" dirty="0"/>
          </a:p>
          <a:p>
            <a:r>
              <a:rPr lang="en-ZA" baseline="0" dirty="0"/>
              <a:t>At any one time, each one of us is in two places at the same time. </a:t>
            </a:r>
          </a:p>
          <a:p>
            <a:r>
              <a:rPr lang="en-ZA" baseline="0" dirty="0"/>
              <a:t>This is not a reflection, but two parallel realms or existence – both as real as this that we see.</a:t>
            </a:r>
          </a:p>
          <a:p>
            <a:endParaRPr lang="en-ZA" baseline="0" dirty="0"/>
          </a:p>
          <a:p>
            <a:endParaRPr lang="en-ZA" baseline="0" dirty="0"/>
          </a:p>
          <a:p>
            <a:endParaRPr lang="en-US" dirty="0"/>
          </a:p>
        </p:txBody>
      </p:sp>
      <p:sp>
        <p:nvSpPr>
          <p:cNvPr id="4" name="Slide Number Placeholder 3"/>
          <p:cNvSpPr>
            <a:spLocks noGrp="1"/>
          </p:cNvSpPr>
          <p:nvPr>
            <p:ph type="sldNum" sz="quarter" idx="10"/>
          </p:nvPr>
        </p:nvSpPr>
        <p:spPr/>
        <p:txBody>
          <a:bodyPr/>
          <a:lstStyle/>
          <a:p>
            <a:fld id="{DC928E36-EF81-4129-BD80-DABBEF3E6E2B}" type="slidenum">
              <a:rPr lang="en-US" smtClean="0"/>
              <a:pPr/>
              <a:t>14</a:t>
            </a:fld>
            <a:endParaRPr lang="en-US"/>
          </a:p>
        </p:txBody>
      </p:sp>
    </p:spTree>
    <p:extLst>
      <p:ext uri="{BB962C8B-B14F-4D97-AF65-F5344CB8AC3E}">
        <p14:creationId xmlns:p14="http://schemas.microsoft.com/office/powerpoint/2010/main" xmlns="" val="40554655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8906CF-C7FB-4982-95AF-7B8EC6D041A0}" type="slidenum">
              <a:rPr kumimoji="0" lang="en-Z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ZA"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xmlns="" val="32067230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The letter was written</a:t>
            </a:r>
            <a:r>
              <a:rPr lang="en-ZA" baseline="0" dirty="0"/>
              <a:t> by Paul, an apostle of Jesus Christ. In any understanding of scripture, it is important to know what the words mean.</a:t>
            </a:r>
          </a:p>
          <a:p>
            <a:endParaRPr lang="en-ZA" baseline="0" dirty="0"/>
          </a:p>
          <a:p>
            <a:r>
              <a:rPr lang="en-ZA" baseline="0" dirty="0"/>
              <a:t>I think the important thing to see here is that Paul was so confident in who he was and what he was meant to be doing. He didn’t make excuses to avoid the call and he didn’t boast about what he wasn’t. </a:t>
            </a:r>
          </a:p>
          <a:p>
            <a:endParaRPr lang="en-ZA" baseline="0" dirty="0"/>
          </a:p>
          <a:p>
            <a:r>
              <a:rPr lang="en-ZA" b="1" baseline="0" dirty="0"/>
              <a:t>I am who I am.</a:t>
            </a:r>
          </a:p>
          <a:p>
            <a:r>
              <a:rPr lang="en-ZA" baseline="0" dirty="0"/>
              <a:t>This is a key aspect that we all need to have settled – identity and sense of purpose. Without these, there is every chance we will never do anything and will be blown around by every new breeze or puff of wind.</a:t>
            </a:r>
          </a:p>
          <a:p>
            <a:endParaRPr lang="en-ZA" baseline="0" dirty="0"/>
          </a:p>
          <a:p>
            <a:r>
              <a:rPr lang="en-ZA" baseline="0" dirty="0"/>
              <a:t>We next see the letter is written to the </a:t>
            </a:r>
            <a:r>
              <a:rPr lang="en-ZA" b="1" baseline="0" dirty="0"/>
              <a:t>saints</a:t>
            </a:r>
            <a:r>
              <a:rPr lang="en-ZA" baseline="0" dirty="0"/>
              <a:t> - those who are Christians. </a:t>
            </a:r>
          </a:p>
          <a:p>
            <a:r>
              <a:rPr lang="en-ZA" baseline="0" dirty="0"/>
              <a:t>This is not to a special group of super-holy people who have been elevated because of their good works. This is every person who has put their faith in Christ – young or old, lazy or hard-working, preacher or listener.</a:t>
            </a:r>
          </a:p>
          <a:p>
            <a:endParaRPr lang="en-ZA" baseline="0" dirty="0"/>
          </a:p>
          <a:p>
            <a:r>
              <a:rPr lang="en-ZA" dirty="0"/>
              <a:t>Now these saints have two</a:t>
            </a:r>
            <a:r>
              <a:rPr lang="en-ZA" baseline="0" dirty="0"/>
              <a:t> stations in life. </a:t>
            </a:r>
          </a:p>
          <a:p>
            <a:pPr marL="228600" indent="-228600">
              <a:buFont typeface="+mj-lt"/>
              <a:buAutoNum type="arabicPeriod"/>
            </a:pPr>
            <a:r>
              <a:rPr lang="en-ZA" baseline="0" dirty="0"/>
              <a:t>They are in Ephesus (some debate)</a:t>
            </a:r>
          </a:p>
          <a:p>
            <a:pPr marL="228600" indent="-228600">
              <a:buFont typeface="+mj-lt"/>
              <a:buAutoNum type="arabicPeriod"/>
            </a:pPr>
            <a:r>
              <a:rPr lang="en-ZA" baseline="0" dirty="0"/>
              <a:t>They are the faithful in Christ Jesus</a:t>
            </a:r>
          </a:p>
          <a:p>
            <a:pPr marL="0" indent="0">
              <a:buFont typeface="+mj-lt"/>
              <a:buNone/>
            </a:pPr>
            <a:endParaRPr lang="en-ZA" baseline="0" dirty="0"/>
          </a:p>
          <a:p>
            <a:r>
              <a:rPr lang="en-ZA" baseline="0" dirty="0"/>
              <a:t>At any one time, each one of us is in two places at the same time. </a:t>
            </a:r>
          </a:p>
          <a:p>
            <a:r>
              <a:rPr lang="en-ZA" baseline="0" dirty="0"/>
              <a:t>This is not a reflection, but two parallel realms or existence – both as real as this that we see.</a:t>
            </a:r>
          </a:p>
          <a:p>
            <a:endParaRPr lang="en-ZA" baseline="0" dirty="0"/>
          </a:p>
          <a:p>
            <a:endParaRPr lang="en-ZA" baseline="0" dirty="0"/>
          </a:p>
          <a:p>
            <a:endParaRPr lang="en-US" dirty="0"/>
          </a:p>
        </p:txBody>
      </p:sp>
      <p:sp>
        <p:nvSpPr>
          <p:cNvPr id="4" name="Slide Number Placeholder 3"/>
          <p:cNvSpPr>
            <a:spLocks noGrp="1"/>
          </p:cNvSpPr>
          <p:nvPr>
            <p:ph type="sldNum" sz="quarter" idx="10"/>
          </p:nvPr>
        </p:nvSpPr>
        <p:spPr/>
        <p:txBody>
          <a:bodyPr/>
          <a:lstStyle/>
          <a:p>
            <a:fld id="{DC928E36-EF81-4129-BD80-DABBEF3E6E2B}" type="slidenum">
              <a:rPr lang="en-US" smtClean="0"/>
              <a:pPr/>
              <a:t>5</a:t>
            </a:fld>
            <a:endParaRPr lang="en-US"/>
          </a:p>
        </p:txBody>
      </p:sp>
    </p:spTree>
    <p:extLst>
      <p:ext uri="{BB962C8B-B14F-4D97-AF65-F5344CB8AC3E}">
        <p14:creationId xmlns:p14="http://schemas.microsoft.com/office/powerpoint/2010/main" xmlns="" val="27844429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Our father</a:t>
            </a:r>
            <a:r>
              <a:rPr lang="en-ZA" baseline="0" dirty="0"/>
              <a:t> has blessed us in the heavenly realm. </a:t>
            </a:r>
          </a:p>
          <a:p>
            <a:r>
              <a:rPr lang="en-ZA" baseline="0" dirty="0"/>
              <a:t>I don’t think he is just talking about life after death here (i.e. in heaven), but rather it describes this parallel world of the unseen spirit. </a:t>
            </a:r>
          </a:p>
          <a:p>
            <a:r>
              <a:rPr lang="en-ZA" dirty="0"/>
              <a:t>This has</a:t>
            </a:r>
            <a:r>
              <a:rPr lang="en-ZA" baseline="0" dirty="0"/>
              <a:t> very practical implications for us.</a:t>
            </a:r>
          </a:p>
          <a:p>
            <a:endParaRPr lang="en-ZA" baseline="0" dirty="0"/>
          </a:p>
          <a:p>
            <a:r>
              <a:rPr lang="en-ZA" baseline="0" dirty="0"/>
              <a:t>There is nothing that he has held back from us in Christ. There is nothing that God still has to do to settle your identity or to win you back.</a:t>
            </a:r>
          </a:p>
          <a:p>
            <a:r>
              <a:rPr lang="en-ZA" baseline="0" dirty="0"/>
              <a:t>Many Christians keep pleading to God to do something to help them in this area, but he has nothing left to do.</a:t>
            </a:r>
          </a:p>
          <a:p>
            <a:r>
              <a:rPr lang="en-ZA" baseline="0" dirty="0"/>
              <a:t>Jesus has finished the work and has sat down.</a:t>
            </a:r>
          </a:p>
          <a:p>
            <a:endParaRPr lang="en-ZA" baseline="0" dirty="0"/>
          </a:p>
          <a:p>
            <a:r>
              <a:rPr lang="en-ZA" baseline="0" dirty="0"/>
              <a:t>Many have been fooled by what is called the </a:t>
            </a:r>
            <a:r>
              <a:rPr lang="en-ZA" b="1" baseline="0" dirty="0"/>
              <a:t>prosperity Gospel</a:t>
            </a:r>
            <a:r>
              <a:rPr lang="en-ZA" b="0" baseline="0" dirty="0"/>
              <a:t>, which is ‘</a:t>
            </a:r>
            <a:r>
              <a:rPr lang="en-ZA" baseline="0" dirty="0"/>
              <a:t>Comes to Jesus so he can meet your earthly needs’.</a:t>
            </a:r>
          </a:p>
          <a:p>
            <a:r>
              <a:rPr lang="en-ZA" baseline="0" dirty="0"/>
              <a:t>Here it is clear that the blessings (every possible one) is given to us ‘in Christ’ and in the heavenly realms.</a:t>
            </a:r>
          </a:p>
          <a:p>
            <a:endParaRPr lang="en-ZA"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ZA" baseline="0" dirty="0"/>
              <a:t>Whether or not you have fine things on earth is not the point. You bank account and car and house and all the other things we think we need are not the focus here. OT blessings (</a:t>
            </a:r>
            <a:r>
              <a:rPr lang="en-ZA" baseline="0" dirty="0" err="1"/>
              <a:t>Deut</a:t>
            </a:r>
            <a:r>
              <a:rPr lang="en-ZA" baseline="0" dirty="0"/>
              <a:t> 28).</a:t>
            </a:r>
          </a:p>
          <a:p>
            <a:endParaRPr lang="en-ZA" baseline="0" dirty="0"/>
          </a:p>
          <a:p>
            <a:r>
              <a:rPr lang="en-ZA" baseline="0" dirty="0"/>
              <a:t>What would you rather have:</a:t>
            </a:r>
          </a:p>
          <a:p>
            <a:pPr marL="171450" indent="-171450">
              <a:buFont typeface="Arial" panose="020B0604020202020204" pitchFamily="34" charset="0"/>
              <a:buChar char="•"/>
            </a:pPr>
            <a:r>
              <a:rPr lang="en-ZA" baseline="0" dirty="0"/>
              <a:t>Money or peace</a:t>
            </a:r>
          </a:p>
          <a:p>
            <a:pPr marL="171450" indent="-171450">
              <a:buFont typeface="Arial" panose="020B0604020202020204" pitchFamily="34" charset="0"/>
              <a:buChar char="•"/>
            </a:pPr>
            <a:r>
              <a:rPr lang="en-ZA" baseline="0" dirty="0"/>
              <a:t>Wealth or joy</a:t>
            </a:r>
          </a:p>
          <a:p>
            <a:pPr marL="171450" indent="-171450">
              <a:buFont typeface="Arial" panose="020B0604020202020204" pitchFamily="34" charset="0"/>
              <a:buChar char="•"/>
            </a:pPr>
            <a:r>
              <a:rPr lang="en-ZA" baseline="0" dirty="0"/>
              <a:t>Knowledge or Wisdom</a:t>
            </a:r>
          </a:p>
          <a:p>
            <a:pPr marL="171450" indent="-171450">
              <a:buFont typeface="Arial" panose="020B0604020202020204" pitchFamily="34" charset="0"/>
              <a:buChar char="•"/>
            </a:pPr>
            <a:r>
              <a:rPr lang="en-ZA" baseline="0" dirty="0"/>
              <a:t>Long life or eternal life</a:t>
            </a:r>
          </a:p>
          <a:p>
            <a:pPr marL="171450" indent="-171450">
              <a:buFont typeface="Arial" panose="020B0604020202020204" pitchFamily="34" charset="0"/>
              <a:buChar char="•"/>
            </a:pPr>
            <a:r>
              <a:rPr lang="en-ZA" baseline="0" dirty="0"/>
              <a:t>Health or love</a:t>
            </a:r>
          </a:p>
          <a:p>
            <a:pPr marL="171450" indent="-171450">
              <a:buFont typeface="Arial" panose="020B0604020202020204" pitchFamily="34" charset="0"/>
              <a:buChar char="•"/>
            </a:pPr>
            <a:r>
              <a:rPr lang="en-ZA" baseline="0" dirty="0"/>
              <a:t>A new car or forgiveness</a:t>
            </a:r>
          </a:p>
          <a:p>
            <a:pPr marL="171450" indent="-171450">
              <a:buFont typeface="Arial" panose="020B0604020202020204" pitchFamily="34" charset="0"/>
              <a:buChar char="•"/>
            </a:pPr>
            <a:r>
              <a:rPr lang="en-ZA" baseline="0" dirty="0"/>
              <a:t>Financial security or a destiny and a purpose</a:t>
            </a:r>
          </a:p>
          <a:p>
            <a:pPr marL="171450" indent="-171450">
              <a:buFont typeface="Arial" panose="020B0604020202020204" pitchFamily="34" charset="0"/>
              <a:buChar char="•"/>
            </a:pPr>
            <a:r>
              <a:rPr lang="en-ZA" baseline="0" dirty="0"/>
              <a:t>Blessings or wages</a:t>
            </a:r>
          </a:p>
          <a:p>
            <a:pPr marL="0" indent="0">
              <a:buFont typeface="Arial" panose="020B0604020202020204" pitchFamily="34" charset="0"/>
              <a:buNone/>
            </a:pPr>
            <a:endParaRPr lang="en-ZA" baseline="0" dirty="0"/>
          </a:p>
          <a:p>
            <a:r>
              <a:rPr lang="en-ZA" baseline="0" dirty="0"/>
              <a:t>I am not saying God doesn’t give us those things, but Jesus is very clear when he says don’t chase after them, and don’t find your sense of security in them.</a:t>
            </a:r>
          </a:p>
          <a:p>
            <a:endParaRPr lang="en-ZA" baseline="0" dirty="0"/>
          </a:p>
          <a:p>
            <a:r>
              <a:rPr lang="en-ZA" baseline="0" dirty="0"/>
              <a:t>These material blessings fall very far behind the spiritual blessings that he gives us.</a:t>
            </a:r>
          </a:p>
          <a:p>
            <a:pPr marL="0" indent="0">
              <a:buFont typeface="Arial" panose="020B0604020202020204" pitchFamily="34" charset="0"/>
              <a:buNone/>
            </a:pPr>
            <a:endParaRPr lang="en-ZA" baseline="0" dirty="0"/>
          </a:p>
          <a:p>
            <a:pPr marL="0" indent="0">
              <a:buFont typeface="Arial" panose="020B0604020202020204" pitchFamily="34" charset="0"/>
              <a:buNone/>
            </a:pPr>
            <a:r>
              <a:rPr lang="en-ZA" baseline="0" dirty="0"/>
              <a:t>The channel or sphere of this blessing is Jesus Christ. All of this is found ‘in him’.</a:t>
            </a:r>
          </a:p>
        </p:txBody>
      </p:sp>
      <p:sp>
        <p:nvSpPr>
          <p:cNvPr id="4" name="Slide Number Placeholder 3"/>
          <p:cNvSpPr>
            <a:spLocks noGrp="1"/>
          </p:cNvSpPr>
          <p:nvPr>
            <p:ph type="sldNum" sz="quarter" idx="10"/>
          </p:nvPr>
        </p:nvSpPr>
        <p:spPr/>
        <p:txBody>
          <a:bodyPr/>
          <a:lstStyle/>
          <a:p>
            <a:fld id="{DC928E36-EF81-4129-BD80-DABBEF3E6E2B}" type="slidenum">
              <a:rPr lang="en-US" smtClean="0"/>
              <a:pPr/>
              <a:t>6</a:t>
            </a:fld>
            <a:endParaRPr lang="en-US"/>
          </a:p>
        </p:txBody>
      </p:sp>
    </p:spTree>
    <p:extLst>
      <p:ext uri="{BB962C8B-B14F-4D97-AF65-F5344CB8AC3E}">
        <p14:creationId xmlns:p14="http://schemas.microsoft.com/office/powerpoint/2010/main" xmlns="" val="25779736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Here we see a remarkable thing – God has had this amazing plan for salvation right from before</a:t>
            </a:r>
            <a:r>
              <a:rPr lang="en-ZA" baseline="0" dirty="0"/>
              <a:t> the beginning of creation (before the world was founded). </a:t>
            </a:r>
          </a:p>
          <a:p>
            <a:r>
              <a:rPr lang="en-ZA" baseline="0" dirty="0"/>
              <a:t>Some implications:</a:t>
            </a:r>
          </a:p>
          <a:p>
            <a:pPr marL="228600" indent="-228600">
              <a:buFont typeface="+mj-lt"/>
              <a:buAutoNum type="arabicPeriod"/>
            </a:pPr>
            <a:r>
              <a:rPr lang="en-ZA" baseline="0" dirty="0"/>
              <a:t>God knew us before we existed</a:t>
            </a:r>
          </a:p>
          <a:p>
            <a:pPr marL="228600" indent="-228600">
              <a:buFont typeface="+mj-lt"/>
              <a:buAutoNum type="arabicPeriod"/>
            </a:pPr>
            <a:r>
              <a:rPr lang="en-ZA" baseline="0" dirty="0"/>
              <a:t>God has had a plan for you life before you were conceived</a:t>
            </a:r>
          </a:p>
          <a:p>
            <a:pPr marL="228600" indent="-228600">
              <a:buFont typeface="+mj-lt"/>
              <a:buAutoNum type="arabicPeriod"/>
            </a:pPr>
            <a:r>
              <a:rPr lang="en-ZA" baseline="0" dirty="0"/>
              <a:t>The circumstances of your conception, birth, life and death are of little consequence to God’s plan for your life. He will outwork everything he wants to in your life – irrespective of your origins, past or future circumstances.</a:t>
            </a:r>
          </a:p>
          <a:p>
            <a:pPr marL="228600" indent="-228600">
              <a:buFont typeface="+mj-lt"/>
              <a:buAutoNum type="arabicPeriod"/>
            </a:pPr>
            <a:r>
              <a:rPr lang="en-ZA" baseline="0" dirty="0"/>
              <a:t>God has had you in his sights forever – he wants you to be Holy and Blameless in his sight.</a:t>
            </a:r>
          </a:p>
          <a:p>
            <a:pPr marL="228600" indent="-228600">
              <a:buFont typeface="+mj-lt"/>
              <a:buAutoNum type="arabicPeriod"/>
            </a:pPr>
            <a:endParaRPr lang="en-ZA" baseline="0" dirty="0"/>
          </a:p>
          <a:p>
            <a:pPr marL="228600" indent="-228600">
              <a:buFont typeface="+mj-lt"/>
              <a:buAutoNum type="arabicPeriod"/>
            </a:pPr>
            <a:endParaRPr lang="en-US" dirty="0"/>
          </a:p>
        </p:txBody>
      </p:sp>
      <p:sp>
        <p:nvSpPr>
          <p:cNvPr id="4" name="Slide Number Placeholder 3"/>
          <p:cNvSpPr>
            <a:spLocks noGrp="1"/>
          </p:cNvSpPr>
          <p:nvPr>
            <p:ph type="sldNum" sz="quarter" idx="10"/>
          </p:nvPr>
        </p:nvSpPr>
        <p:spPr/>
        <p:txBody>
          <a:bodyPr/>
          <a:lstStyle/>
          <a:p>
            <a:fld id="{DC928E36-EF81-4129-BD80-DABBEF3E6E2B}" type="slidenum">
              <a:rPr lang="en-US" smtClean="0"/>
              <a:pPr/>
              <a:t>7</a:t>
            </a:fld>
            <a:endParaRPr lang="en-US"/>
          </a:p>
        </p:txBody>
      </p:sp>
    </p:spTree>
    <p:extLst>
      <p:ext uri="{BB962C8B-B14F-4D97-AF65-F5344CB8AC3E}">
        <p14:creationId xmlns:p14="http://schemas.microsoft.com/office/powerpoint/2010/main" xmlns="" val="606844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Out of his great love,</a:t>
            </a:r>
            <a:r>
              <a:rPr lang="en-ZA" baseline="0" dirty="0"/>
              <a:t> - this is always God’s motivation for everything he does towards us.</a:t>
            </a:r>
          </a:p>
          <a:p>
            <a:endParaRPr lang="en-ZA" baseline="0" dirty="0"/>
          </a:p>
          <a:p>
            <a:r>
              <a:rPr lang="en-ZA" baseline="0" dirty="0"/>
              <a:t>He thought about us long ago and set in place a plan that you might be saved.</a:t>
            </a:r>
          </a:p>
          <a:p>
            <a:r>
              <a:rPr lang="en-ZA" baseline="0" dirty="0"/>
              <a:t>Predestination raises some difficult and interesting questions.</a:t>
            </a:r>
          </a:p>
          <a:p>
            <a:endParaRPr lang="en-ZA" baseline="0" dirty="0"/>
          </a:p>
          <a:p>
            <a:r>
              <a:rPr lang="en-ZA" baseline="0" dirty="0"/>
              <a:t>However, the end result is that we are to be adopted into the family of God and this is something of great pleasure and part of God’s desire.</a:t>
            </a:r>
          </a:p>
          <a:p>
            <a:endParaRPr lang="en-ZA" baseline="0" dirty="0"/>
          </a:p>
          <a:p>
            <a:r>
              <a:rPr lang="en-ZA" baseline="0" dirty="0"/>
              <a:t>It’s part of the package of grace – the unmerited favour of God, given freely through Jesus (the one he loves).</a:t>
            </a:r>
          </a:p>
          <a:p>
            <a:endParaRPr lang="en-ZA" baseline="0" dirty="0"/>
          </a:p>
        </p:txBody>
      </p:sp>
      <p:sp>
        <p:nvSpPr>
          <p:cNvPr id="4" name="Slide Number Placeholder 3"/>
          <p:cNvSpPr>
            <a:spLocks noGrp="1"/>
          </p:cNvSpPr>
          <p:nvPr>
            <p:ph type="sldNum" sz="quarter" idx="10"/>
          </p:nvPr>
        </p:nvSpPr>
        <p:spPr/>
        <p:txBody>
          <a:bodyPr/>
          <a:lstStyle/>
          <a:p>
            <a:fld id="{DC928E36-EF81-4129-BD80-DABBEF3E6E2B}" type="slidenum">
              <a:rPr lang="en-US" smtClean="0"/>
              <a:pPr/>
              <a:t>8</a:t>
            </a:fld>
            <a:endParaRPr lang="en-US"/>
          </a:p>
        </p:txBody>
      </p:sp>
    </p:spTree>
    <p:extLst>
      <p:ext uri="{BB962C8B-B14F-4D97-AF65-F5344CB8AC3E}">
        <p14:creationId xmlns:p14="http://schemas.microsoft.com/office/powerpoint/2010/main" xmlns="" val="10993514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C928E36-EF81-4129-BD80-DABBEF3E6E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8409572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C928E36-EF81-4129-BD80-DABBEF3E6E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21797866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C928E36-EF81-4129-BD80-DABBEF3E6E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15344106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19A5515-D51C-4F70-8A38-645A66753B82}" type="datetimeFigureOut">
              <a:rPr lang="en-US" smtClean="0"/>
              <a:pPr/>
              <a:t>29-Oct-17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6A88E6-D08E-4736-BAE1-463E4841CDD2}" type="slidenum">
              <a:rPr lang="en-US" smtClean="0"/>
              <a:pPr/>
              <a:t>‹#›</a:t>
            </a:fld>
            <a:endParaRPr lang="en-US"/>
          </a:p>
        </p:txBody>
      </p:sp>
    </p:spTree>
    <p:extLst>
      <p:ext uri="{BB962C8B-B14F-4D97-AF65-F5344CB8AC3E}">
        <p14:creationId xmlns:p14="http://schemas.microsoft.com/office/powerpoint/2010/main" xmlns="" val="652806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19A5515-D51C-4F70-8A38-645A66753B82}" type="datetimeFigureOut">
              <a:rPr lang="en-US" smtClean="0"/>
              <a:pPr/>
              <a:t>29-Oct-17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6A88E6-D08E-4736-BAE1-463E4841CDD2}" type="slidenum">
              <a:rPr lang="en-US" smtClean="0"/>
              <a:pPr/>
              <a:t>‹#›</a:t>
            </a:fld>
            <a:endParaRPr lang="en-US"/>
          </a:p>
        </p:txBody>
      </p:sp>
    </p:spTree>
    <p:extLst>
      <p:ext uri="{BB962C8B-B14F-4D97-AF65-F5344CB8AC3E}">
        <p14:creationId xmlns:p14="http://schemas.microsoft.com/office/powerpoint/2010/main" xmlns="" val="2946573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19A5515-D51C-4F70-8A38-645A66753B82}" type="datetimeFigureOut">
              <a:rPr lang="en-US" smtClean="0"/>
              <a:pPr/>
              <a:t>29-Oct-17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6A88E6-D08E-4736-BAE1-463E4841CDD2}" type="slidenum">
              <a:rPr lang="en-US" smtClean="0"/>
              <a:pPr/>
              <a:t>‹#›</a:t>
            </a:fld>
            <a:endParaRPr lang="en-US"/>
          </a:p>
        </p:txBody>
      </p:sp>
    </p:spTree>
    <p:extLst>
      <p:ext uri="{BB962C8B-B14F-4D97-AF65-F5344CB8AC3E}">
        <p14:creationId xmlns:p14="http://schemas.microsoft.com/office/powerpoint/2010/main" xmlns="" val="8324736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ZA"/>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ZA"/>
          </a:p>
        </p:txBody>
      </p:sp>
      <p:sp>
        <p:nvSpPr>
          <p:cNvPr id="4" name="Date Placeholder 3"/>
          <p:cNvSpPr>
            <a:spLocks noGrp="1"/>
          </p:cNvSpPr>
          <p:nvPr>
            <p:ph type="dt" sz="half" idx="10"/>
          </p:nvPr>
        </p:nvSpPr>
        <p:spPr/>
        <p:txBody>
          <a:bodyPr/>
          <a:lstStyle/>
          <a:p>
            <a:fld id="{DEC2140B-9EC2-427E-9F99-592A912FE7C8}" type="datetimeFigureOut">
              <a:rPr lang="en-ZA" smtClean="0"/>
              <a:pPr/>
              <a:t>2017/10/29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D03B006-9371-48D9-B552-322EDFB6F55C}" type="slidenum">
              <a:rPr lang="en-ZA" smtClean="0"/>
              <a:pPr/>
              <a:t>‹#›</a:t>
            </a:fld>
            <a:endParaRPr lang="en-ZA"/>
          </a:p>
        </p:txBody>
      </p:sp>
    </p:spTree>
    <p:extLst>
      <p:ext uri="{BB962C8B-B14F-4D97-AF65-F5344CB8AC3E}">
        <p14:creationId xmlns:p14="http://schemas.microsoft.com/office/powerpoint/2010/main" xmlns="" val="8883035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DEC2140B-9EC2-427E-9F99-592A912FE7C8}" type="datetimeFigureOut">
              <a:rPr lang="en-ZA" smtClean="0"/>
              <a:pPr/>
              <a:t>2017/10/29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D03B006-9371-48D9-B552-322EDFB6F55C}" type="slidenum">
              <a:rPr lang="en-ZA" smtClean="0"/>
              <a:pPr/>
              <a:t>‹#›</a:t>
            </a:fld>
            <a:endParaRPr lang="en-ZA"/>
          </a:p>
        </p:txBody>
      </p:sp>
    </p:spTree>
    <p:extLst>
      <p:ext uri="{BB962C8B-B14F-4D97-AF65-F5344CB8AC3E}">
        <p14:creationId xmlns:p14="http://schemas.microsoft.com/office/powerpoint/2010/main" xmlns="" val="10501032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EC2140B-9EC2-427E-9F99-592A912FE7C8}" type="datetimeFigureOut">
              <a:rPr lang="en-ZA" smtClean="0"/>
              <a:pPr/>
              <a:t>2017/10/29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D03B006-9371-48D9-B552-322EDFB6F55C}" type="slidenum">
              <a:rPr lang="en-ZA" smtClean="0"/>
              <a:pPr/>
              <a:t>‹#›</a:t>
            </a:fld>
            <a:endParaRPr lang="en-ZA"/>
          </a:p>
        </p:txBody>
      </p:sp>
    </p:spTree>
    <p:extLst>
      <p:ext uri="{BB962C8B-B14F-4D97-AF65-F5344CB8AC3E}">
        <p14:creationId xmlns:p14="http://schemas.microsoft.com/office/powerpoint/2010/main" xmlns="" val="21804489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p:cNvSpPr>
            <a:spLocks noGrp="1"/>
          </p:cNvSpPr>
          <p:nvPr>
            <p:ph type="dt" sz="half" idx="10"/>
          </p:nvPr>
        </p:nvSpPr>
        <p:spPr/>
        <p:txBody>
          <a:bodyPr/>
          <a:lstStyle/>
          <a:p>
            <a:fld id="{DEC2140B-9EC2-427E-9F99-592A912FE7C8}" type="datetimeFigureOut">
              <a:rPr lang="en-ZA" smtClean="0"/>
              <a:pPr/>
              <a:t>2017/10/29</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7D03B006-9371-48D9-B552-322EDFB6F55C}" type="slidenum">
              <a:rPr lang="en-ZA" smtClean="0"/>
              <a:pPr/>
              <a:t>‹#›</a:t>
            </a:fld>
            <a:endParaRPr lang="en-ZA"/>
          </a:p>
        </p:txBody>
      </p:sp>
    </p:spTree>
    <p:extLst>
      <p:ext uri="{BB962C8B-B14F-4D97-AF65-F5344CB8AC3E}">
        <p14:creationId xmlns:p14="http://schemas.microsoft.com/office/powerpoint/2010/main" xmlns="" val="20574763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p:cNvSpPr>
            <a:spLocks noGrp="1"/>
          </p:cNvSpPr>
          <p:nvPr>
            <p:ph type="dt" sz="half" idx="10"/>
          </p:nvPr>
        </p:nvSpPr>
        <p:spPr/>
        <p:txBody>
          <a:bodyPr/>
          <a:lstStyle/>
          <a:p>
            <a:fld id="{DEC2140B-9EC2-427E-9F99-592A912FE7C8}" type="datetimeFigureOut">
              <a:rPr lang="en-ZA" smtClean="0"/>
              <a:pPr/>
              <a:t>2017/10/29</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7D03B006-9371-48D9-B552-322EDFB6F55C}" type="slidenum">
              <a:rPr lang="en-ZA" smtClean="0"/>
              <a:pPr/>
              <a:t>‹#›</a:t>
            </a:fld>
            <a:endParaRPr lang="en-ZA"/>
          </a:p>
        </p:txBody>
      </p:sp>
    </p:spTree>
    <p:extLst>
      <p:ext uri="{BB962C8B-B14F-4D97-AF65-F5344CB8AC3E}">
        <p14:creationId xmlns:p14="http://schemas.microsoft.com/office/powerpoint/2010/main" xmlns="" val="42615973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p:cNvSpPr>
            <a:spLocks noGrp="1"/>
          </p:cNvSpPr>
          <p:nvPr>
            <p:ph type="dt" sz="half" idx="10"/>
          </p:nvPr>
        </p:nvSpPr>
        <p:spPr/>
        <p:txBody>
          <a:bodyPr/>
          <a:lstStyle/>
          <a:p>
            <a:fld id="{DEC2140B-9EC2-427E-9F99-592A912FE7C8}" type="datetimeFigureOut">
              <a:rPr lang="en-ZA" smtClean="0"/>
              <a:pPr/>
              <a:t>2017/10/29</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7D03B006-9371-48D9-B552-322EDFB6F55C}" type="slidenum">
              <a:rPr lang="en-ZA" smtClean="0"/>
              <a:pPr/>
              <a:t>‹#›</a:t>
            </a:fld>
            <a:endParaRPr lang="en-ZA"/>
          </a:p>
        </p:txBody>
      </p:sp>
    </p:spTree>
    <p:extLst>
      <p:ext uri="{BB962C8B-B14F-4D97-AF65-F5344CB8AC3E}">
        <p14:creationId xmlns:p14="http://schemas.microsoft.com/office/powerpoint/2010/main" xmlns="" val="2040947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C2140B-9EC2-427E-9F99-592A912FE7C8}" type="datetimeFigureOut">
              <a:rPr lang="en-ZA" smtClean="0"/>
              <a:pPr/>
              <a:t>2017/10/29</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7D03B006-9371-48D9-B552-322EDFB6F55C}" type="slidenum">
              <a:rPr lang="en-ZA" smtClean="0"/>
              <a:pPr/>
              <a:t>‹#›</a:t>
            </a:fld>
            <a:endParaRPr lang="en-ZA"/>
          </a:p>
        </p:txBody>
      </p:sp>
    </p:spTree>
    <p:extLst>
      <p:ext uri="{BB962C8B-B14F-4D97-AF65-F5344CB8AC3E}">
        <p14:creationId xmlns:p14="http://schemas.microsoft.com/office/powerpoint/2010/main" xmlns="" val="24850423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EC2140B-9EC2-427E-9F99-592A912FE7C8}" type="datetimeFigureOut">
              <a:rPr lang="en-ZA" smtClean="0"/>
              <a:pPr/>
              <a:t>2017/10/29</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7D03B006-9371-48D9-B552-322EDFB6F55C}" type="slidenum">
              <a:rPr lang="en-ZA" smtClean="0"/>
              <a:pPr/>
              <a:t>‹#›</a:t>
            </a:fld>
            <a:endParaRPr lang="en-ZA"/>
          </a:p>
        </p:txBody>
      </p:sp>
    </p:spTree>
    <p:extLst>
      <p:ext uri="{BB962C8B-B14F-4D97-AF65-F5344CB8AC3E}">
        <p14:creationId xmlns:p14="http://schemas.microsoft.com/office/powerpoint/2010/main" xmlns="" val="1384825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19A5515-D51C-4F70-8A38-645A66753B82}" type="datetimeFigureOut">
              <a:rPr lang="en-US" smtClean="0"/>
              <a:pPr/>
              <a:t>29-Oct-17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6A88E6-D08E-4736-BAE1-463E4841CDD2}" type="slidenum">
              <a:rPr lang="en-US" smtClean="0"/>
              <a:pPr/>
              <a:t>‹#›</a:t>
            </a:fld>
            <a:endParaRPr lang="en-US"/>
          </a:p>
        </p:txBody>
      </p:sp>
    </p:spTree>
    <p:extLst>
      <p:ext uri="{BB962C8B-B14F-4D97-AF65-F5344CB8AC3E}">
        <p14:creationId xmlns:p14="http://schemas.microsoft.com/office/powerpoint/2010/main" xmlns="" val="11657929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ZA"/>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EC2140B-9EC2-427E-9F99-592A912FE7C8}" type="datetimeFigureOut">
              <a:rPr lang="en-ZA" smtClean="0"/>
              <a:pPr/>
              <a:t>2017/10/29</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7D03B006-9371-48D9-B552-322EDFB6F55C}" type="slidenum">
              <a:rPr lang="en-ZA" smtClean="0"/>
              <a:pPr/>
              <a:t>‹#›</a:t>
            </a:fld>
            <a:endParaRPr lang="en-ZA"/>
          </a:p>
        </p:txBody>
      </p:sp>
    </p:spTree>
    <p:extLst>
      <p:ext uri="{BB962C8B-B14F-4D97-AF65-F5344CB8AC3E}">
        <p14:creationId xmlns:p14="http://schemas.microsoft.com/office/powerpoint/2010/main" xmlns="" val="25034712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DEC2140B-9EC2-427E-9F99-592A912FE7C8}" type="datetimeFigureOut">
              <a:rPr lang="en-ZA" smtClean="0"/>
              <a:pPr/>
              <a:t>2017/10/29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D03B006-9371-48D9-B552-322EDFB6F55C}" type="slidenum">
              <a:rPr lang="en-ZA" smtClean="0"/>
              <a:pPr/>
              <a:t>‹#›</a:t>
            </a:fld>
            <a:endParaRPr lang="en-ZA"/>
          </a:p>
        </p:txBody>
      </p:sp>
    </p:spTree>
    <p:extLst>
      <p:ext uri="{BB962C8B-B14F-4D97-AF65-F5344CB8AC3E}">
        <p14:creationId xmlns:p14="http://schemas.microsoft.com/office/powerpoint/2010/main" xmlns="" val="37179166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DEC2140B-9EC2-427E-9F99-592A912FE7C8}" type="datetimeFigureOut">
              <a:rPr lang="en-ZA" smtClean="0"/>
              <a:pPr/>
              <a:t>2017/10/29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D03B006-9371-48D9-B552-322EDFB6F55C}" type="slidenum">
              <a:rPr lang="en-ZA" smtClean="0"/>
              <a:pPr/>
              <a:t>‹#›</a:t>
            </a:fld>
            <a:endParaRPr lang="en-ZA"/>
          </a:p>
        </p:txBody>
      </p:sp>
    </p:spTree>
    <p:extLst>
      <p:ext uri="{BB962C8B-B14F-4D97-AF65-F5344CB8AC3E}">
        <p14:creationId xmlns:p14="http://schemas.microsoft.com/office/powerpoint/2010/main" xmlns="" val="903080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19A5515-D51C-4F70-8A38-645A66753B82}" type="datetimeFigureOut">
              <a:rPr lang="en-US" smtClean="0"/>
              <a:pPr/>
              <a:t>29-Oct-17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6A88E6-D08E-4736-BAE1-463E4841CDD2}" type="slidenum">
              <a:rPr lang="en-US" smtClean="0"/>
              <a:pPr/>
              <a:t>‹#›</a:t>
            </a:fld>
            <a:endParaRPr lang="en-US"/>
          </a:p>
        </p:txBody>
      </p:sp>
    </p:spTree>
    <p:extLst>
      <p:ext uri="{BB962C8B-B14F-4D97-AF65-F5344CB8AC3E}">
        <p14:creationId xmlns:p14="http://schemas.microsoft.com/office/powerpoint/2010/main" xmlns="" val="18991261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19A5515-D51C-4F70-8A38-645A66753B82}" type="datetimeFigureOut">
              <a:rPr lang="en-US" smtClean="0"/>
              <a:pPr/>
              <a:t>29-Oct-17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6A88E6-D08E-4736-BAE1-463E4841CDD2}" type="slidenum">
              <a:rPr lang="en-US" smtClean="0"/>
              <a:pPr/>
              <a:t>‹#›</a:t>
            </a:fld>
            <a:endParaRPr lang="en-US"/>
          </a:p>
        </p:txBody>
      </p:sp>
    </p:spTree>
    <p:extLst>
      <p:ext uri="{BB962C8B-B14F-4D97-AF65-F5344CB8AC3E}">
        <p14:creationId xmlns:p14="http://schemas.microsoft.com/office/powerpoint/2010/main" xmlns="" val="2474370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19A5515-D51C-4F70-8A38-645A66753B82}" type="datetimeFigureOut">
              <a:rPr lang="en-US" smtClean="0"/>
              <a:pPr/>
              <a:t>29-Oct-17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26A88E6-D08E-4736-BAE1-463E4841CDD2}" type="slidenum">
              <a:rPr lang="en-US" smtClean="0"/>
              <a:pPr/>
              <a:t>‹#›</a:t>
            </a:fld>
            <a:endParaRPr lang="en-US"/>
          </a:p>
        </p:txBody>
      </p:sp>
    </p:spTree>
    <p:extLst>
      <p:ext uri="{BB962C8B-B14F-4D97-AF65-F5344CB8AC3E}">
        <p14:creationId xmlns:p14="http://schemas.microsoft.com/office/powerpoint/2010/main" xmlns="" val="28018178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9A5515-D51C-4F70-8A38-645A66753B82}" type="datetimeFigureOut">
              <a:rPr lang="en-US" smtClean="0"/>
              <a:pPr/>
              <a:t>29-Oct-17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26A88E6-D08E-4736-BAE1-463E4841CDD2}" type="slidenum">
              <a:rPr lang="en-US" smtClean="0"/>
              <a:pPr/>
              <a:t>‹#›</a:t>
            </a:fld>
            <a:endParaRPr lang="en-US"/>
          </a:p>
        </p:txBody>
      </p:sp>
    </p:spTree>
    <p:extLst>
      <p:ext uri="{BB962C8B-B14F-4D97-AF65-F5344CB8AC3E}">
        <p14:creationId xmlns:p14="http://schemas.microsoft.com/office/powerpoint/2010/main" xmlns="" val="90380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9A5515-D51C-4F70-8A38-645A66753B82}" type="datetimeFigureOut">
              <a:rPr lang="en-US" smtClean="0"/>
              <a:pPr/>
              <a:t>29-Oct-17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26A88E6-D08E-4736-BAE1-463E4841CDD2}" type="slidenum">
              <a:rPr lang="en-US" smtClean="0"/>
              <a:pPr/>
              <a:t>‹#›</a:t>
            </a:fld>
            <a:endParaRPr lang="en-US"/>
          </a:p>
        </p:txBody>
      </p:sp>
    </p:spTree>
    <p:extLst>
      <p:ext uri="{BB962C8B-B14F-4D97-AF65-F5344CB8AC3E}">
        <p14:creationId xmlns:p14="http://schemas.microsoft.com/office/powerpoint/2010/main" xmlns="" val="34503917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19A5515-D51C-4F70-8A38-645A66753B82}" type="datetimeFigureOut">
              <a:rPr lang="en-US" smtClean="0"/>
              <a:pPr/>
              <a:t>29-Oct-17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6A88E6-D08E-4736-BAE1-463E4841CDD2}" type="slidenum">
              <a:rPr lang="en-US" smtClean="0"/>
              <a:pPr/>
              <a:t>‹#›</a:t>
            </a:fld>
            <a:endParaRPr lang="en-US"/>
          </a:p>
        </p:txBody>
      </p:sp>
    </p:spTree>
    <p:extLst>
      <p:ext uri="{BB962C8B-B14F-4D97-AF65-F5344CB8AC3E}">
        <p14:creationId xmlns:p14="http://schemas.microsoft.com/office/powerpoint/2010/main" xmlns="" val="1656533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19A5515-D51C-4F70-8A38-645A66753B82}" type="datetimeFigureOut">
              <a:rPr lang="en-US" smtClean="0"/>
              <a:pPr/>
              <a:t>29-Oct-17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6A88E6-D08E-4736-BAE1-463E4841CDD2}" type="slidenum">
              <a:rPr lang="en-US" smtClean="0"/>
              <a:pPr/>
              <a:t>‹#›</a:t>
            </a:fld>
            <a:endParaRPr lang="en-US"/>
          </a:p>
        </p:txBody>
      </p:sp>
    </p:spTree>
    <p:extLst>
      <p:ext uri="{BB962C8B-B14F-4D97-AF65-F5344CB8AC3E}">
        <p14:creationId xmlns:p14="http://schemas.microsoft.com/office/powerpoint/2010/main" xmlns="" val="3604510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9A5515-D51C-4F70-8A38-645A66753B82}" type="datetimeFigureOut">
              <a:rPr lang="en-US" smtClean="0"/>
              <a:pPr/>
              <a:t>29-Oct-17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6A88E6-D08E-4736-BAE1-463E4841CDD2}" type="slidenum">
              <a:rPr lang="en-US" smtClean="0"/>
              <a:pPr/>
              <a:t>‹#›</a:t>
            </a:fld>
            <a:endParaRPr lang="en-US"/>
          </a:p>
        </p:txBody>
      </p:sp>
    </p:spTree>
    <p:extLst>
      <p:ext uri="{BB962C8B-B14F-4D97-AF65-F5344CB8AC3E}">
        <p14:creationId xmlns:p14="http://schemas.microsoft.com/office/powerpoint/2010/main" xmlns="" val="258835057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C2140B-9EC2-427E-9F99-592A912FE7C8}" type="datetimeFigureOut">
              <a:rPr lang="en-ZA" smtClean="0"/>
              <a:pPr/>
              <a:t>2017/10/29</a:t>
            </a:fld>
            <a:endParaRPr lang="en-ZA"/>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03B006-9371-48D9-B552-322EDFB6F55C}" type="slidenum">
              <a:rPr lang="en-ZA" smtClean="0"/>
              <a:pPr/>
              <a:t>‹#›</a:t>
            </a:fld>
            <a:endParaRPr lang="en-ZA"/>
          </a:p>
        </p:txBody>
      </p:sp>
    </p:spTree>
    <p:extLst>
      <p:ext uri="{BB962C8B-B14F-4D97-AF65-F5344CB8AC3E}">
        <p14:creationId xmlns:p14="http://schemas.microsoft.com/office/powerpoint/2010/main" xmlns="" val="273158785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828157" y="0"/>
            <a:ext cx="8502092" cy="6376569"/>
          </a:xfrm>
          <a:prstGeom prst="rect">
            <a:avLst/>
          </a:prstGeom>
          <a:noFill/>
          <a:ln w="9525">
            <a:noFill/>
            <a:miter lim="800000"/>
            <a:headEnd/>
            <a:tailEnd/>
          </a:ln>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99801" y="2362468"/>
            <a:ext cx="10515600" cy="3257853"/>
          </a:xfrm>
        </p:spPr>
        <p:txBody>
          <a:bodyPr>
            <a:normAutofit/>
          </a:bodyPr>
          <a:lstStyle/>
          <a:p>
            <a:pPr marL="0" indent="0" algn="ctr">
              <a:buNone/>
            </a:pPr>
            <a:r>
              <a:rPr lang="en-ZA" dirty="0"/>
              <a:t>In him we were </a:t>
            </a:r>
          </a:p>
          <a:p>
            <a:pPr marL="0" indent="0" algn="ctr">
              <a:buNone/>
            </a:pPr>
            <a:r>
              <a:rPr lang="en-ZA" b="1" dirty="0"/>
              <a:t>chosen</a:t>
            </a:r>
            <a:endParaRPr lang="en-ZA" dirty="0"/>
          </a:p>
        </p:txBody>
      </p:sp>
      <p:sp>
        <p:nvSpPr>
          <p:cNvPr id="4" name="Oval 3"/>
          <p:cNvSpPr/>
          <p:nvPr/>
        </p:nvSpPr>
        <p:spPr>
          <a:xfrm>
            <a:off x="10074806" y="371281"/>
            <a:ext cx="1680609" cy="1611606"/>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3200" b="1" i="0" u="none" strike="noStrike" kern="1200" cap="none" spc="0" normalizeH="0" baseline="0" noProof="0" dirty="0">
                <a:ln>
                  <a:noFill/>
                </a:ln>
                <a:solidFill>
                  <a:schemeClr val="bg1"/>
                </a:solidFill>
                <a:effectLst/>
                <a:uLnTx/>
                <a:uFillTx/>
                <a:latin typeface="Calibri" panose="020F0502020204030204"/>
                <a:ea typeface="+mn-ea"/>
                <a:cs typeface="+mn-cs"/>
              </a:rPr>
              <a:t>In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3200" b="1" i="0" u="none" strike="noStrike" kern="1200" cap="none" spc="0" normalizeH="0" baseline="0" noProof="0" dirty="0">
                <a:ln>
                  <a:noFill/>
                </a:ln>
                <a:solidFill>
                  <a:schemeClr val="bg1"/>
                </a:solidFill>
                <a:effectLst/>
                <a:uLnTx/>
                <a:uFillTx/>
                <a:latin typeface="Calibri" panose="020F0502020204030204"/>
                <a:ea typeface="+mn-ea"/>
                <a:cs typeface="+mn-cs"/>
              </a:rPr>
              <a:t>Christ</a:t>
            </a:r>
            <a:endParaRPr kumimoji="0" lang="en-US"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5" name="Rectangle 4"/>
          <p:cNvSpPr/>
          <p:nvPr/>
        </p:nvSpPr>
        <p:spPr>
          <a:xfrm>
            <a:off x="9874602" y="5999903"/>
            <a:ext cx="2081019" cy="461665"/>
          </a:xfrm>
          <a:prstGeom prst="rect">
            <a:avLst/>
          </a:prstGeom>
        </p:spPr>
        <p:txBody>
          <a:bodyPr wrap="none">
            <a:spAutoFit/>
          </a:bodyPr>
          <a:lstStyle/>
          <a:p>
            <a:r>
              <a:rPr lang="en-ZA" sz="2400" b="1" dirty="0"/>
              <a:t>Ephesians 1:11</a:t>
            </a:r>
          </a:p>
        </p:txBody>
      </p:sp>
    </p:spTree>
    <p:extLst>
      <p:ext uri="{BB962C8B-B14F-4D97-AF65-F5344CB8AC3E}">
        <p14:creationId xmlns:p14="http://schemas.microsoft.com/office/powerpoint/2010/main" xmlns="" val="1879015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lumMod val="85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740744" y="2116808"/>
            <a:ext cx="10515600" cy="3257853"/>
          </a:xfrm>
        </p:spPr>
        <p:txBody>
          <a:bodyPr>
            <a:normAutofit/>
          </a:bodyPr>
          <a:lstStyle/>
          <a:p>
            <a:pPr marL="0" indent="0" algn="ctr">
              <a:buNone/>
            </a:pPr>
            <a:r>
              <a:rPr lang="en-ZA" dirty="0">
                <a:solidFill>
                  <a:schemeClr val="bg1"/>
                </a:solidFill>
              </a:rPr>
              <a:t>As for you, </a:t>
            </a:r>
          </a:p>
          <a:p>
            <a:pPr marL="0" indent="0" algn="ctr">
              <a:buNone/>
            </a:pPr>
            <a:r>
              <a:rPr lang="en-ZA" dirty="0">
                <a:solidFill>
                  <a:schemeClr val="bg1"/>
                </a:solidFill>
              </a:rPr>
              <a:t>you were </a:t>
            </a:r>
            <a:r>
              <a:rPr lang="en-ZA" sz="3200" b="1" dirty="0">
                <a:solidFill>
                  <a:schemeClr val="bg1"/>
                </a:solidFill>
              </a:rPr>
              <a:t>dead</a:t>
            </a:r>
            <a:r>
              <a:rPr lang="en-ZA" dirty="0">
                <a:solidFill>
                  <a:schemeClr val="bg1"/>
                </a:solidFill>
              </a:rPr>
              <a:t> </a:t>
            </a:r>
          </a:p>
          <a:p>
            <a:pPr marL="0" indent="0" algn="ctr">
              <a:buNone/>
            </a:pPr>
            <a:r>
              <a:rPr lang="en-ZA" dirty="0">
                <a:solidFill>
                  <a:schemeClr val="bg1"/>
                </a:solidFill>
              </a:rPr>
              <a:t>in your transgressions and sins</a:t>
            </a:r>
          </a:p>
          <a:p>
            <a:pPr marL="0" indent="0" algn="ctr">
              <a:buNone/>
            </a:pPr>
            <a:r>
              <a:rPr lang="en-ZA" dirty="0">
                <a:solidFill>
                  <a:schemeClr val="bg1"/>
                </a:solidFill>
              </a:rPr>
              <a:t>in which you used to live</a:t>
            </a:r>
          </a:p>
        </p:txBody>
      </p:sp>
      <p:sp>
        <p:nvSpPr>
          <p:cNvPr id="4" name="Oval 3"/>
          <p:cNvSpPr/>
          <p:nvPr/>
        </p:nvSpPr>
        <p:spPr>
          <a:xfrm>
            <a:off x="357601" y="371280"/>
            <a:ext cx="2303712" cy="212626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3200" b="1" i="0" u="none" strike="noStrike" kern="1200" cap="none" spc="0" normalizeH="0" baseline="0" noProof="0" dirty="0">
                <a:ln>
                  <a:noFill/>
                </a:ln>
                <a:solidFill>
                  <a:schemeClr val="tx1"/>
                </a:solidFill>
                <a:effectLst/>
                <a:uLnTx/>
                <a:uFillTx/>
                <a:latin typeface="Calibri" panose="020F0502020204030204"/>
                <a:ea typeface="+mn-ea"/>
                <a:cs typeface="+mn-cs"/>
              </a:rPr>
              <a:t>In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3200" b="1" i="0" u="none" strike="noStrike" kern="1200" cap="none" spc="0" normalizeH="0" baseline="0" noProof="0" dirty="0">
                <a:ln>
                  <a:noFill/>
                </a:ln>
                <a:solidFill>
                  <a:schemeClr val="tx1"/>
                </a:solidFill>
                <a:effectLst/>
                <a:uLnTx/>
                <a:uFillTx/>
                <a:latin typeface="Calibri" panose="020F0502020204030204"/>
                <a:ea typeface="+mn-ea"/>
                <a:cs typeface="+mn-cs"/>
              </a:rPr>
              <a:t>the World</a:t>
            </a:r>
            <a:endParaRPr kumimoji="0" lang="en-US" sz="3200" b="1"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5" name="Rectangle 4"/>
          <p:cNvSpPr/>
          <p:nvPr/>
        </p:nvSpPr>
        <p:spPr>
          <a:xfrm>
            <a:off x="9874602" y="5999903"/>
            <a:ext cx="1925527" cy="461665"/>
          </a:xfrm>
          <a:prstGeom prst="rect">
            <a:avLst/>
          </a:prstGeom>
        </p:spPr>
        <p:txBody>
          <a:bodyPr wrap="none">
            <a:spAutoFit/>
          </a:bodyPr>
          <a:lstStyle/>
          <a:p>
            <a:r>
              <a:rPr lang="en-ZA" sz="2400" b="1" dirty="0">
                <a:solidFill>
                  <a:schemeClr val="bg1"/>
                </a:solidFill>
              </a:rPr>
              <a:t>Ephesians 2:1</a:t>
            </a:r>
          </a:p>
        </p:txBody>
      </p:sp>
    </p:spTree>
    <p:extLst>
      <p:ext uri="{BB962C8B-B14F-4D97-AF65-F5344CB8AC3E}">
        <p14:creationId xmlns:p14="http://schemas.microsoft.com/office/powerpoint/2010/main" xmlns="" val="5632924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lumMod val="85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661313" y="1065931"/>
            <a:ext cx="8731508" cy="3888207"/>
          </a:xfrm>
        </p:spPr>
        <p:txBody>
          <a:bodyPr>
            <a:normAutofit/>
          </a:bodyPr>
          <a:lstStyle/>
          <a:p>
            <a:pPr marL="0" indent="0" algn="ctr">
              <a:buNone/>
            </a:pPr>
            <a:endParaRPr lang="en-ZA" dirty="0">
              <a:solidFill>
                <a:schemeClr val="bg1"/>
              </a:solidFill>
            </a:endParaRPr>
          </a:p>
          <a:p>
            <a:pPr marL="0" indent="0" algn="ctr">
              <a:buNone/>
            </a:pPr>
            <a:r>
              <a:rPr lang="en-ZA" dirty="0">
                <a:solidFill>
                  <a:schemeClr val="bg1"/>
                </a:solidFill>
              </a:rPr>
              <a:t>when you followed the ways of this world </a:t>
            </a:r>
          </a:p>
          <a:p>
            <a:pPr marL="0" indent="0" algn="ctr">
              <a:buNone/>
            </a:pPr>
            <a:r>
              <a:rPr lang="en-ZA" dirty="0">
                <a:solidFill>
                  <a:schemeClr val="bg1"/>
                </a:solidFill>
              </a:rPr>
              <a:t>and of the ruler of the kingdom of the air, </a:t>
            </a:r>
          </a:p>
          <a:p>
            <a:pPr marL="0" indent="0" algn="ctr">
              <a:buNone/>
            </a:pPr>
            <a:endParaRPr lang="en-ZA" dirty="0">
              <a:solidFill>
                <a:schemeClr val="bg1"/>
              </a:solidFill>
            </a:endParaRPr>
          </a:p>
          <a:p>
            <a:pPr marL="0" indent="0" algn="ctr">
              <a:buNone/>
            </a:pPr>
            <a:r>
              <a:rPr lang="en-ZA" dirty="0">
                <a:solidFill>
                  <a:schemeClr val="bg1"/>
                </a:solidFill>
              </a:rPr>
              <a:t>the spirit who is now at work in those </a:t>
            </a:r>
          </a:p>
          <a:p>
            <a:pPr marL="0" indent="0" algn="ctr">
              <a:buNone/>
            </a:pPr>
            <a:r>
              <a:rPr lang="en-ZA" dirty="0">
                <a:solidFill>
                  <a:schemeClr val="bg1"/>
                </a:solidFill>
              </a:rPr>
              <a:t>who are </a:t>
            </a:r>
            <a:r>
              <a:rPr lang="en-ZA" b="1" dirty="0">
                <a:solidFill>
                  <a:schemeClr val="bg1"/>
                </a:solidFill>
              </a:rPr>
              <a:t>disobedient</a:t>
            </a:r>
            <a:r>
              <a:rPr lang="en-ZA" dirty="0">
                <a:solidFill>
                  <a:schemeClr val="bg1"/>
                </a:solidFill>
              </a:rPr>
              <a:t>. </a:t>
            </a:r>
          </a:p>
        </p:txBody>
      </p:sp>
      <p:sp>
        <p:nvSpPr>
          <p:cNvPr id="4" name="Oval 3"/>
          <p:cNvSpPr/>
          <p:nvPr/>
        </p:nvSpPr>
        <p:spPr>
          <a:xfrm>
            <a:off x="357601" y="371280"/>
            <a:ext cx="2303712" cy="212626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3200" b="1" i="0" u="none" strike="noStrike" kern="1200" cap="none" spc="0" normalizeH="0" baseline="0" noProof="0" dirty="0">
                <a:ln>
                  <a:noFill/>
                </a:ln>
                <a:solidFill>
                  <a:schemeClr val="tx1"/>
                </a:solidFill>
                <a:effectLst/>
                <a:uLnTx/>
                <a:uFillTx/>
                <a:latin typeface="Calibri" panose="020F0502020204030204"/>
                <a:ea typeface="+mn-ea"/>
                <a:cs typeface="+mn-cs"/>
              </a:rPr>
              <a:t>In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3200" b="1" i="0" u="none" strike="noStrike" kern="1200" cap="none" spc="0" normalizeH="0" baseline="0" noProof="0" dirty="0">
                <a:ln>
                  <a:noFill/>
                </a:ln>
                <a:solidFill>
                  <a:schemeClr val="tx1"/>
                </a:solidFill>
                <a:effectLst/>
                <a:uLnTx/>
                <a:uFillTx/>
                <a:latin typeface="Calibri" panose="020F0502020204030204"/>
                <a:ea typeface="+mn-ea"/>
                <a:cs typeface="+mn-cs"/>
              </a:rPr>
              <a:t>the World</a:t>
            </a:r>
            <a:endParaRPr kumimoji="0" lang="en-US" sz="3200" b="1"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5" name="Rectangle 4"/>
          <p:cNvSpPr/>
          <p:nvPr/>
        </p:nvSpPr>
        <p:spPr>
          <a:xfrm>
            <a:off x="9874602" y="5999903"/>
            <a:ext cx="1925527" cy="461665"/>
          </a:xfrm>
          <a:prstGeom prst="rect">
            <a:avLst/>
          </a:prstGeom>
        </p:spPr>
        <p:txBody>
          <a:bodyPr wrap="none">
            <a:spAutoFit/>
          </a:bodyPr>
          <a:lstStyle/>
          <a:p>
            <a:r>
              <a:rPr lang="en-ZA" sz="2400" b="1" dirty="0">
                <a:solidFill>
                  <a:schemeClr val="bg1"/>
                </a:solidFill>
              </a:rPr>
              <a:t>Ephesians 2:2</a:t>
            </a:r>
          </a:p>
        </p:txBody>
      </p:sp>
    </p:spTree>
    <p:extLst>
      <p:ext uri="{BB962C8B-B14F-4D97-AF65-F5344CB8AC3E}">
        <p14:creationId xmlns:p14="http://schemas.microsoft.com/office/powerpoint/2010/main" xmlns="" val="20500412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lumMod val="85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415653" y="1830205"/>
            <a:ext cx="8799747" cy="3257853"/>
          </a:xfrm>
        </p:spPr>
        <p:txBody>
          <a:bodyPr>
            <a:normAutofit/>
          </a:bodyPr>
          <a:lstStyle/>
          <a:p>
            <a:pPr marL="0" indent="0" algn="ctr">
              <a:buNone/>
            </a:pPr>
            <a:r>
              <a:rPr lang="en-ZA" dirty="0">
                <a:solidFill>
                  <a:schemeClr val="bg1"/>
                </a:solidFill>
              </a:rPr>
              <a:t>All of us also lived among them at one time, </a:t>
            </a:r>
          </a:p>
          <a:p>
            <a:pPr marL="0" indent="0" algn="ctr">
              <a:buNone/>
            </a:pPr>
            <a:r>
              <a:rPr lang="en-ZA" b="1" dirty="0">
                <a:solidFill>
                  <a:schemeClr val="bg1"/>
                </a:solidFill>
              </a:rPr>
              <a:t>gratifying the cravings of our flesh </a:t>
            </a:r>
            <a:r>
              <a:rPr lang="en-ZA" dirty="0">
                <a:solidFill>
                  <a:schemeClr val="bg1"/>
                </a:solidFill>
              </a:rPr>
              <a:t>and </a:t>
            </a:r>
          </a:p>
          <a:p>
            <a:pPr marL="0" indent="0" algn="ctr">
              <a:buNone/>
            </a:pPr>
            <a:r>
              <a:rPr lang="en-ZA" dirty="0">
                <a:solidFill>
                  <a:schemeClr val="bg1"/>
                </a:solidFill>
              </a:rPr>
              <a:t>following its desires and thoughts. </a:t>
            </a:r>
          </a:p>
          <a:p>
            <a:pPr marL="0" indent="0" algn="ctr">
              <a:buNone/>
            </a:pPr>
            <a:endParaRPr lang="en-ZA" dirty="0">
              <a:solidFill>
                <a:schemeClr val="bg1"/>
              </a:solidFill>
            </a:endParaRPr>
          </a:p>
          <a:p>
            <a:pPr marL="0" indent="0" algn="ctr">
              <a:buNone/>
            </a:pPr>
            <a:r>
              <a:rPr lang="en-ZA" dirty="0">
                <a:solidFill>
                  <a:schemeClr val="bg1"/>
                </a:solidFill>
              </a:rPr>
              <a:t>Like the rest, </a:t>
            </a:r>
          </a:p>
          <a:p>
            <a:pPr marL="0" indent="0" algn="ctr">
              <a:buNone/>
            </a:pPr>
            <a:r>
              <a:rPr lang="en-ZA" dirty="0">
                <a:solidFill>
                  <a:schemeClr val="bg1"/>
                </a:solidFill>
              </a:rPr>
              <a:t>we were </a:t>
            </a:r>
            <a:r>
              <a:rPr lang="en-ZA" b="1" dirty="0">
                <a:solidFill>
                  <a:schemeClr val="bg1"/>
                </a:solidFill>
              </a:rPr>
              <a:t>by nature objects of wrath</a:t>
            </a:r>
            <a:r>
              <a:rPr lang="en-ZA" dirty="0">
                <a:solidFill>
                  <a:schemeClr val="bg1"/>
                </a:solidFill>
              </a:rPr>
              <a:t>.</a:t>
            </a:r>
          </a:p>
        </p:txBody>
      </p:sp>
      <p:sp>
        <p:nvSpPr>
          <p:cNvPr id="4" name="Oval 3"/>
          <p:cNvSpPr/>
          <p:nvPr/>
        </p:nvSpPr>
        <p:spPr>
          <a:xfrm>
            <a:off x="357601" y="371280"/>
            <a:ext cx="2303712" cy="212626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3200" b="1" i="0" u="none" strike="noStrike" kern="1200" cap="none" spc="0" normalizeH="0" baseline="0" noProof="0" dirty="0">
                <a:ln>
                  <a:noFill/>
                </a:ln>
                <a:solidFill>
                  <a:schemeClr val="tx1"/>
                </a:solidFill>
                <a:effectLst/>
                <a:uLnTx/>
                <a:uFillTx/>
                <a:latin typeface="Calibri" panose="020F0502020204030204"/>
                <a:ea typeface="+mn-ea"/>
                <a:cs typeface="+mn-cs"/>
              </a:rPr>
              <a:t>In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3200" b="1" i="0" u="none" strike="noStrike" kern="1200" cap="none" spc="0" normalizeH="0" baseline="0" noProof="0" dirty="0">
                <a:ln>
                  <a:noFill/>
                </a:ln>
                <a:solidFill>
                  <a:schemeClr val="tx1"/>
                </a:solidFill>
                <a:effectLst/>
                <a:uLnTx/>
                <a:uFillTx/>
                <a:latin typeface="Calibri" panose="020F0502020204030204"/>
                <a:ea typeface="+mn-ea"/>
                <a:cs typeface="+mn-cs"/>
              </a:rPr>
              <a:t>the World</a:t>
            </a:r>
            <a:endParaRPr kumimoji="0" lang="en-US" sz="3200" b="1"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5" name="Rectangle 4"/>
          <p:cNvSpPr/>
          <p:nvPr/>
        </p:nvSpPr>
        <p:spPr>
          <a:xfrm>
            <a:off x="9874602" y="5999903"/>
            <a:ext cx="1925527" cy="461665"/>
          </a:xfrm>
          <a:prstGeom prst="rect">
            <a:avLst/>
          </a:prstGeom>
        </p:spPr>
        <p:txBody>
          <a:bodyPr wrap="none">
            <a:spAutoFit/>
          </a:bodyPr>
          <a:lstStyle/>
          <a:p>
            <a:r>
              <a:rPr lang="en-ZA" sz="2400" b="1" dirty="0">
                <a:solidFill>
                  <a:schemeClr val="bg1"/>
                </a:solidFill>
              </a:rPr>
              <a:t>Ephesians 2:3</a:t>
            </a:r>
          </a:p>
        </p:txBody>
      </p:sp>
    </p:spTree>
    <p:extLst>
      <p:ext uri="{BB962C8B-B14F-4D97-AF65-F5344CB8AC3E}">
        <p14:creationId xmlns:p14="http://schemas.microsoft.com/office/powerpoint/2010/main" xmlns="" val="3387996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9993" y="319740"/>
            <a:ext cx="10951571" cy="2517771"/>
          </a:xfrm>
        </p:spPr>
        <p:txBody>
          <a:bodyPr>
            <a:normAutofit/>
          </a:bodyPr>
          <a:lstStyle/>
          <a:p>
            <a:pPr marL="0" indent="0" algn="ctr">
              <a:buNone/>
            </a:pPr>
            <a:r>
              <a:rPr lang="en-ZA" dirty="0"/>
              <a:t>And he made known to us the mystery of his will according to his good pleasure, which he purposed in Christ, to be put into effect when the times will have reached their fulfilment — </a:t>
            </a:r>
          </a:p>
        </p:txBody>
      </p:sp>
      <p:sp>
        <p:nvSpPr>
          <p:cNvPr id="4" name="Rectangle 3"/>
          <p:cNvSpPr/>
          <p:nvPr/>
        </p:nvSpPr>
        <p:spPr>
          <a:xfrm>
            <a:off x="9560703" y="6163676"/>
            <a:ext cx="2400016" cy="461665"/>
          </a:xfrm>
          <a:prstGeom prst="rect">
            <a:avLst/>
          </a:prstGeom>
        </p:spPr>
        <p:txBody>
          <a:bodyPr wrap="none">
            <a:spAutoFit/>
          </a:bodyPr>
          <a:lstStyle/>
          <a:p>
            <a:r>
              <a:rPr lang="en-ZA" sz="2400" b="1" dirty="0"/>
              <a:t>Ephesians 1: 9-10</a:t>
            </a:r>
          </a:p>
        </p:txBody>
      </p:sp>
      <p:sp>
        <p:nvSpPr>
          <p:cNvPr id="5" name="Oval 4"/>
          <p:cNvSpPr/>
          <p:nvPr/>
        </p:nvSpPr>
        <p:spPr>
          <a:xfrm>
            <a:off x="4767579" y="1786013"/>
            <a:ext cx="3117272" cy="2971800"/>
          </a:xfrm>
          <a:prstGeom prst="ellipse">
            <a:avLst/>
          </a:prstGeom>
          <a:solidFill>
            <a:schemeClr val="tx1">
              <a:alpha val="5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3200" b="1" i="0" u="none" strike="noStrike" kern="1200" cap="none" spc="0" normalizeH="0" baseline="0" noProof="0" dirty="0">
                <a:ln>
                  <a:noFill/>
                </a:ln>
                <a:solidFill>
                  <a:schemeClr val="bg1"/>
                </a:solidFill>
                <a:effectLst/>
                <a:uLnTx/>
                <a:uFillTx/>
                <a:latin typeface="Calibri" panose="020F0502020204030204"/>
                <a:ea typeface="+mn-ea"/>
                <a:cs typeface="+mn-cs"/>
              </a:rPr>
              <a:t>In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3200" b="1" i="0" u="none" strike="noStrike" kern="1200" cap="none" spc="0" normalizeH="0" baseline="0" noProof="0" dirty="0">
                <a:ln>
                  <a:noFill/>
                </a:ln>
                <a:solidFill>
                  <a:schemeClr val="bg1"/>
                </a:solidFill>
                <a:effectLst/>
                <a:uLnTx/>
                <a:uFillTx/>
                <a:latin typeface="Calibri" panose="020F0502020204030204"/>
                <a:ea typeface="+mn-ea"/>
                <a:cs typeface="+mn-cs"/>
              </a:rPr>
              <a:t>Christ</a:t>
            </a:r>
            <a:endParaRPr kumimoji="0" lang="en-US"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6" name="Oval 5"/>
          <p:cNvSpPr/>
          <p:nvPr/>
        </p:nvSpPr>
        <p:spPr>
          <a:xfrm>
            <a:off x="4760651" y="1786013"/>
            <a:ext cx="3124200" cy="2971800"/>
          </a:xfrm>
          <a:prstGeom prst="ellipse">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3200" b="0" i="0" u="none" strike="noStrike" kern="1200" cap="none" spc="0" normalizeH="0" baseline="0" noProof="0" dirty="0">
                <a:ln>
                  <a:noFill/>
                </a:ln>
                <a:solidFill>
                  <a:prstClr val="white"/>
                </a:solidFill>
                <a:effectLst/>
                <a:uLnTx/>
                <a:uFillTx/>
                <a:latin typeface="Calibri" panose="020F0502020204030204"/>
                <a:ea typeface="+mn-ea"/>
                <a:cs typeface="+mn-cs"/>
              </a:rPr>
              <a:t>In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3200" b="0" i="0" u="none" strike="noStrike" kern="1200" cap="none" spc="0" normalizeH="0" baseline="0" noProof="0" dirty="0">
                <a:ln>
                  <a:noFill/>
                </a:ln>
                <a:solidFill>
                  <a:prstClr val="white"/>
                </a:solidFill>
                <a:effectLst/>
                <a:uLnTx/>
                <a:uFillTx/>
                <a:latin typeface="Calibri" panose="020F0502020204030204"/>
                <a:ea typeface="+mn-ea"/>
                <a:cs typeface="+mn-cs"/>
              </a:rPr>
              <a:t>‘the world’</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Rectangle 1"/>
          <p:cNvSpPr/>
          <p:nvPr/>
        </p:nvSpPr>
        <p:spPr>
          <a:xfrm>
            <a:off x="594458" y="4811795"/>
            <a:ext cx="11270726" cy="954107"/>
          </a:xfrm>
          <a:prstGeom prst="rect">
            <a:avLst/>
          </a:prstGeom>
        </p:spPr>
        <p:txBody>
          <a:bodyPr wrap="square">
            <a:spAutoFit/>
          </a:bodyPr>
          <a:lstStyle/>
          <a:p>
            <a:pPr algn="ctr"/>
            <a:r>
              <a:rPr lang="en-ZA" sz="2800" dirty="0"/>
              <a:t>to bring all things in heaven and on earth together under one head,</a:t>
            </a:r>
          </a:p>
          <a:p>
            <a:pPr algn="ctr"/>
            <a:r>
              <a:rPr lang="en-ZA" sz="2800" dirty="0"/>
              <a:t>even Christ.</a:t>
            </a:r>
          </a:p>
        </p:txBody>
      </p:sp>
    </p:spTree>
    <p:extLst>
      <p:ext uri="{BB962C8B-B14F-4D97-AF65-F5344CB8AC3E}">
        <p14:creationId xmlns:p14="http://schemas.microsoft.com/office/powerpoint/2010/main" xmlns="" val="26656816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lstStyle/>
          <a:p>
            <a:endParaRPr lang="en-ZA"/>
          </a:p>
        </p:txBody>
      </p:sp>
    </p:spTree>
    <p:extLst>
      <p:ext uri="{BB962C8B-B14F-4D97-AF65-F5344CB8AC3E}">
        <p14:creationId xmlns:p14="http://schemas.microsoft.com/office/powerpoint/2010/main" xmlns="" val="2563177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7528" y="980728"/>
            <a:ext cx="8229600" cy="720080"/>
          </a:xfrm>
        </p:spPr>
        <p:txBody>
          <a:bodyPr>
            <a:noAutofit/>
          </a:bodyPr>
          <a:lstStyle/>
          <a:p>
            <a:r>
              <a:rPr lang="en-ZA" sz="3200" dirty="0">
                <a:solidFill>
                  <a:srgbClr val="FFFF00"/>
                </a:solidFill>
              </a:rPr>
              <a:t>What do the following people have in common?</a:t>
            </a:r>
            <a:br>
              <a:rPr lang="en-ZA" sz="3200" dirty="0">
                <a:solidFill>
                  <a:srgbClr val="FFFF00"/>
                </a:solidFill>
              </a:rPr>
            </a:br>
            <a:endParaRPr lang="en-ZA" sz="3200" dirty="0">
              <a:solidFill>
                <a:srgbClr val="FFFF00"/>
              </a:solidFill>
            </a:endParaRPr>
          </a:p>
        </p:txBody>
      </p:sp>
      <p:sp>
        <p:nvSpPr>
          <p:cNvPr id="3" name="Content Placeholder 2"/>
          <p:cNvSpPr>
            <a:spLocks noGrp="1"/>
          </p:cNvSpPr>
          <p:nvPr>
            <p:ph sz="half" idx="1"/>
          </p:nvPr>
        </p:nvSpPr>
        <p:spPr>
          <a:xfrm>
            <a:off x="2618928" y="2060848"/>
            <a:ext cx="2036912" cy="2836912"/>
          </a:xfrm>
        </p:spPr>
        <p:txBody>
          <a:bodyPr numCol="1">
            <a:normAutofit/>
          </a:bodyPr>
          <a:lstStyle/>
          <a:p>
            <a:pPr marL="271463" indent="-271463"/>
            <a:r>
              <a:rPr lang="en-ZA" dirty="0" err="1">
                <a:solidFill>
                  <a:schemeClr val="bg1"/>
                </a:solidFill>
              </a:rPr>
              <a:t>Shammua</a:t>
            </a:r>
            <a:endParaRPr lang="en-ZA" dirty="0">
              <a:solidFill>
                <a:schemeClr val="bg1"/>
              </a:solidFill>
            </a:endParaRPr>
          </a:p>
          <a:p>
            <a:r>
              <a:rPr lang="en-ZA" dirty="0" err="1">
                <a:solidFill>
                  <a:schemeClr val="bg1"/>
                </a:solidFill>
              </a:rPr>
              <a:t>Shaphat</a:t>
            </a:r>
            <a:endParaRPr lang="en-ZA" dirty="0">
              <a:solidFill>
                <a:schemeClr val="bg1"/>
              </a:solidFill>
            </a:endParaRPr>
          </a:p>
          <a:p>
            <a:r>
              <a:rPr lang="en-ZA" dirty="0" err="1">
                <a:solidFill>
                  <a:schemeClr val="bg1"/>
                </a:solidFill>
              </a:rPr>
              <a:t>Igal</a:t>
            </a:r>
            <a:endParaRPr lang="en-ZA" dirty="0">
              <a:solidFill>
                <a:schemeClr val="bg1"/>
              </a:solidFill>
            </a:endParaRPr>
          </a:p>
          <a:p>
            <a:r>
              <a:rPr lang="en-ZA" dirty="0" err="1">
                <a:solidFill>
                  <a:schemeClr val="bg1"/>
                </a:solidFill>
              </a:rPr>
              <a:t>Palti</a:t>
            </a:r>
            <a:endParaRPr lang="en-ZA" dirty="0">
              <a:solidFill>
                <a:schemeClr val="bg1"/>
              </a:solidFill>
            </a:endParaRPr>
          </a:p>
          <a:p>
            <a:r>
              <a:rPr lang="en-ZA" dirty="0" err="1">
                <a:solidFill>
                  <a:schemeClr val="bg1"/>
                </a:solidFill>
              </a:rPr>
              <a:t>Gaddiel</a:t>
            </a:r>
            <a:endParaRPr lang="en-ZA" dirty="0">
              <a:solidFill>
                <a:schemeClr val="bg1"/>
              </a:solidFill>
            </a:endParaRPr>
          </a:p>
        </p:txBody>
      </p:sp>
      <p:sp>
        <p:nvSpPr>
          <p:cNvPr id="4" name="Content Placeholder 3"/>
          <p:cNvSpPr>
            <a:spLocks noGrp="1"/>
          </p:cNvSpPr>
          <p:nvPr>
            <p:ph sz="half" idx="2"/>
          </p:nvPr>
        </p:nvSpPr>
        <p:spPr>
          <a:xfrm>
            <a:off x="6979543" y="2060848"/>
            <a:ext cx="1950368" cy="2692896"/>
          </a:xfrm>
        </p:spPr>
        <p:txBody>
          <a:bodyPr>
            <a:normAutofit/>
          </a:bodyPr>
          <a:lstStyle/>
          <a:p>
            <a:r>
              <a:rPr lang="en-ZA" dirty="0" err="1">
                <a:solidFill>
                  <a:schemeClr val="bg1"/>
                </a:solidFill>
              </a:rPr>
              <a:t>Gaddi</a:t>
            </a:r>
            <a:endParaRPr lang="en-ZA" dirty="0">
              <a:solidFill>
                <a:schemeClr val="bg1"/>
              </a:solidFill>
            </a:endParaRPr>
          </a:p>
          <a:p>
            <a:r>
              <a:rPr lang="en-ZA" dirty="0" err="1">
                <a:solidFill>
                  <a:schemeClr val="bg1"/>
                </a:solidFill>
              </a:rPr>
              <a:t>Ammiel</a:t>
            </a:r>
            <a:endParaRPr lang="en-ZA" dirty="0">
              <a:solidFill>
                <a:schemeClr val="bg1"/>
              </a:solidFill>
            </a:endParaRPr>
          </a:p>
          <a:p>
            <a:r>
              <a:rPr lang="en-ZA" dirty="0" err="1">
                <a:solidFill>
                  <a:schemeClr val="bg1"/>
                </a:solidFill>
              </a:rPr>
              <a:t>Sethur</a:t>
            </a:r>
            <a:endParaRPr lang="en-ZA" dirty="0">
              <a:solidFill>
                <a:schemeClr val="bg1"/>
              </a:solidFill>
            </a:endParaRPr>
          </a:p>
          <a:p>
            <a:r>
              <a:rPr lang="en-ZA" dirty="0" err="1">
                <a:solidFill>
                  <a:schemeClr val="bg1"/>
                </a:solidFill>
              </a:rPr>
              <a:t>Nahbi</a:t>
            </a:r>
            <a:endParaRPr lang="en-ZA" dirty="0">
              <a:solidFill>
                <a:schemeClr val="bg1"/>
              </a:solidFill>
            </a:endParaRPr>
          </a:p>
          <a:p>
            <a:r>
              <a:rPr lang="en-ZA" dirty="0" err="1">
                <a:solidFill>
                  <a:schemeClr val="bg1"/>
                </a:solidFill>
              </a:rPr>
              <a:t>Geuel</a:t>
            </a:r>
            <a:endParaRPr lang="en-ZA" dirty="0">
              <a:solidFill>
                <a:schemeClr val="bg1"/>
              </a:solidFill>
            </a:endParaRPr>
          </a:p>
        </p:txBody>
      </p:sp>
      <p:sp>
        <p:nvSpPr>
          <p:cNvPr id="5" name="Title 1"/>
          <p:cNvSpPr txBox="1">
            <a:spLocks/>
          </p:cNvSpPr>
          <p:nvPr/>
        </p:nvSpPr>
        <p:spPr>
          <a:xfrm>
            <a:off x="1847528" y="5113784"/>
            <a:ext cx="8661648" cy="1080120"/>
          </a:xfrm>
          <a:prstGeom prst="rect">
            <a:avLst/>
          </a:prstGeom>
        </p:spPr>
        <p:txBody>
          <a:bodyPr vert="horz" lIns="91440" tIns="45720" rIns="91440" bIns="45720" rtlCol="0"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ZA" sz="3200" b="0" i="0" u="none" strike="noStrike" kern="1200" cap="none" spc="0" normalizeH="0" baseline="0" noProof="0" dirty="0">
                <a:ln>
                  <a:noFill/>
                </a:ln>
                <a:solidFill>
                  <a:srgbClr val="FFFF00"/>
                </a:solidFill>
                <a:effectLst/>
                <a:uLnTx/>
                <a:uFillTx/>
                <a:latin typeface="Calibri"/>
                <a:ea typeface="+mn-ea"/>
                <a:cs typeface="+mn-cs"/>
              </a:rPr>
              <a:t>How many people do you know with these names?</a:t>
            </a:r>
          </a:p>
        </p:txBody>
      </p:sp>
    </p:spTree>
    <p:extLst>
      <p:ext uri="{BB962C8B-B14F-4D97-AF65-F5344CB8AC3E}">
        <p14:creationId xmlns:p14="http://schemas.microsoft.com/office/powerpoint/2010/main" xmlns="" val="3918465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73832"/>
            <a:ext cx="8229600" cy="1143000"/>
          </a:xfrm>
        </p:spPr>
        <p:txBody>
          <a:bodyPr>
            <a:noAutofit/>
          </a:bodyPr>
          <a:lstStyle/>
          <a:p>
            <a:pPr algn="r"/>
            <a:r>
              <a:rPr lang="en-ZA" sz="3200" dirty="0">
                <a:solidFill>
                  <a:srgbClr val="FFFF00"/>
                </a:solidFill>
              </a:rPr>
              <a:t>What do the following people have in common?</a:t>
            </a:r>
          </a:p>
        </p:txBody>
      </p:sp>
      <p:sp>
        <p:nvSpPr>
          <p:cNvPr id="3" name="Content Placeholder 2"/>
          <p:cNvSpPr>
            <a:spLocks noGrp="1"/>
          </p:cNvSpPr>
          <p:nvPr>
            <p:ph idx="1"/>
          </p:nvPr>
        </p:nvSpPr>
        <p:spPr>
          <a:xfrm>
            <a:off x="3215680" y="2492896"/>
            <a:ext cx="5328592" cy="1296144"/>
          </a:xfrm>
        </p:spPr>
        <p:txBody>
          <a:bodyPr>
            <a:normAutofit/>
          </a:bodyPr>
          <a:lstStyle/>
          <a:p>
            <a:r>
              <a:rPr lang="en-ZA" dirty="0">
                <a:solidFill>
                  <a:schemeClr val="bg1"/>
                </a:solidFill>
              </a:rPr>
              <a:t>Caleb</a:t>
            </a:r>
          </a:p>
          <a:p>
            <a:r>
              <a:rPr lang="en-ZA" dirty="0">
                <a:solidFill>
                  <a:schemeClr val="bg1"/>
                </a:solidFill>
              </a:rPr>
              <a:t>Joshua</a:t>
            </a:r>
          </a:p>
        </p:txBody>
      </p:sp>
      <p:sp>
        <p:nvSpPr>
          <p:cNvPr id="4" name="Title 1"/>
          <p:cNvSpPr txBox="1">
            <a:spLocks/>
          </p:cNvSpPr>
          <p:nvPr/>
        </p:nvSpPr>
        <p:spPr>
          <a:xfrm>
            <a:off x="2186880" y="4221088"/>
            <a:ext cx="7797552" cy="1296144"/>
          </a:xfrm>
          <a:prstGeom prst="rect">
            <a:avLst/>
          </a:prstGeom>
        </p:spPr>
        <p:txBody>
          <a:bodyPr vert="horz" lIns="91440" tIns="45720" rIns="91440" bIns="45720" rtlCol="0"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ZA" sz="3200" b="0" i="0" u="none" strike="noStrike" kern="1200" cap="none" spc="0" normalizeH="0" baseline="0" noProof="0" dirty="0">
                <a:ln>
                  <a:noFill/>
                </a:ln>
                <a:solidFill>
                  <a:srgbClr val="FFFF00"/>
                </a:solidFill>
                <a:effectLst/>
                <a:uLnTx/>
                <a:uFillTx/>
                <a:latin typeface="Calibri"/>
                <a:ea typeface="+mn-ea"/>
                <a:cs typeface="+mn-cs"/>
              </a:rPr>
              <a:t>How many Joshua’s and Caleb’s do you know?</a:t>
            </a:r>
          </a:p>
        </p:txBody>
      </p:sp>
      <p:sp>
        <p:nvSpPr>
          <p:cNvPr id="5" name="Rectangle 4"/>
          <p:cNvSpPr/>
          <p:nvPr/>
        </p:nvSpPr>
        <p:spPr>
          <a:xfrm>
            <a:off x="7680177" y="6021288"/>
            <a:ext cx="2758143"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2800" b="0" i="0" u="none" strike="noStrike" kern="1200" cap="none" spc="0" normalizeH="0" baseline="0" noProof="0" dirty="0">
                <a:ln>
                  <a:noFill/>
                </a:ln>
                <a:solidFill>
                  <a:prstClr val="white"/>
                </a:solidFill>
                <a:effectLst/>
                <a:uLnTx/>
                <a:uFillTx/>
                <a:latin typeface="Calibri"/>
                <a:ea typeface="+mn-ea"/>
                <a:cs typeface="+mn-cs"/>
              </a:rPr>
              <a:t>Numbers 13- 14</a:t>
            </a:r>
            <a:endParaRPr kumimoji="0" lang="en-ZA" sz="2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xmlns="" val="26094078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94168" y="3087681"/>
            <a:ext cx="4440143" cy="2849089"/>
          </a:xfrm>
        </p:spPr>
        <p:txBody>
          <a:bodyPr>
            <a:normAutofit/>
          </a:bodyPr>
          <a:lstStyle/>
          <a:p>
            <a:r>
              <a:rPr lang="en-US" sz="3200" dirty="0">
                <a:solidFill>
                  <a:srgbClr val="FFFF00"/>
                </a:solidFill>
              </a:rPr>
              <a:t>Who you BELIEVE you are</a:t>
            </a:r>
            <a:br>
              <a:rPr lang="en-US" sz="3200" dirty="0">
                <a:solidFill>
                  <a:srgbClr val="FFFF00"/>
                </a:solidFill>
              </a:rPr>
            </a:br>
            <a:r>
              <a:rPr lang="en-US" sz="3200" dirty="0">
                <a:solidFill>
                  <a:srgbClr val="FFFF00"/>
                </a:solidFill>
              </a:rPr>
              <a:t> becomes </a:t>
            </a:r>
            <a:br>
              <a:rPr lang="en-US" sz="3200" dirty="0">
                <a:solidFill>
                  <a:srgbClr val="FFFF00"/>
                </a:solidFill>
              </a:rPr>
            </a:br>
            <a:r>
              <a:rPr lang="en-US" sz="3200" dirty="0">
                <a:solidFill>
                  <a:srgbClr val="FFFF00"/>
                </a:solidFill>
              </a:rPr>
              <a:t>what you DO.</a:t>
            </a:r>
            <a:br>
              <a:rPr lang="en-US" sz="3200" dirty="0">
                <a:solidFill>
                  <a:srgbClr val="FFFF00"/>
                </a:solidFill>
              </a:rPr>
            </a:br>
            <a:r>
              <a:rPr lang="en-US" sz="3200" dirty="0">
                <a:solidFill>
                  <a:srgbClr val="FFFF00"/>
                </a:solidFill>
              </a:rPr>
              <a:t/>
            </a:r>
            <a:br>
              <a:rPr lang="en-US" sz="3200" dirty="0">
                <a:solidFill>
                  <a:srgbClr val="FFFF00"/>
                </a:solidFill>
              </a:rPr>
            </a:br>
            <a:r>
              <a:rPr lang="en-US" sz="3200" i="1" dirty="0">
                <a:solidFill>
                  <a:srgbClr val="FFFF00"/>
                </a:solidFill>
              </a:rPr>
              <a:t>Who are you?</a:t>
            </a:r>
            <a:endParaRPr lang="en-ZA" sz="3200" i="1" dirty="0">
              <a:solidFill>
                <a:srgbClr val="FFFF00"/>
              </a:solidFill>
            </a:endParaRPr>
          </a:p>
        </p:txBody>
      </p:sp>
      <p:sp>
        <p:nvSpPr>
          <p:cNvPr id="2" name="Rectangle 1"/>
          <p:cNvSpPr/>
          <p:nvPr/>
        </p:nvSpPr>
        <p:spPr>
          <a:xfrm>
            <a:off x="3307556" y="1748523"/>
            <a:ext cx="6096000" cy="954107"/>
          </a:xfrm>
          <a:prstGeom prst="rect">
            <a:avLst/>
          </a:prstGeom>
        </p:spPr>
        <p:txBody>
          <a:bodyPr>
            <a:spAutoFit/>
          </a:bodyPr>
          <a:lstStyle/>
          <a:p>
            <a:pPr algn="ctr"/>
            <a:r>
              <a:rPr lang="en-ZA" sz="2800" i="1" dirty="0">
                <a:solidFill>
                  <a:schemeClr val="bg1"/>
                </a:solidFill>
                <a:latin typeface="Calibri" panose="020F0502020204030204" pitchFamily="34" charset="0"/>
              </a:rPr>
              <a:t>… my servant Caleb has a different spirit and follows me wholeheartedly …</a:t>
            </a:r>
          </a:p>
        </p:txBody>
      </p:sp>
      <p:sp>
        <p:nvSpPr>
          <p:cNvPr id="3" name="Rectangle 2"/>
          <p:cNvSpPr/>
          <p:nvPr/>
        </p:nvSpPr>
        <p:spPr>
          <a:xfrm>
            <a:off x="244823" y="216256"/>
            <a:ext cx="2451890" cy="1754326"/>
          </a:xfrm>
          <a:prstGeom prst="rect">
            <a:avLst/>
          </a:prstGeom>
          <a:noFill/>
          <a:ln>
            <a:solidFill>
              <a:srgbClr val="FFFF00"/>
            </a:solidFill>
          </a:ln>
        </p:spPr>
        <p:txBody>
          <a:bodyPr wrap="none" lIns="91440" tIns="45720" rIns="91440" bIns="45720">
            <a:spAutoFit/>
          </a:bodyPr>
          <a:lstStyle/>
          <a:p>
            <a:pPr algn="ctr"/>
            <a:r>
              <a:rPr lang="en-US" sz="5400" b="1" dirty="0">
                <a:ln w="22225">
                  <a:solidFill>
                    <a:srgbClr val="FFFF00"/>
                  </a:solidFill>
                  <a:prstDash val="solid"/>
                </a:ln>
                <a:noFill/>
              </a:rPr>
              <a:t>Identity</a:t>
            </a:r>
          </a:p>
          <a:p>
            <a:pPr algn="ctr"/>
            <a:r>
              <a:rPr lang="en-US" sz="5400" b="1" dirty="0">
                <a:ln w="22225">
                  <a:solidFill>
                    <a:srgbClr val="FFFF00"/>
                  </a:solidFill>
                  <a:prstDash val="solid"/>
                </a:ln>
                <a:noFill/>
              </a:rPr>
              <a:t>Matters</a:t>
            </a:r>
          </a:p>
        </p:txBody>
      </p:sp>
    </p:spTree>
    <p:extLst>
      <p:ext uri="{BB962C8B-B14F-4D97-AF65-F5344CB8AC3E}">
        <p14:creationId xmlns:p14="http://schemas.microsoft.com/office/powerpoint/2010/main" xmlns="" val="27345935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9993" y="415276"/>
            <a:ext cx="10951571" cy="2517771"/>
          </a:xfrm>
        </p:spPr>
        <p:txBody>
          <a:bodyPr>
            <a:normAutofit/>
          </a:bodyPr>
          <a:lstStyle/>
          <a:p>
            <a:pPr marL="0" indent="0" algn="ctr">
              <a:buNone/>
            </a:pPr>
            <a:r>
              <a:rPr lang="en-ZA" dirty="0"/>
              <a:t>Paul, an apostle of Christ Jesus by the will of God,</a:t>
            </a:r>
          </a:p>
          <a:p>
            <a:pPr marL="0" indent="0" algn="ctr">
              <a:buNone/>
            </a:pPr>
            <a:r>
              <a:rPr lang="en-ZA" dirty="0"/>
              <a:t> </a:t>
            </a:r>
          </a:p>
          <a:p>
            <a:pPr marL="0" indent="0">
              <a:buNone/>
            </a:pPr>
            <a:r>
              <a:rPr lang="en-ZA" dirty="0"/>
              <a:t>to the saints </a:t>
            </a:r>
            <a:r>
              <a:rPr lang="en-ZA" dirty="0">
                <a:solidFill>
                  <a:srgbClr val="FFFF00"/>
                </a:solidFill>
              </a:rPr>
              <a:t>[</a:t>
            </a:r>
            <a:r>
              <a:rPr lang="en-ZA" i="1" dirty="0">
                <a:solidFill>
                  <a:srgbClr val="FFFF00"/>
                </a:solidFill>
              </a:rPr>
              <a:t>in Ephesus</a:t>
            </a:r>
            <a:r>
              <a:rPr lang="en-ZA" dirty="0">
                <a:solidFill>
                  <a:srgbClr val="FFFF00"/>
                </a:solidFill>
              </a:rPr>
              <a:t>]</a:t>
            </a:r>
            <a:r>
              <a:rPr lang="en-ZA" dirty="0"/>
              <a:t>,			the faithful </a:t>
            </a:r>
            <a:r>
              <a:rPr lang="en-ZA" dirty="0">
                <a:solidFill>
                  <a:srgbClr val="FFFF00"/>
                </a:solidFill>
              </a:rPr>
              <a:t>[</a:t>
            </a:r>
            <a:r>
              <a:rPr lang="en-ZA" i="1" dirty="0">
                <a:solidFill>
                  <a:srgbClr val="FFFF00"/>
                </a:solidFill>
              </a:rPr>
              <a:t>in Christ Jesus</a:t>
            </a:r>
            <a:r>
              <a:rPr lang="en-ZA" dirty="0">
                <a:solidFill>
                  <a:srgbClr val="FFFF00"/>
                </a:solidFill>
              </a:rPr>
              <a:t>]</a:t>
            </a:r>
            <a:r>
              <a:rPr lang="en-ZA" dirty="0"/>
              <a:t>:</a:t>
            </a:r>
          </a:p>
        </p:txBody>
      </p:sp>
      <p:sp>
        <p:nvSpPr>
          <p:cNvPr id="4" name="Rectangle 3"/>
          <p:cNvSpPr/>
          <p:nvPr/>
        </p:nvSpPr>
        <p:spPr>
          <a:xfrm>
            <a:off x="9956488" y="6068141"/>
            <a:ext cx="1925527" cy="461665"/>
          </a:xfrm>
          <a:prstGeom prst="rect">
            <a:avLst/>
          </a:prstGeom>
        </p:spPr>
        <p:txBody>
          <a:bodyPr wrap="none">
            <a:spAutoFit/>
          </a:bodyPr>
          <a:lstStyle/>
          <a:p>
            <a:r>
              <a:rPr lang="en-ZA" sz="2400" b="1" dirty="0"/>
              <a:t>Ephesians 1:1</a:t>
            </a:r>
          </a:p>
        </p:txBody>
      </p:sp>
      <p:sp>
        <p:nvSpPr>
          <p:cNvPr id="5" name="Oval 4"/>
          <p:cNvSpPr/>
          <p:nvPr/>
        </p:nvSpPr>
        <p:spPr>
          <a:xfrm>
            <a:off x="8227665" y="2568571"/>
            <a:ext cx="3117272" cy="2971800"/>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3200" b="1" i="0" u="none" strike="noStrike" kern="1200" cap="none" spc="0" normalizeH="0" baseline="0" noProof="0" dirty="0">
                <a:ln>
                  <a:noFill/>
                </a:ln>
                <a:solidFill>
                  <a:schemeClr val="bg1"/>
                </a:solidFill>
                <a:effectLst/>
                <a:uLnTx/>
                <a:uFillTx/>
                <a:latin typeface="Calibri" panose="020F0502020204030204"/>
                <a:ea typeface="+mn-ea"/>
                <a:cs typeface="+mn-cs"/>
              </a:rPr>
              <a:t>In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3200" b="1" i="0" u="none" strike="noStrike" kern="1200" cap="none" spc="0" normalizeH="0" baseline="0" noProof="0" dirty="0">
                <a:ln>
                  <a:noFill/>
                </a:ln>
                <a:solidFill>
                  <a:schemeClr val="bg1"/>
                </a:solidFill>
                <a:effectLst/>
                <a:uLnTx/>
                <a:uFillTx/>
                <a:latin typeface="Calibri" panose="020F0502020204030204"/>
                <a:ea typeface="+mn-ea"/>
                <a:cs typeface="+mn-cs"/>
              </a:rPr>
              <a:t>Christ</a:t>
            </a:r>
            <a:endParaRPr kumimoji="0" lang="en-US"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6" name="Oval 5"/>
          <p:cNvSpPr/>
          <p:nvPr/>
        </p:nvSpPr>
        <p:spPr>
          <a:xfrm>
            <a:off x="959853" y="2568571"/>
            <a:ext cx="3124200" cy="2971800"/>
          </a:xfrm>
          <a:prstGeom prst="ellipse">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3200" b="0" i="0" u="none" strike="noStrike" kern="1200" cap="none" spc="0" normalizeH="0" baseline="0" noProof="0" dirty="0">
                <a:ln>
                  <a:noFill/>
                </a:ln>
                <a:solidFill>
                  <a:prstClr val="white"/>
                </a:solidFill>
                <a:effectLst/>
                <a:uLnTx/>
                <a:uFillTx/>
                <a:latin typeface="Calibri" panose="020F0502020204030204"/>
                <a:ea typeface="+mn-ea"/>
                <a:cs typeface="+mn-cs"/>
              </a:rPr>
              <a:t>In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3200" b="0" i="0" u="none" strike="noStrike" kern="1200" cap="none" spc="0" normalizeH="0" baseline="0" noProof="0" dirty="0">
                <a:ln>
                  <a:noFill/>
                </a:ln>
                <a:solidFill>
                  <a:prstClr val="white"/>
                </a:solidFill>
                <a:effectLst/>
                <a:uLnTx/>
                <a:uFillTx/>
                <a:latin typeface="Calibri" panose="020F0502020204030204"/>
                <a:ea typeface="+mn-ea"/>
                <a:cs typeface="+mn-cs"/>
              </a:rPr>
              <a:t>‘the world’</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515376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grpId="0" nodeType="clickEffect">
                                  <p:stCondLst>
                                    <p:cond delay="0"/>
                                  </p:stCondLst>
                                  <p:childTnLst>
                                    <p:animMotion origin="layout" path="M -4.16667E-6 -3.7037E-6 L -0.29218 -0.00208 " pathEditMode="relative" rAng="0" ptsTypes="AA">
                                      <p:cBhvr>
                                        <p:cTn id="6" dur="2000" fill="hold"/>
                                        <p:tgtEl>
                                          <p:spTgt spid="5"/>
                                        </p:tgtEl>
                                        <p:attrNameLst>
                                          <p:attrName>ppt_x</p:attrName>
                                          <p:attrName>ppt_y</p:attrName>
                                        </p:attrNameLst>
                                      </p:cBhvr>
                                      <p:rCtr x="-14609" y="-116"/>
                                    </p:animMotion>
                                  </p:childTnLst>
                                </p:cTn>
                              </p:par>
                              <p:par>
                                <p:cTn id="7" presetID="35" presetClass="path" presetSubtype="0" accel="50000" decel="50000" fill="hold" grpId="0" nodeType="withEffect">
                                  <p:stCondLst>
                                    <p:cond delay="0"/>
                                  </p:stCondLst>
                                  <p:childTnLst>
                                    <p:animMotion origin="layout" path="M -0.03867 -3.7037E-6 L 0.30703 -0.00208 " pathEditMode="relative" rAng="0" ptsTypes="AA">
                                      <p:cBhvr>
                                        <p:cTn id="8" dur="2000" fill="hold"/>
                                        <p:tgtEl>
                                          <p:spTgt spid="6"/>
                                        </p:tgtEl>
                                        <p:attrNameLst>
                                          <p:attrName>ppt_x</p:attrName>
                                          <p:attrName>ppt_y</p:attrName>
                                        </p:attrNameLst>
                                      </p:cBhvr>
                                      <p:rCtr x="17279" y="-11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21765" y="2269491"/>
            <a:ext cx="10515600" cy="2411265"/>
          </a:xfrm>
        </p:spPr>
        <p:txBody>
          <a:bodyPr>
            <a:normAutofit/>
          </a:bodyPr>
          <a:lstStyle/>
          <a:p>
            <a:pPr marL="0" indent="0" algn="ctr">
              <a:buNone/>
            </a:pPr>
            <a:r>
              <a:rPr lang="en-ZA" dirty="0"/>
              <a:t>Praise be to the God and Father of our Lord Jesus Christ,</a:t>
            </a:r>
          </a:p>
          <a:p>
            <a:pPr marL="0" indent="0" algn="ctr">
              <a:buNone/>
            </a:pPr>
            <a:endParaRPr lang="en-ZA" dirty="0"/>
          </a:p>
          <a:p>
            <a:pPr marL="0" indent="0" algn="ctr">
              <a:buNone/>
            </a:pPr>
            <a:r>
              <a:rPr lang="en-ZA" dirty="0"/>
              <a:t>who has blessed us in the heavenly realms </a:t>
            </a:r>
          </a:p>
          <a:p>
            <a:pPr marL="0" indent="0" algn="ctr">
              <a:buNone/>
            </a:pPr>
            <a:r>
              <a:rPr lang="en-ZA" dirty="0"/>
              <a:t>with </a:t>
            </a:r>
            <a:r>
              <a:rPr lang="en-ZA" b="1" dirty="0"/>
              <a:t>every spiritual blessing </a:t>
            </a:r>
            <a:r>
              <a:rPr lang="en-ZA" sz="3200" b="1" dirty="0"/>
              <a:t>in Christ</a:t>
            </a:r>
            <a:r>
              <a:rPr lang="en-ZA" b="1" dirty="0"/>
              <a:t>.</a:t>
            </a:r>
            <a:endParaRPr lang="en-US" b="1" dirty="0"/>
          </a:p>
        </p:txBody>
      </p:sp>
      <p:sp>
        <p:nvSpPr>
          <p:cNvPr id="4" name="Oval 3"/>
          <p:cNvSpPr/>
          <p:nvPr/>
        </p:nvSpPr>
        <p:spPr>
          <a:xfrm>
            <a:off x="10220238" y="343986"/>
            <a:ext cx="1680609" cy="1611606"/>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3200" b="1" i="0" u="none" strike="noStrike" kern="1200" cap="none" spc="0" normalizeH="0" baseline="0" noProof="0" dirty="0">
                <a:ln>
                  <a:noFill/>
                </a:ln>
                <a:solidFill>
                  <a:schemeClr val="bg1"/>
                </a:solidFill>
                <a:effectLst/>
                <a:uLnTx/>
                <a:uFillTx/>
                <a:latin typeface="Calibri" panose="020F0502020204030204"/>
                <a:ea typeface="+mn-ea"/>
                <a:cs typeface="+mn-cs"/>
              </a:rPr>
              <a:t>In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3200" b="1" i="0" u="none" strike="noStrike" kern="1200" cap="none" spc="0" normalizeH="0" baseline="0" noProof="0" dirty="0">
                <a:ln>
                  <a:noFill/>
                </a:ln>
                <a:solidFill>
                  <a:schemeClr val="bg1"/>
                </a:solidFill>
                <a:effectLst/>
                <a:uLnTx/>
                <a:uFillTx/>
                <a:latin typeface="Calibri" panose="020F0502020204030204"/>
                <a:ea typeface="+mn-ea"/>
                <a:cs typeface="+mn-cs"/>
              </a:rPr>
              <a:t>Christ</a:t>
            </a:r>
            <a:endParaRPr kumimoji="0" lang="en-US"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5" name="Rectangle 4"/>
          <p:cNvSpPr/>
          <p:nvPr/>
        </p:nvSpPr>
        <p:spPr>
          <a:xfrm>
            <a:off x="9874602" y="5999903"/>
            <a:ext cx="1925527" cy="461665"/>
          </a:xfrm>
          <a:prstGeom prst="rect">
            <a:avLst/>
          </a:prstGeom>
        </p:spPr>
        <p:txBody>
          <a:bodyPr wrap="none">
            <a:spAutoFit/>
          </a:bodyPr>
          <a:lstStyle/>
          <a:p>
            <a:r>
              <a:rPr lang="en-ZA" sz="2400" b="1" dirty="0"/>
              <a:t>Ephesians 1:3</a:t>
            </a:r>
          </a:p>
        </p:txBody>
      </p:sp>
    </p:spTree>
    <p:extLst>
      <p:ext uri="{BB962C8B-B14F-4D97-AF65-F5344CB8AC3E}">
        <p14:creationId xmlns:p14="http://schemas.microsoft.com/office/powerpoint/2010/main" xmlns="" val="4055818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51983" y="1846410"/>
            <a:ext cx="10515600" cy="2922076"/>
          </a:xfrm>
        </p:spPr>
        <p:txBody>
          <a:bodyPr>
            <a:normAutofit/>
          </a:bodyPr>
          <a:lstStyle/>
          <a:p>
            <a:pPr marL="0" indent="0" algn="ctr">
              <a:buNone/>
            </a:pPr>
            <a:r>
              <a:rPr lang="en-ZA" dirty="0"/>
              <a:t>For he (the Father) </a:t>
            </a:r>
          </a:p>
          <a:p>
            <a:pPr marL="0" indent="0" algn="ctr">
              <a:buNone/>
            </a:pPr>
            <a:r>
              <a:rPr lang="en-ZA" dirty="0"/>
              <a:t>chose us in him (Jesus Christ) </a:t>
            </a:r>
          </a:p>
          <a:p>
            <a:pPr marL="0" indent="0" algn="ctr">
              <a:buNone/>
            </a:pPr>
            <a:r>
              <a:rPr lang="en-ZA" dirty="0"/>
              <a:t>before the creation of the world </a:t>
            </a:r>
          </a:p>
          <a:p>
            <a:pPr marL="0" indent="0" algn="ctr">
              <a:buNone/>
            </a:pPr>
            <a:r>
              <a:rPr lang="en-ZA" dirty="0"/>
              <a:t>to be </a:t>
            </a:r>
            <a:r>
              <a:rPr lang="en-ZA" b="1" dirty="0"/>
              <a:t>holy and blameless </a:t>
            </a:r>
            <a:r>
              <a:rPr lang="en-ZA" dirty="0"/>
              <a:t>in his sight.</a:t>
            </a:r>
          </a:p>
          <a:p>
            <a:pPr marL="0" indent="0" algn="ctr">
              <a:buNone/>
            </a:pPr>
            <a:endParaRPr lang="en-US" b="1" dirty="0"/>
          </a:p>
        </p:txBody>
      </p:sp>
      <p:sp>
        <p:nvSpPr>
          <p:cNvPr id="4" name="Oval 3"/>
          <p:cNvSpPr/>
          <p:nvPr/>
        </p:nvSpPr>
        <p:spPr>
          <a:xfrm>
            <a:off x="9997060" y="387918"/>
            <a:ext cx="1680609" cy="1611606"/>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3200" b="1" i="0" u="none" strike="noStrike" kern="1200" cap="none" spc="0" normalizeH="0" baseline="0" noProof="0" dirty="0">
                <a:ln>
                  <a:noFill/>
                </a:ln>
                <a:solidFill>
                  <a:schemeClr val="bg1"/>
                </a:solidFill>
                <a:effectLst/>
                <a:uLnTx/>
                <a:uFillTx/>
                <a:latin typeface="Calibri" panose="020F0502020204030204"/>
                <a:ea typeface="+mn-ea"/>
                <a:cs typeface="+mn-cs"/>
              </a:rPr>
              <a:t>In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3200" b="1" i="0" u="none" strike="noStrike" kern="1200" cap="none" spc="0" normalizeH="0" baseline="0" noProof="0" dirty="0">
                <a:ln>
                  <a:noFill/>
                </a:ln>
                <a:solidFill>
                  <a:schemeClr val="bg1"/>
                </a:solidFill>
                <a:effectLst/>
                <a:uLnTx/>
                <a:uFillTx/>
                <a:latin typeface="Calibri" panose="020F0502020204030204"/>
                <a:ea typeface="+mn-ea"/>
                <a:cs typeface="+mn-cs"/>
              </a:rPr>
              <a:t>Christ</a:t>
            </a:r>
            <a:endParaRPr kumimoji="0" lang="en-US"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5" name="Rectangle 4"/>
          <p:cNvSpPr/>
          <p:nvPr/>
        </p:nvSpPr>
        <p:spPr>
          <a:xfrm>
            <a:off x="9874602" y="5999903"/>
            <a:ext cx="1925527" cy="461665"/>
          </a:xfrm>
          <a:prstGeom prst="rect">
            <a:avLst/>
          </a:prstGeom>
        </p:spPr>
        <p:txBody>
          <a:bodyPr wrap="none">
            <a:spAutoFit/>
          </a:bodyPr>
          <a:lstStyle/>
          <a:p>
            <a:r>
              <a:rPr lang="en-ZA" sz="2400" b="1" dirty="0"/>
              <a:t>Ephesians 1:4</a:t>
            </a:r>
          </a:p>
        </p:txBody>
      </p:sp>
    </p:spTree>
    <p:extLst>
      <p:ext uri="{BB962C8B-B14F-4D97-AF65-F5344CB8AC3E}">
        <p14:creationId xmlns:p14="http://schemas.microsoft.com/office/powerpoint/2010/main" xmlns="" val="3227385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756952" y="1996536"/>
            <a:ext cx="10515600" cy="1962912"/>
          </a:xfrm>
        </p:spPr>
        <p:txBody>
          <a:bodyPr>
            <a:normAutofit/>
          </a:bodyPr>
          <a:lstStyle/>
          <a:p>
            <a:pPr marL="0" indent="0" algn="ctr">
              <a:buNone/>
            </a:pPr>
            <a:endParaRPr lang="en-ZA" dirty="0"/>
          </a:p>
          <a:p>
            <a:pPr marL="0" indent="0" algn="ctr">
              <a:buNone/>
            </a:pPr>
            <a:r>
              <a:rPr lang="en-ZA" dirty="0"/>
              <a:t>In love he (the Father) predestined us </a:t>
            </a:r>
          </a:p>
          <a:p>
            <a:pPr marL="0" indent="0" algn="ctr">
              <a:buNone/>
            </a:pPr>
            <a:r>
              <a:rPr lang="en-ZA" dirty="0"/>
              <a:t>to be </a:t>
            </a:r>
            <a:r>
              <a:rPr lang="en-ZA" sz="3200" b="1" dirty="0"/>
              <a:t>adopted as his sons </a:t>
            </a:r>
            <a:r>
              <a:rPr lang="en-ZA" dirty="0"/>
              <a:t>through Jesus Christ</a:t>
            </a:r>
          </a:p>
        </p:txBody>
      </p:sp>
      <p:sp>
        <p:nvSpPr>
          <p:cNvPr id="4" name="Oval 3"/>
          <p:cNvSpPr/>
          <p:nvPr/>
        </p:nvSpPr>
        <p:spPr>
          <a:xfrm>
            <a:off x="9933635" y="384930"/>
            <a:ext cx="1680609" cy="1611606"/>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3200" b="1" i="0" u="none" strike="noStrike" kern="1200" cap="none" spc="0" normalizeH="0" baseline="0" noProof="0" dirty="0">
                <a:ln>
                  <a:noFill/>
                </a:ln>
                <a:solidFill>
                  <a:schemeClr val="bg1"/>
                </a:solidFill>
                <a:effectLst/>
                <a:uLnTx/>
                <a:uFillTx/>
                <a:latin typeface="Calibri" panose="020F0502020204030204"/>
                <a:ea typeface="+mn-ea"/>
                <a:cs typeface="+mn-cs"/>
              </a:rPr>
              <a:t>In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3200" b="1" i="0" u="none" strike="noStrike" kern="1200" cap="none" spc="0" normalizeH="0" baseline="0" noProof="0" dirty="0">
                <a:ln>
                  <a:noFill/>
                </a:ln>
                <a:solidFill>
                  <a:schemeClr val="bg1"/>
                </a:solidFill>
                <a:effectLst/>
                <a:uLnTx/>
                <a:uFillTx/>
                <a:latin typeface="Calibri" panose="020F0502020204030204"/>
                <a:ea typeface="+mn-ea"/>
                <a:cs typeface="+mn-cs"/>
              </a:rPr>
              <a:t>Christ</a:t>
            </a:r>
            <a:endParaRPr kumimoji="0" lang="en-US"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5" name="Rectangle 4"/>
          <p:cNvSpPr/>
          <p:nvPr/>
        </p:nvSpPr>
        <p:spPr>
          <a:xfrm>
            <a:off x="9560703" y="6068142"/>
            <a:ext cx="2175596" cy="461665"/>
          </a:xfrm>
          <a:prstGeom prst="rect">
            <a:avLst/>
          </a:prstGeom>
        </p:spPr>
        <p:txBody>
          <a:bodyPr wrap="none">
            <a:spAutoFit/>
          </a:bodyPr>
          <a:lstStyle/>
          <a:p>
            <a:r>
              <a:rPr lang="en-ZA" sz="2400" b="1" dirty="0"/>
              <a:t>Ephesians 1:5-6</a:t>
            </a:r>
          </a:p>
        </p:txBody>
      </p:sp>
    </p:spTree>
    <p:extLst>
      <p:ext uri="{BB962C8B-B14F-4D97-AF65-F5344CB8AC3E}">
        <p14:creationId xmlns:p14="http://schemas.microsoft.com/office/powerpoint/2010/main" xmlns="" val="8617962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516732" y="2556092"/>
            <a:ext cx="8526085" cy="1688361"/>
          </a:xfrm>
        </p:spPr>
        <p:txBody>
          <a:bodyPr>
            <a:normAutofit/>
          </a:bodyPr>
          <a:lstStyle/>
          <a:p>
            <a:pPr marL="0" indent="0" algn="ctr">
              <a:buNone/>
            </a:pPr>
            <a:r>
              <a:rPr lang="en-ZA" dirty="0"/>
              <a:t>In Christ we have </a:t>
            </a:r>
            <a:r>
              <a:rPr lang="en-ZA" b="1" dirty="0"/>
              <a:t>redemption</a:t>
            </a:r>
            <a:r>
              <a:rPr lang="en-ZA" dirty="0"/>
              <a:t> through his blood, </a:t>
            </a:r>
          </a:p>
          <a:p>
            <a:pPr marL="0" indent="0" algn="ctr">
              <a:buNone/>
            </a:pPr>
            <a:r>
              <a:rPr lang="en-ZA" dirty="0"/>
              <a:t>the </a:t>
            </a:r>
            <a:r>
              <a:rPr lang="en-ZA" b="1" dirty="0"/>
              <a:t>forgiveness</a:t>
            </a:r>
            <a:r>
              <a:rPr lang="en-ZA" dirty="0"/>
              <a:t> of sins</a:t>
            </a:r>
          </a:p>
        </p:txBody>
      </p:sp>
      <p:sp>
        <p:nvSpPr>
          <p:cNvPr id="4" name="Oval 3"/>
          <p:cNvSpPr/>
          <p:nvPr/>
        </p:nvSpPr>
        <p:spPr>
          <a:xfrm>
            <a:off x="10042817" y="398577"/>
            <a:ext cx="1680609" cy="1611606"/>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3200" b="1" i="0" u="none" strike="noStrike" kern="1200" cap="none" spc="0" normalizeH="0" baseline="0" noProof="0" dirty="0">
                <a:ln>
                  <a:noFill/>
                </a:ln>
                <a:solidFill>
                  <a:schemeClr val="bg1"/>
                </a:solidFill>
                <a:effectLst/>
                <a:uLnTx/>
                <a:uFillTx/>
                <a:latin typeface="Calibri" panose="020F0502020204030204"/>
                <a:ea typeface="+mn-ea"/>
                <a:cs typeface="+mn-cs"/>
              </a:rPr>
              <a:t>In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3200" b="1" i="0" u="none" strike="noStrike" kern="1200" cap="none" spc="0" normalizeH="0" baseline="0" noProof="0" dirty="0">
                <a:ln>
                  <a:noFill/>
                </a:ln>
                <a:solidFill>
                  <a:schemeClr val="bg1"/>
                </a:solidFill>
                <a:effectLst/>
                <a:uLnTx/>
                <a:uFillTx/>
                <a:latin typeface="Calibri" panose="020F0502020204030204"/>
                <a:ea typeface="+mn-ea"/>
                <a:cs typeface="+mn-cs"/>
              </a:rPr>
              <a:t>Christ</a:t>
            </a:r>
            <a:endParaRPr kumimoji="0" lang="en-US"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5" name="Rectangle 4"/>
          <p:cNvSpPr/>
          <p:nvPr/>
        </p:nvSpPr>
        <p:spPr>
          <a:xfrm>
            <a:off x="9683533" y="5931664"/>
            <a:ext cx="2175596" cy="461665"/>
          </a:xfrm>
          <a:prstGeom prst="rect">
            <a:avLst/>
          </a:prstGeom>
        </p:spPr>
        <p:txBody>
          <a:bodyPr wrap="none">
            <a:spAutoFit/>
          </a:bodyPr>
          <a:lstStyle/>
          <a:p>
            <a:r>
              <a:rPr lang="en-ZA" sz="2400" b="1" dirty="0"/>
              <a:t>Ephesians 1:7-8</a:t>
            </a:r>
          </a:p>
        </p:txBody>
      </p:sp>
    </p:spTree>
    <p:extLst>
      <p:ext uri="{BB962C8B-B14F-4D97-AF65-F5344CB8AC3E}">
        <p14:creationId xmlns:p14="http://schemas.microsoft.com/office/powerpoint/2010/main" xmlns="" val="248497583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F46216B-77A9-411A-B9D3-5023FCB70208}"/>
    </a:ext>
  </a:extLst>
</a:theme>
</file>

<file path=ppt/theme/theme2.xml><?xml version="1.0" encoding="utf-8"?>
<a:theme xmlns:a="http://schemas.openxmlformats.org/drawingml/2006/main" name="High contras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597</TotalTime>
  <Words>1418</Words>
  <Application>Microsoft Office PowerPoint</Application>
  <PresentationFormat>Custom</PresentationFormat>
  <Paragraphs>180</Paragraphs>
  <Slides>15</Slides>
  <Notes>12</Notes>
  <HiddenSlides>0</HiddenSlides>
  <MMClips>0</MMClips>
  <ScaleCrop>false</ScaleCrop>
  <HeadingPairs>
    <vt:vector size="4" baseType="variant">
      <vt:variant>
        <vt:lpstr>Theme</vt:lpstr>
      </vt:variant>
      <vt:variant>
        <vt:i4>2</vt:i4>
      </vt:variant>
      <vt:variant>
        <vt:lpstr>Slide Titles</vt:lpstr>
      </vt:variant>
      <vt:variant>
        <vt:i4>15</vt:i4>
      </vt:variant>
    </vt:vector>
  </HeadingPairs>
  <TitlesOfParts>
    <vt:vector size="17" baseType="lpstr">
      <vt:lpstr>Office Theme</vt:lpstr>
      <vt:lpstr>High contrast</vt:lpstr>
      <vt:lpstr>Slide 1</vt:lpstr>
      <vt:lpstr>What do the following people have in common? </vt:lpstr>
      <vt:lpstr>What do the following people have in common?</vt:lpstr>
      <vt:lpstr>Who you BELIEVE you are  becomes  what you DO.  Who are you?</vt:lpstr>
      <vt:lpstr>Slide 5</vt:lpstr>
      <vt:lpstr>Slide 6</vt:lpstr>
      <vt:lpstr>Slide 7</vt:lpstr>
      <vt:lpstr>Slide 8</vt:lpstr>
      <vt:lpstr>Slide 9</vt:lpstr>
      <vt:lpstr>Slide 10</vt:lpstr>
      <vt:lpstr>Slide 11</vt:lpstr>
      <vt:lpstr>Slide 12</vt:lpstr>
      <vt:lpstr>Slide 13</vt:lpstr>
      <vt:lpstr>Slide 14</vt:lpstr>
      <vt:lpstr>Slide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Richard Lechmere-Oertel</dc:creator>
  <cp:lastModifiedBy>Crossways Church</cp:lastModifiedBy>
  <cp:revision>14</cp:revision>
  <dcterms:created xsi:type="dcterms:W3CDTF">2016-07-16T16:08:18Z</dcterms:created>
  <dcterms:modified xsi:type="dcterms:W3CDTF">2017-10-29T06:59:13Z</dcterms:modified>
</cp:coreProperties>
</file>