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67" r:id="rId3"/>
    <p:sldId id="258" r:id="rId4"/>
    <p:sldId id="259" r:id="rId5"/>
    <p:sldId id="260" r:id="rId6"/>
    <p:sldId id="261" r:id="rId7"/>
    <p:sldId id="263" r:id="rId8"/>
    <p:sldId id="266" r:id="rId9"/>
    <p:sldId id="262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DA104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5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05DF2-7B97-4945-A50F-415FAC91BD6C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92B42-9BBF-48EC-AD28-B27A5E2427FF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sz="2400" dirty="0">
              <a:latin typeface="Bradley Hand ITC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92B42-9BBF-48EC-AD28-B27A5E2427FF}" type="slidenum">
              <a:rPr lang="en-ZA" smtClean="0"/>
              <a:pPr/>
              <a:t>1</a:t>
            </a:fld>
            <a:endParaRPr lang="en-Z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sz="2400" dirty="0">
              <a:latin typeface="Bradley Hand ITC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92B42-9BBF-48EC-AD28-B27A5E2427FF}" type="slidenum">
              <a:rPr lang="en-ZA" smtClean="0"/>
              <a:pPr/>
              <a:t>2</a:t>
            </a:fld>
            <a:endParaRPr lang="en-Z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692B2-A3E8-40B1-A440-3AE290A7B703}" type="datetimeFigureOut">
              <a:rPr lang="en-ZA" smtClean="0"/>
              <a:pPr/>
              <a:t>2017/09/30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D98A4-3517-420C-8CF8-7858FBFF8783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933056"/>
            <a:ext cx="6624736" cy="1944216"/>
          </a:xfrm>
          <a:solidFill>
            <a:schemeClr val="bg2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Autofit/>
          </a:bodyPr>
          <a:lstStyle/>
          <a:p>
            <a:r>
              <a:rPr lang="en-Z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radley Hand ITC" pitchFamily="66" charset="0"/>
              </a:rPr>
              <a:t>What can we learn from the brokenness we find in ourselves, as well as in the world around us?</a:t>
            </a:r>
          </a:p>
          <a:p>
            <a:pPr algn="l"/>
            <a:r>
              <a:rPr lang="en-Z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radley Hand ITC" pitchFamily="66" charset="0"/>
              </a:rPr>
              <a:t>Does Jesus provide us with any solutions?</a:t>
            </a:r>
            <a:endParaRPr lang="en-ZA" sz="2800" b="1" dirty="0">
              <a:solidFill>
                <a:schemeClr val="tx1">
                  <a:lumMod val="85000"/>
                  <a:lumOff val="15000"/>
                </a:schemeClr>
              </a:solidFill>
              <a:latin typeface="Bradley Hand ITC" pitchFamily="66" charset="0"/>
            </a:endParaRPr>
          </a:p>
        </p:txBody>
      </p:sp>
      <p:pic>
        <p:nvPicPr>
          <p:cNvPr id="4" name="Picture 3" descr="C:\Users\Anderson\Documents\Brokenness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980729"/>
            <a:ext cx="7920881" cy="2736304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en-ZA" dirty="0" smtClean="0">
                <a:latin typeface="Bradley Hand ITC" pitchFamily="66" charset="0"/>
              </a:rPr>
              <a:t>Are you prepared for use?</a:t>
            </a:r>
            <a:endParaRPr lang="en-ZA" dirty="0">
              <a:latin typeface="Bradley Hand ITC" pitchFamily="66" charset="0"/>
            </a:endParaRPr>
          </a:p>
        </p:txBody>
      </p:sp>
      <p:pic>
        <p:nvPicPr>
          <p:cNvPr id="7" name="Content Placeholder 6" descr="C:\Users\Anderson\Documents\Brokenness 11.gif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0612" y="2601119"/>
            <a:ext cx="27717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6" descr="C:\Users\Anderson\Documents\Brokenness 11.gi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564904"/>
            <a:ext cx="27717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6" descr="C:\Users\Anderson\Documents\Brokenness 11.gif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80928"/>
            <a:ext cx="2880320" cy="230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9" descr="C:\Users\Anderson\Documents\Brokenness 11.gif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1612" y="2601119"/>
            <a:ext cx="27717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34449874_e081187c1c_z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813690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39552" y="188640"/>
            <a:ext cx="8136904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/>
            </a:r>
            <a:br>
              <a:rPr kumimoji="0" lang="en-Z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</a:br>
            <a:r>
              <a:rPr kumimoji="0" lang="en-ZA" sz="4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Collecting seashells</a:t>
            </a:r>
            <a:r>
              <a:rPr kumimoji="0" lang="en-Z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/>
            </a:r>
            <a:br>
              <a:rPr kumimoji="0" lang="en-ZA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</a:br>
            <a:endParaRPr kumimoji="0" lang="en-ZA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Bradley Hand ITC" pitchFamily="66" charset="0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6624736" cy="1944216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ZA" sz="2800" dirty="0" smtClean="0">
                <a:solidFill>
                  <a:schemeClr val="tx1"/>
                </a:solidFill>
              </a:rPr>
              <a:t>Perhaps the ability to see beauty in broken seashells resembles a God who loves to pick up the fragments of shattered lives and gently put them back together again</a:t>
            </a:r>
            <a:endParaRPr lang="en-ZA" sz="2800" b="1" dirty="0">
              <a:solidFill>
                <a:schemeClr val="tx1"/>
              </a:solidFill>
              <a:latin typeface="Bradley Hand ITC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DA104F"/>
          </a:solidFill>
        </p:spPr>
        <p:txBody>
          <a:bodyPr>
            <a:normAutofit/>
          </a:bodyPr>
          <a:lstStyle/>
          <a:p>
            <a:r>
              <a:rPr lang="en-ZA" sz="3200" b="1" u="sng" smtClean="0">
                <a:latin typeface="Bradley Hand ITC" pitchFamily="66" charset="0"/>
              </a:rPr>
              <a:t>How</a:t>
            </a:r>
            <a:r>
              <a:rPr lang="en-ZA" sz="3200" b="1" u="sng" smtClean="0">
                <a:latin typeface="Bradley Hand ITC" pitchFamily="66" charset="0"/>
              </a:rPr>
              <a:t> </a:t>
            </a:r>
            <a:r>
              <a:rPr lang="en-ZA" sz="3200" b="1" u="sng" dirty="0" smtClean="0">
                <a:latin typeface="Bradley Hand ITC" pitchFamily="66" charset="0"/>
              </a:rPr>
              <a:t>do Christians deal with brokenness?</a:t>
            </a:r>
            <a:endParaRPr lang="en-ZA" sz="3200" b="1" u="sng" dirty="0">
              <a:latin typeface="Bradley Hand ITC" pitchFamily="66" charset="0"/>
            </a:endParaRPr>
          </a:p>
        </p:txBody>
      </p:sp>
      <p:pic>
        <p:nvPicPr>
          <p:cNvPr id="4" name="Content Placeholder 3" descr="C:\Users\Anderson\Documents\Brokenness 22.jpg"/>
          <p:cNvPicPr>
            <a:picLocks noGrp="1"/>
          </p:cNvPicPr>
          <p:nvPr>
            <p:ph idx="1"/>
          </p:nvPr>
        </p:nvPicPr>
        <p:blipFill>
          <a:blip r:embed="rId2" cstate="print">
            <a:lum bright="-47000"/>
          </a:blip>
          <a:srcRect b="8352"/>
          <a:stretch>
            <a:fillRect/>
          </a:stretch>
        </p:blipFill>
        <p:spPr bwMode="auto">
          <a:xfrm>
            <a:off x="3059832" y="1600200"/>
            <a:ext cx="3024336" cy="44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188640"/>
            <a:ext cx="3034680" cy="1139726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en-ZA" sz="2400" u="sng" dirty="0">
                <a:latin typeface="Cambria" pitchFamily="18" charset="0"/>
              </a:rPr>
              <a:t>My God, my God why have you forsaken me???</a:t>
            </a:r>
            <a:r>
              <a:rPr lang="en-ZA" sz="2400" dirty="0">
                <a:latin typeface="Cambria" pitchFamily="18" charset="0"/>
              </a:rPr>
              <a:t> </a:t>
            </a:r>
          </a:p>
        </p:txBody>
      </p:sp>
      <p:pic>
        <p:nvPicPr>
          <p:cNvPr id="7" name="Content Placeholder 6" descr="C:\Users\Anderson\Documents\Brokenness 15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032250" y="404664"/>
            <a:ext cx="5111750" cy="467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79512" y="1412776"/>
            <a:ext cx="4176464" cy="5256584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r>
              <a:rPr lang="en-ZA" sz="1700" dirty="0" smtClean="0">
                <a:latin typeface="Arial" pitchFamily="34" charset="0"/>
                <a:cs typeface="Arial" pitchFamily="34" charset="0"/>
              </a:rPr>
              <a:t>John 12:24 says I say to you unless a grain of wheat falls into the earth and dies it remains alone, but if it dies it bears much fruit…</a:t>
            </a:r>
          </a:p>
          <a:p>
            <a:endParaRPr lang="en-ZA" sz="1700" dirty="0" smtClean="0">
              <a:latin typeface="Arial" pitchFamily="34" charset="0"/>
              <a:cs typeface="Arial" pitchFamily="34" charset="0"/>
            </a:endParaRPr>
          </a:p>
          <a:p>
            <a:r>
              <a:rPr lang="en-ZA" sz="1700" dirty="0">
                <a:latin typeface="Arial" pitchFamily="34" charset="0"/>
                <a:cs typeface="Arial" pitchFamily="34" charset="0"/>
              </a:rPr>
              <a:t>Isaiah 58:7-9What I’m interested in seeing you do is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ZA" sz="1700" dirty="0" smtClean="0">
                <a:latin typeface="Arial" pitchFamily="34" charset="0"/>
                <a:cs typeface="Arial" pitchFamily="34" charset="0"/>
              </a:rPr>
              <a:t>sharing 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your food with the 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hungry, inviting 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the homeless poor into your 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homes, putting 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clothes on the shivering 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ill-clad, being 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available to your own families.</a:t>
            </a:r>
            <a:br>
              <a:rPr lang="en-ZA" sz="1700" dirty="0">
                <a:latin typeface="Arial" pitchFamily="34" charset="0"/>
                <a:cs typeface="Arial" pitchFamily="34" charset="0"/>
              </a:rPr>
            </a:br>
            <a:r>
              <a:rPr lang="en-ZA" sz="1700" dirty="0">
                <a:latin typeface="Arial" pitchFamily="34" charset="0"/>
                <a:cs typeface="Arial" pitchFamily="34" charset="0"/>
              </a:rPr>
              <a:t>Do this and the lights will turn 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on, and 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your lives will turn around at once.</a:t>
            </a:r>
            <a:br>
              <a:rPr lang="en-ZA" sz="1700" dirty="0">
                <a:latin typeface="Arial" pitchFamily="34" charset="0"/>
                <a:cs typeface="Arial" pitchFamily="34" charset="0"/>
              </a:rPr>
            </a:br>
            <a:r>
              <a:rPr lang="en-ZA" sz="1700" dirty="0">
                <a:latin typeface="Arial" pitchFamily="34" charset="0"/>
                <a:cs typeface="Arial" pitchFamily="34" charset="0"/>
              </a:rPr>
              <a:t>Your righteousness will pave your 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way.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ZA" sz="1700" dirty="0" smtClean="0">
                <a:latin typeface="Arial" pitchFamily="34" charset="0"/>
                <a:cs typeface="Arial" pitchFamily="34" charset="0"/>
              </a:rPr>
              <a:t>The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 </a:t>
            </a:r>
            <a:r>
              <a:rPr lang="en-ZA" sz="1700" cap="small" dirty="0">
                <a:latin typeface="Arial" pitchFamily="34" charset="0"/>
                <a:cs typeface="Arial" pitchFamily="34" charset="0"/>
              </a:rPr>
              <a:t>God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 of glory will secure your passage.</a:t>
            </a:r>
            <a:br>
              <a:rPr lang="en-ZA" sz="1700" dirty="0">
                <a:latin typeface="Arial" pitchFamily="34" charset="0"/>
                <a:cs typeface="Arial" pitchFamily="34" charset="0"/>
              </a:rPr>
            </a:br>
            <a:r>
              <a:rPr lang="en-ZA" sz="1700" dirty="0">
                <a:latin typeface="Arial" pitchFamily="34" charset="0"/>
                <a:cs typeface="Arial" pitchFamily="34" charset="0"/>
              </a:rPr>
              <a:t>Then when you pray, </a:t>
            </a:r>
            <a:r>
              <a:rPr lang="en-ZA" sz="1700" cap="small" dirty="0">
                <a:latin typeface="Arial" pitchFamily="34" charset="0"/>
                <a:cs typeface="Arial" pitchFamily="34" charset="0"/>
              </a:rPr>
              <a:t>God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 will answer.</a:t>
            </a:r>
            <a:br>
              <a:rPr lang="en-ZA" sz="1700" dirty="0">
                <a:latin typeface="Arial" pitchFamily="34" charset="0"/>
                <a:cs typeface="Arial" pitchFamily="34" charset="0"/>
              </a:rPr>
            </a:br>
            <a:r>
              <a:rPr lang="en-ZA" sz="1700" dirty="0" smtClean="0">
                <a:latin typeface="Arial" pitchFamily="34" charset="0"/>
                <a:cs typeface="Arial" pitchFamily="34" charset="0"/>
              </a:rPr>
              <a:t>You’ll </a:t>
            </a:r>
            <a:r>
              <a:rPr lang="en-ZA" sz="1700" dirty="0">
                <a:latin typeface="Arial" pitchFamily="34" charset="0"/>
                <a:cs typeface="Arial" pitchFamily="34" charset="0"/>
              </a:rPr>
              <a:t>call out for help and I’ll say, ‘Here I 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323528" y="260648"/>
            <a:ext cx="2700858" cy="2736850"/>
          </a:xfrm>
        </p:spPr>
        <p:txBody>
          <a:bodyPr>
            <a:normAutofit fontScale="90000"/>
          </a:bodyPr>
          <a:lstStyle/>
          <a:p>
            <a:pPr algn="l"/>
            <a:r>
              <a:rPr lang="en-ZA" dirty="0"/>
              <a:t>G= Give</a:t>
            </a:r>
            <a:br>
              <a:rPr lang="en-ZA" dirty="0"/>
            </a:br>
            <a:r>
              <a:rPr lang="en-ZA" dirty="0"/>
              <a:t>I = It</a:t>
            </a:r>
            <a:br>
              <a:rPr lang="en-ZA" dirty="0"/>
            </a:br>
            <a:r>
              <a:rPr lang="en-ZA" dirty="0"/>
              <a:t>F= Forward</a:t>
            </a:r>
            <a:br>
              <a:rPr lang="en-ZA" dirty="0"/>
            </a:br>
            <a:r>
              <a:rPr lang="en-ZA" dirty="0"/>
              <a:t>T= Today</a:t>
            </a:r>
          </a:p>
        </p:txBody>
      </p:sp>
      <p:pic>
        <p:nvPicPr>
          <p:cNvPr id="1026" name="Picture 2" descr="C:\Users\Anderson\Documents\Brokenness gift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11775" t="4898" r="20257" b="6934"/>
          <a:stretch>
            <a:fillRect/>
          </a:stretch>
        </p:blipFill>
        <p:spPr bwMode="auto">
          <a:xfrm>
            <a:off x="2843808" y="2204864"/>
            <a:ext cx="6084168" cy="443711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36904" cy="1143000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ZA" sz="6600" b="1" dirty="0" smtClean="0">
                <a:solidFill>
                  <a:schemeClr val="bg1"/>
                </a:solidFill>
                <a:latin typeface="Bradley Hand ITC" pitchFamily="66" charset="0"/>
              </a:rPr>
              <a:t>Jesus broke and gave:</a:t>
            </a:r>
            <a:endParaRPr lang="en-ZA" sz="6600" b="1" dirty="0">
              <a:solidFill>
                <a:schemeClr val="bg1"/>
              </a:solidFill>
              <a:latin typeface="Bradley Hand ITC" pitchFamily="66" charset="0"/>
            </a:endParaRPr>
          </a:p>
        </p:txBody>
      </p:sp>
      <p:pic>
        <p:nvPicPr>
          <p:cNvPr id="1026" name="Picture 2" descr="C:\Users\Anderson\Documents\Brokenness bucke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184" b="3908"/>
          <a:stretch>
            <a:fillRect/>
          </a:stretch>
        </p:blipFill>
        <p:spPr bwMode="auto">
          <a:xfrm>
            <a:off x="2771800" y="1484784"/>
            <a:ext cx="3604482" cy="5373216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nderson\Documents\Brokenness 9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11760" y="1484784"/>
            <a:ext cx="4110150" cy="4525963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5576" y="332656"/>
            <a:ext cx="7416824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b="1" dirty="0" smtClean="0">
                <a:latin typeface="Bradley Hand ITC" pitchFamily="66" charset="0"/>
              </a:rPr>
              <a:t>The Process</a:t>
            </a:r>
            <a:endParaRPr lang="en-ZA" sz="5400" b="1" dirty="0">
              <a:latin typeface="Bradley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ZA" sz="2400" dirty="0" smtClean="0">
                <a:latin typeface="AR BLANCA" pitchFamily="2" charset="0"/>
              </a:rPr>
              <a:t>Jesus was moved with Compassion:</a:t>
            </a:r>
            <a:br>
              <a:rPr lang="en-ZA" sz="2400" dirty="0" smtClean="0">
                <a:latin typeface="AR BLANCA" pitchFamily="2" charset="0"/>
              </a:rPr>
            </a:br>
            <a:r>
              <a:rPr lang="en-ZA" sz="2400" dirty="0" smtClean="0">
                <a:latin typeface="AR BLANCA" pitchFamily="2" charset="0"/>
              </a:rPr>
              <a:t>Passion (</a:t>
            </a:r>
            <a:r>
              <a:rPr lang="en-ZA" sz="2400" u="sng" dirty="0" smtClean="0">
                <a:latin typeface="AR BLANCA" pitchFamily="2" charset="0"/>
              </a:rPr>
              <a:t>suffering</a:t>
            </a:r>
            <a:r>
              <a:rPr lang="en-ZA" sz="2400" dirty="0" smtClean="0">
                <a:latin typeface="AR BLANCA" pitchFamily="2" charset="0"/>
              </a:rPr>
              <a:t>) Com (</a:t>
            </a:r>
            <a:r>
              <a:rPr lang="en-ZA" sz="2400" u="sng" dirty="0" smtClean="0">
                <a:latin typeface="AR BLANCA" pitchFamily="2" charset="0"/>
              </a:rPr>
              <a:t>with</a:t>
            </a:r>
            <a:r>
              <a:rPr lang="en-ZA" sz="2400" dirty="0" smtClean="0">
                <a:latin typeface="AR BLANCA" pitchFamily="2" charset="0"/>
              </a:rPr>
              <a:t>)</a:t>
            </a:r>
            <a:endParaRPr lang="en-ZA" sz="2400" dirty="0">
              <a:latin typeface="AR BLANCA" pitchFamily="2" charset="0"/>
            </a:endParaRPr>
          </a:p>
        </p:txBody>
      </p:sp>
      <p:pic>
        <p:nvPicPr>
          <p:cNvPr id="1026" name="Picture 2" descr="C:\Users\Anderson\Documents\Compassion pictur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7520" y="1600200"/>
            <a:ext cx="3439959" cy="45259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027" name="Picture 3" descr="C:\Users\Anderson\Documents\Compassion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581086"/>
            <a:ext cx="4038600" cy="2564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ZA" sz="3600" dirty="0" smtClean="0">
                <a:latin typeface="AR BLANCA" pitchFamily="2" charset="0"/>
              </a:rPr>
              <a:t>Lessons learnt from broken seashells</a:t>
            </a:r>
            <a:endParaRPr lang="en-ZA" sz="3600" dirty="0">
              <a:latin typeface="AR BLANCA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55679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>
                <a:latin typeface="Cambria" pitchFamily="18" charset="0"/>
              </a:rPr>
              <a:t>… a God who sees how the waves of life batter and rage against us, and who doesn’t love us any less.</a:t>
            </a:r>
            <a:endParaRPr lang="en-ZA" dirty="0"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708920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>
                <a:latin typeface="Cambria" pitchFamily="18" charset="0"/>
              </a:rPr>
              <a:t>… a God who chooses the foolish to confound the wise, the weak to shame the strong. </a:t>
            </a:r>
            <a:endParaRPr lang="en-ZA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3933056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>
                <a:latin typeface="Cambria" pitchFamily="18" charset="0"/>
              </a:rPr>
              <a:t>… a God who offered Himself up to be broken, so the world could be put back together again. </a:t>
            </a:r>
            <a:endParaRPr lang="en-ZA" sz="2400" dirty="0"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5196007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>
                <a:latin typeface="Cambria" pitchFamily="18" charset="0"/>
              </a:rPr>
              <a:t>… a God who showcases broken seashells – knowing what we once were and, better yet, what we will one day again become.</a:t>
            </a:r>
            <a:endParaRPr lang="en-ZA" sz="24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248</Words>
  <Application>Microsoft Office PowerPoint</Application>
  <PresentationFormat>On-screen Show (4:3)</PresentationFormat>
  <Paragraphs>22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How do Christians deal with brokenness?</vt:lpstr>
      <vt:lpstr>My God, my God why have you forsaken me??? </vt:lpstr>
      <vt:lpstr>G= Give I = It F= Forward T= Today</vt:lpstr>
      <vt:lpstr>Jesus broke and gave:</vt:lpstr>
      <vt:lpstr>Slide 7</vt:lpstr>
      <vt:lpstr>Jesus was moved with Compassion: Passion (suffering) Com (with)</vt:lpstr>
      <vt:lpstr>Lessons learnt from broken seashells</vt:lpstr>
      <vt:lpstr>Are you prepared for use?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Anderson</dc:creator>
  <cp:lastModifiedBy>Crossways Church</cp:lastModifiedBy>
  <cp:revision>54</cp:revision>
  <dcterms:created xsi:type="dcterms:W3CDTF">2017-09-27T18:33:26Z</dcterms:created>
  <dcterms:modified xsi:type="dcterms:W3CDTF">2017-09-30T18:38:17Z</dcterms:modified>
</cp:coreProperties>
</file>