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0" r:id="rId6"/>
    <p:sldId id="262" r:id="rId7"/>
    <p:sldId id="264" r:id="rId8"/>
    <p:sldId id="263" r:id="rId9"/>
    <p:sldId id="265"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96" y="-12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1248D6-B137-474C-9FC1-751D593800AC}" type="datetimeFigureOut">
              <a:rPr lang="en-US" smtClean="0"/>
              <a:pPr/>
              <a:t>02-Sep-17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1248D6-B137-474C-9FC1-751D593800AC}" type="datetimeFigureOut">
              <a:rPr lang="en-US" smtClean="0"/>
              <a:pPr/>
              <a:t>02-Sep-17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1248D6-B137-474C-9FC1-751D593800AC}" type="datetimeFigureOut">
              <a:rPr lang="en-US" smtClean="0"/>
              <a:pPr/>
              <a:t>02-Sep-17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1248D6-B137-474C-9FC1-751D593800AC}" type="datetimeFigureOut">
              <a:rPr lang="en-US" smtClean="0"/>
              <a:pPr/>
              <a:t>02-Sep-17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1248D6-B137-474C-9FC1-751D593800AC}" type="datetimeFigureOut">
              <a:rPr lang="en-US" smtClean="0"/>
              <a:pPr/>
              <a:t>02-Sep-17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1248D6-B137-474C-9FC1-751D593800AC}" type="datetimeFigureOut">
              <a:rPr lang="en-US" smtClean="0"/>
              <a:pPr/>
              <a:t>02-Sep-17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1248D6-B137-474C-9FC1-751D593800AC}" type="datetimeFigureOut">
              <a:rPr lang="en-US" smtClean="0"/>
              <a:pPr/>
              <a:t>02-Sep-17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1248D6-B137-474C-9FC1-751D593800AC}" type="datetimeFigureOut">
              <a:rPr lang="en-US" smtClean="0"/>
              <a:pPr/>
              <a:t>02-Sep-17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1248D6-B137-474C-9FC1-751D593800AC}" type="datetimeFigureOut">
              <a:rPr lang="en-US" smtClean="0"/>
              <a:pPr/>
              <a:t>02-Sep-17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1248D6-B137-474C-9FC1-751D593800AC}" type="datetimeFigureOut">
              <a:rPr lang="en-US" smtClean="0"/>
              <a:pPr/>
              <a:t>02-Sep-17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1248D6-B137-474C-9FC1-751D593800AC}" type="datetimeFigureOut">
              <a:rPr lang="en-US" smtClean="0"/>
              <a:pPr/>
              <a:t>02-Sep-17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DDEA09-6EE5-4E19-AC18-78C7BD7799F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248D6-B137-474C-9FC1-751D593800AC}" type="datetimeFigureOut">
              <a:rPr lang="en-US" smtClean="0"/>
              <a:pPr/>
              <a:t>02-Sep-17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DDEA09-6EE5-4E19-AC18-78C7BD7799F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Autofit/>
          </a:bodyPr>
          <a:lstStyle/>
          <a:p>
            <a:pPr lvl="1" algn="l"/>
            <a:r>
              <a:rPr lang="en-US" sz="4000" dirty="0" smtClean="0"/>
              <a:t>Jericho</a:t>
            </a:r>
          </a:p>
          <a:p>
            <a:pPr lvl="1" algn="l">
              <a:buFontTx/>
              <a:buChar char="-"/>
            </a:pPr>
            <a:r>
              <a:rPr lang="en-US" sz="3600" dirty="0" smtClean="0"/>
              <a:t>    A walled city.</a:t>
            </a:r>
          </a:p>
          <a:p>
            <a:pPr lvl="1" algn="l">
              <a:buFontTx/>
              <a:buChar char="-"/>
            </a:pPr>
            <a:r>
              <a:rPr lang="en-US" sz="3600" dirty="0" smtClean="0"/>
              <a:t>    Some </a:t>
            </a:r>
            <a:r>
              <a:rPr lang="en-US" sz="3600" dirty="0" smtClean="0"/>
              <a:t>people are like walled </a:t>
            </a:r>
            <a:r>
              <a:rPr lang="en-US" sz="3600" dirty="0" smtClean="0"/>
              <a:t>cities</a:t>
            </a:r>
          </a:p>
          <a:p>
            <a:pPr lvl="1" algn="l"/>
            <a:r>
              <a:rPr lang="en-US" sz="3600" dirty="0" smtClean="0"/>
              <a:t> </a:t>
            </a:r>
            <a:r>
              <a:rPr lang="en-US" sz="3600" dirty="0" smtClean="0"/>
              <a:t>    especially when it comes to the Gospel</a:t>
            </a:r>
            <a:r>
              <a:rPr lang="en-US" sz="3600" dirty="0" smtClean="0"/>
              <a:t> </a:t>
            </a:r>
          </a:p>
          <a:p>
            <a:pPr lvl="1" algn="l"/>
            <a:r>
              <a:rPr lang="en-US" sz="3600" dirty="0" smtClean="0"/>
              <a:t>-    </a:t>
            </a:r>
            <a:r>
              <a:rPr lang="en-US" sz="3600" dirty="0" smtClean="0"/>
              <a:t>We can pray (2 Corinthians 10:4,5)</a:t>
            </a:r>
          </a:p>
          <a:p>
            <a:pPr lvl="1" algn="l"/>
            <a:r>
              <a:rPr lang="en-US" sz="3600" dirty="0" smtClean="0"/>
              <a:t>-     We can l</a:t>
            </a:r>
            <a:r>
              <a:rPr lang="en-US" sz="3600" dirty="0" smtClean="0"/>
              <a:t>isten </a:t>
            </a:r>
            <a:r>
              <a:rPr lang="en-US" sz="3600" dirty="0" smtClean="0"/>
              <a:t>to what God’s strategy is</a:t>
            </a:r>
          </a:p>
          <a:p>
            <a:pPr lvl="1" algn="l"/>
            <a:r>
              <a:rPr lang="en-US" sz="3600" dirty="0" smtClean="0"/>
              <a:t>-     We can o</a:t>
            </a:r>
            <a:r>
              <a:rPr lang="en-US" sz="3600" dirty="0" smtClean="0"/>
              <a:t>bey </a:t>
            </a:r>
            <a:r>
              <a:rPr lang="en-US" sz="3600" dirty="0" smtClean="0"/>
              <a:t>Him</a:t>
            </a:r>
          </a:p>
          <a:p>
            <a:pPr lvl="1" algn="l"/>
            <a:r>
              <a:rPr lang="en-US" sz="3600" dirty="0" smtClean="0"/>
              <a:t>-     We can b</a:t>
            </a:r>
            <a:r>
              <a:rPr lang="en-US" sz="3600" dirty="0" smtClean="0"/>
              <a:t>e </a:t>
            </a:r>
            <a:r>
              <a:rPr lang="en-US" sz="3600" dirty="0" smtClean="0"/>
              <a:t>strong and courageous</a:t>
            </a:r>
          </a:p>
          <a:p>
            <a:pPr lvl="1" algn="l"/>
            <a:r>
              <a:rPr lang="en-US" sz="3600" dirty="0" smtClean="0"/>
              <a:t>-      </a:t>
            </a:r>
            <a:r>
              <a:rPr lang="en-US" sz="3600" dirty="0" smtClean="0"/>
              <a:t>God </a:t>
            </a:r>
            <a:r>
              <a:rPr lang="en-US" sz="3600" dirty="0" smtClean="0"/>
              <a:t>is at work on the inside of people</a:t>
            </a:r>
          </a:p>
          <a:p>
            <a:pPr lvl="1" algn="l"/>
            <a:r>
              <a:rPr lang="en-US" sz="3600" dirty="0" smtClean="0"/>
              <a:t>     </a:t>
            </a:r>
          </a:p>
          <a:p>
            <a:pPr lvl="1" algn="l"/>
            <a:endParaRPr lang="en-US" sz="4000" dirty="0"/>
          </a:p>
          <a:p>
            <a:pPr lvl="1" algn="l"/>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1752600"/>
          </a:xfrm>
        </p:spPr>
        <p:txBody>
          <a:bodyPr>
            <a:noAutofit/>
          </a:bodyPr>
          <a:lstStyle/>
          <a:p>
            <a:pPr lvl="1" algn="l"/>
            <a:r>
              <a:rPr lang="en-US" sz="4000" dirty="0" smtClean="0"/>
              <a:t>A Prayer to pray daily</a:t>
            </a:r>
            <a:endParaRPr lang="en-US" sz="4000" dirty="0"/>
          </a:p>
          <a:p>
            <a:pPr lvl="1" algn="l"/>
            <a:r>
              <a:rPr lang="en-US" sz="3200" dirty="0" smtClean="0"/>
              <a:t>“Lord God, I want to be </a:t>
            </a:r>
            <a:r>
              <a:rPr lang="en-US" sz="3200" u="sng" dirty="0" smtClean="0"/>
              <a:t>available</a:t>
            </a:r>
            <a:r>
              <a:rPr lang="en-US" sz="3200" dirty="0" smtClean="0"/>
              <a:t> to You today to </a:t>
            </a:r>
            <a:r>
              <a:rPr lang="en-US" sz="3200" dirty="0" err="1" smtClean="0"/>
              <a:t>prioritise</a:t>
            </a:r>
            <a:r>
              <a:rPr lang="en-US" sz="3200" dirty="0" smtClean="0"/>
              <a:t> what is on Your heart when it comes to people. </a:t>
            </a:r>
            <a:r>
              <a:rPr lang="en-US" sz="3200" dirty="0" smtClean="0"/>
              <a:t>Help </a:t>
            </a:r>
            <a:r>
              <a:rPr lang="en-US" sz="3200" dirty="0" smtClean="0"/>
              <a:t>me to “notice” people as I’m about my job, about my daily routine,  during times of leisure even and help me to make time for people in my busy day. Show me the people in whose hearts You are at work,  the people who have needs  and who will be receptive to You. Show me how I can help meet needs, show love. Help me to feel compassion … </a:t>
            </a:r>
          </a:p>
          <a:p>
            <a:pPr lvl="1" algn="l"/>
            <a:r>
              <a:rPr lang="en-US" sz="3200" dirty="0" smtClean="0"/>
              <a:t>In Jesus’ name. Amen”</a:t>
            </a:r>
            <a:endParaRPr lang="en-US" sz="4000" dirty="0" smtClean="0"/>
          </a:p>
          <a:p>
            <a:pPr lvl="1" algn="l"/>
            <a:r>
              <a:rPr lang="en-US" sz="3600" dirty="0" smtClean="0"/>
              <a:t>  </a:t>
            </a:r>
          </a:p>
          <a:p>
            <a:pPr lvl="1" algn="l"/>
            <a:endParaRPr lang="en-US" sz="4000" dirty="0"/>
          </a:p>
          <a:p>
            <a:pPr lvl="1" algn="l"/>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God’s Agenda for me</a:t>
            </a:r>
            <a:br>
              <a:rPr lang="en-US" dirty="0" smtClean="0"/>
            </a:br>
            <a:r>
              <a:rPr lang="en-US" dirty="0" smtClean="0"/>
              <a:t/>
            </a:r>
            <a:br>
              <a:rPr lang="en-US" dirty="0" smtClean="0"/>
            </a:br>
            <a:r>
              <a:rPr lang="en-US" dirty="0" smtClean="0"/>
              <a:t>versus</a:t>
            </a:r>
            <a:br>
              <a:rPr lang="en-US" dirty="0" smtClean="0"/>
            </a:br>
            <a:endParaRPr lang="en-US" dirty="0"/>
          </a:p>
        </p:txBody>
      </p:sp>
      <p:sp>
        <p:nvSpPr>
          <p:cNvPr id="3" name="Subtitle 2"/>
          <p:cNvSpPr>
            <a:spLocks noGrp="1"/>
          </p:cNvSpPr>
          <p:nvPr>
            <p:ph type="subTitle" idx="1"/>
          </p:nvPr>
        </p:nvSpPr>
        <p:spPr/>
        <p:txBody>
          <a:bodyPr>
            <a:normAutofit/>
          </a:bodyPr>
          <a:lstStyle/>
          <a:p>
            <a:r>
              <a:rPr lang="en-US" sz="4000" dirty="0" smtClean="0"/>
              <a:t>My Agenda for me</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990600"/>
            <a:ext cx="6400800" cy="4953000"/>
          </a:xfrm>
        </p:spPr>
        <p:txBody>
          <a:bodyPr>
            <a:normAutofit/>
          </a:bodyPr>
          <a:lstStyle/>
          <a:p>
            <a:endParaRPr lang="en-US" sz="4000" dirty="0"/>
          </a:p>
        </p:txBody>
      </p:sp>
      <p:sp>
        <p:nvSpPr>
          <p:cNvPr id="4" name="Rectangle 3"/>
          <p:cNvSpPr/>
          <p:nvPr/>
        </p:nvSpPr>
        <p:spPr>
          <a:xfrm>
            <a:off x="1143000" y="1143000"/>
            <a:ext cx="6858000" cy="4419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descr="People.png"/>
          <p:cNvPicPr>
            <a:picLocks noChangeAspect="1"/>
          </p:cNvPicPr>
          <p:nvPr/>
        </p:nvPicPr>
        <p:blipFill>
          <a:blip r:embed="rId2" cstate="print"/>
          <a:stretch>
            <a:fillRect/>
          </a:stretch>
        </p:blipFill>
        <p:spPr>
          <a:xfrm>
            <a:off x="1180236" y="2133600"/>
            <a:ext cx="6703396" cy="2971800"/>
          </a:xfrm>
          <a:prstGeom prst="rect">
            <a:avLst/>
          </a:prstGeom>
        </p:spPr>
      </p:pic>
      <p:sp>
        <p:nvSpPr>
          <p:cNvPr id="6" name="TextBox 5"/>
          <p:cNvSpPr txBox="1"/>
          <p:nvPr/>
        </p:nvSpPr>
        <p:spPr>
          <a:xfrm>
            <a:off x="3581400" y="2819400"/>
            <a:ext cx="2057400" cy="707886"/>
          </a:xfrm>
          <a:prstGeom prst="rect">
            <a:avLst/>
          </a:prstGeom>
          <a:noFill/>
        </p:spPr>
        <p:txBody>
          <a:bodyPr wrap="square" rtlCol="0">
            <a:spAutoFit/>
          </a:bodyPr>
          <a:lstStyle/>
          <a:p>
            <a:pPr algn="ctr"/>
            <a:r>
              <a:rPr lang="en-US" sz="4000" dirty="0" smtClean="0"/>
              <a:t>People</a:t>
            </a:r>
            <a:endParaRPr lang="en-US"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457200"/>
            <a:ext cx="9144000" cy="2438400"/>
          </a:xfrm>
        </p:spPr>
        <p:txBody>
          <a:bodyPr>
            <a:noAutofit/>
          </a:bodyPr>
          <a:lstStyle/>
          <a:p>
            <a:pPr lvl="1" algn="l">
              <a:buFont typeface="Arial" pitchFamily="34" charset="0"/>
              <a:buChar char="•"/>
            </a:pPr>
            <a:r>
              <a:rPr lang="en-US" sz="4000" dirty="0" smtClean="0"/>
              <a:t>    </a:t>
            </a:r>
            <a:r>
              <a:rPr lang="en-US" sz="4000" dirty="0" err="1" smtClean="0"/>
              <a:t>Zaccheus</a:t>
            </a:r>
            <a:endParaRPr lang="en-US" sz="4000" dirty="0"/>
          </a:p>
          <a:p>
            <a:pPr lvl="1" algn="l">
              <a:buFont typeface="Arial" pitchFamily="34" charset="0"/>
              <a:buChar char="•"/>
            </a:pPr>
            <a:r>
              <a:rPr lang="en-US" sz="4000" dirty="0" smtClean="0"/>
              <a:t>    Blind </a:t>
            </a:r>
            <a:r>
              <a:rPr lang="en-US" sz="4000" dirty="0" err="1" smtClean="0"/>
              <a:t>Bartimaeus</a:t>
            </a:r>
            <a:endParaRPr lang="en-US" sz="4000" dirty="0" smtClean="0"/>
          </a:p>
          <a:p>
            <a:pPr lvl="1" algn="l">
              <a:buFont typeface="Arial" pitchFamily="34" charset="0"/>
              <a:buChar char="•"/>
            </a:pPr>
            <a:r>
              <a:rPr lang="en-US" sz="4000" dirty="0"/>
              <a:t> </a:t>
            </a:r>
            <a:r>
              <a:rPr lang="en-US" sz="4000" dirty="0" smtClean="0"/>
              <a:t>   The story of the Good Samaritan</a:t>
            </a:r>
          </a:p>
          <a:p>
            <a:pPr lvl="1" algn="l">
              <a:buFont typeface="Arial" pitchFamily="34" charset="0"/>
              <a:buChar char="•"/>
            </a:pP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jericho1.jpg"/>
          <p:cNvPicPr>
            <a:picLocks noChangeAspect="1"/>
          </p:cNvPicPr>
          <p:nvPr/>
        </p:nvPicPr>
        <p:blipFill>
          <a:blip r:embed="rId2" cstate="print"/>
          <a:srcRect l="7179" r="8629"/>
          <a:stretch>
            <a:fillRect/>
          </a:stretch>
        </p:blipFill>
        <p:spPr>
          <a:xfrm>
            <a:off x="0" y="0"/>
            <a:ext cx="9307286" cy="6858000"/>
          </a:xfrm>
          <a:prstGeom prst="rect">
            <a:avLst/>
          </a:prstGeom>
        </p:spPr>
      </p:pic>
      <p:sp>
        <p:nvSpPr>
          <p:cNvPr id="5" name="TextBox 4"/>
          <p:cNvSpPr txBox="1"/>
          <p:nvPr/>
        </p:nvSpPr>
        <p:spPr>
          <a:xfrm>
            <a:off x="3886200" y="838200"/>
            <a:ext cx="1524000" cy="1015663"/>
          </a:xfrm>
          <a:prstGeom prst="rect">
            <a:avLst/>
          </a:prstGeom>
          <a:solidFill>
            <a:srgbClr val="CC9900"/>
          </a:solidFill>
        </p:spPr>
        <p:txBody>
          <a:bodyPr wrap="square" rtlCol="0">
            <a:spAutoFit/>
          </a:bodyPr>
          <a:lstStyle/>
          <a:p>
            <a:r>
              <a:rPr lang="en-US" sz="6000" b="1" dirty="0" smtClean="0">
                <a:latin typeface="Baskerville Old Face" pitchFamily="18" charset="0"/>
              </a:rPr>
              <a:t>The</a:t>
            </a:r>
            <a:endParaRPr lang="en-US" sz="6000" b="1" dirty="0">
              <a:latin typeface="Baskerville Old Face" pitchFamily="18" charset="0"/>
            </a:endParaRPr>
          </a:p>
        </p:txBody>
      </p:sp>
      <p:sp>
        <p:nvSpPr>
          <p:cNvPr id="6" name="TextBox 5"/>
          <p:cNvSpPr txBox="1"/>
          <p:nvPr/>
        </p:nvSpPr>
        <p:spPr>
          <a:xfrm>
            <a:off x="1524000" y="4419600"/>
            <a:ext cx="7010400" cy="1569660"/>
          </a:xfrm>
          <a:prstGeom prst="rect">
            <a:avLst/>
          </a:prstGeom>
          <a:solidFill>
            <a:srgbClr val="CC9900"/>
          </a:solidFill>
        </p:spPr>
        <p:txBody>
          <a:bodyPr wrap="square" rtlCol="0">
            <a:spAutoFit/>
          </a:bodyPr>
          <a:lstStyle/>
          <a:p>
            <a:pPr algn="ctr"/>
            <a:r>
              <a:rPr lang="en-US" sz="9600" dirty="0" smtClean="0">
                <a:latin typeface="Baskerville Old Face" pitchFamily="18" charset="0"/>
              </a:rPr>
              <a:t>Connection</a:t>
            </a:r>
            <a:endParaRPr lang="en-US" sz="9600" dirty="0">
              <a:latin typeface="Baskerville Old Face"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85800"/>
            <a:ext cx="9144000" cy="1752600"/>
          </a:xfrm>
        </p:spPr>
        <p:txBody>
          <a:bodyPr>
            <a:noAutofit/>
          </a:bodyPr>
          <a:lstStyle/>
          <a:p>
            <a:pPr lvl="1" algn="l">
              <a:buFont typeface="Arial" pitchFamily="34" charset="0"/>
              <a:buChar char="•"/>
            </a:pPr>
            <a:r>
              <a:rPr lang="en-US" sz="4000" dirty="0" smtClean="0"/>
              <a:t>    </a:t>
            </a:r>
            <a:r>
              <a:rPr lang="en-US" sz="4000" dirty="0" err="1" smtClean="0"/>
              <a:t>Zaccheus</a:t>
            </a:r>
            <a:endParaRPr lang="en-US" sz="4000" dirty="0"/>
          </a:p>
          <a:p>
            <a:pPr lvl="1" algn="l">
              <a:buFont typeface="Arial" pitchFamily="34" charset="0"/>
              <a:buChar char="•"/>
            </a:pPr>
            <a:r>
              <a:rPr lang="en-US" sz="4000" dirty="0" smtClean="0"/>
              <a:t>    Blind </a:t>
            </a:r>
            <a:r>
              <a:rPr lang="en-US" sz="4000" dirty="0" err="1" smtClean="0"/>
              <a:t>Bartimaeus</a:t>
            </a:r>
            <a:endParaRPr lang="en-US" sz="4000" dirty="0" smtClean="0"/>
          </a:p>
          <a:p>
            <a:pPr lvl="1" algn="l">
              <a:buFont typeface="Arial" pitchFamily="34" charset="0"/>
              <a:buChar char="•"/>
            </a:pPr>
            <a:r>
              <a:rPr lang="en-US" sz="4000" dirty="0"/>
              <a:t> </a:t>
            </a:r>
            <a:r>
              <a:rPr lang="en-US" sz="4000" dirty="0" smtClean="0"/>
              <a:t>   The story of the Good Samaritan</a:t>
            </a:r>
          </a:p>
          <a:p>
            <a:pPr lvl="1" algn="l">
              <a:buFont typeface="Arial" pitchFamily="34" charset="0"/>
              <a:buChar char="•"/>
            </a:pPr>
            <a:r>
              <a:rPr lang="en-US" sz="4000" dirty="0"/>
              <a:t> </a:t>
            </a:r>
            <a:r>
              <a:rPr lang="en-US" sz="4000" dirty="0" smtClean="0"/>
              <a:t>   The walls of Jericho   </a:t>
            </a:r>
            <a:endParaRPr lang="en-US" sz="4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Autofit/>
          </a:bodyPr>
          <a:lstStyle/>
          <a:p>
            <a:pPr lvl="1" algn="l"/>
            <a:r>
              <a:rPr lang="en-US" sz="4000" dirty="0" err="1" smtClean="0"/>
              <a:t>Zaccheus</a:t>
            </a:r>
            <a:endParaRPr lang="en-US" sz="4000" dirty="0" smtClean="0"/>
          </a:p>
          <a:p>
            <a:pPr lvl="1" algn="l">
              <a:buFontTx/>
              <a:buChar char="-"/>
            </a:pPr>
            <a:r>
              <a:rPr lang="en-US" sz="3600" dirty="0" smtClean="0"/>
              <a:t>   </a:t>
            </a:r>
            <a:r>
              <a:rPr lang="en-US" sz="3600" dirty="0" smtClean="0"/>
              <a:t>Example </a:t>
            </a:r>
            <a:r>
              <a:rPr lang="en-US" sz="3600" dirty="0" smtClean="0"/>
              <a:t>of Jesus</a:t>
            </a:r>
          </a:p>
          <a:p>
            <a:pPr lvl="1" algn="l">
              <a:buFontTx/>
              <a:buChar char="-"/>
            </a:pPr>
            <a:r>
              <a:rPr lang="en-US" sz="3600" dirty="0" smtClean="0"/>
              <a:t>    Jesus notices … </a:t>
            </a:r>
            <a:r>
              <a:rPr lang="en-US" sz="3600" dirty="0" err="1" smtClean="0"/>
              <a:t>Zaccheus</a:t>
            </a:r>
            <a:endParaRPr lang="en-US" sz="3600" dirty="0" smtClean="0"/>
          </a:p>
          <a:p>
            <a:pPr lvl="1" algn="l"/>
            <a:r>
              <a:rPr lang="en-US" sz="3600" dirty="0" smtClean="0"/>
              <a:t>     </a:t>
            </a:r>
            <a:r>
              <a:rPr lang="en-US" sz="3600" dirty="0" smtClean="0"/>
              <a:t>He was a sinner</a:t>
            </a:r>
            <a:endParaRPr lang="en-US" sz="3600" dirty="0" smtClean="0"/>
          </a:p>
          <a:p>
            <a:pPr lvl="1" algn="l">
              <a:buFontTx/>
              <a:buChar char="-"/>
            </a:pPr>
            <a:r>
              <a:rPr lang="en-US" sz="3600" dirty="0" smtClean="0"/>
              <a:t>    Jesus could see what the crowd could not    </a:t>
            </a:r>
          </a:p>
          <a:p>
            <a:pPr lvl="1" algn="l">
              <a:buFontTx/>
              <a:buChar char="-"/>
            </a:pPr>
            <a:r>
              <a:rPr lang="en-US" sz="3600" dirty="0" smtClean="0"/>
              <a:t>    Notice the response </a:t>
            </a:r>
            <a:r>
              <a:rPr lang="en-US" sz="3600" dirty="0" smtClean="0"/>
              <a:t>to </a:t>
            </a:r>
            <a:r>
              <a:rPr lang="en-US" sz="3600" dirty="0" smtClean="0"/>
              <a:t>the </a:t>
            </a:r>
            <a:r>
              <a:rPr lang="en-US" sz="3600" dirty="0" smtClean="0"/>
              <a:t>love </a:t>
            </a:r>
            <a:r>
              <a:rPr lang="en-US" sz="3600" dirty="0" smtClean="0"/>
              <a:t>he</a:t>
            </a:r>
          </a:p>
          <a:p>
            <a:pPr lvl="1" algn="l"/>
            <a:r>
              <a:rPr lang="en-US" sz="3600" dirty="0" smtClean="0"/>
              <a:t> </a:t>
            </a:r>
            <a:r>
              <a:rPr lang="en-US" sz="3600" dirty="0" smtClean="0"/>
              <a:t>     received </a:t>
            </a:r>
            <a:r>
              <a:rPr lang="en-US" sz="3600" dirty="0" smtClean="0"/>
              <a:t>from Jesus</a:t>
            </a:r>
            <a:endParaRPr lang="en-US" sz="3600" dirty="0" smtClean="0"/>
          </a:p>
          <a:p>
            <a:pPr lvl="1" algn="l">
              <a:buFontTx/>
              <a:buChar char="-"/>
            </a:pPr>
            <a:r>
              <a:rPr lang="en-US" sz="3600" dirty="0" smtClean="0"/>
              <a:t>    </a:t>
            </a:r>
            <a:r>
              <a:rPr lang="en-US" sz="3600" dirty="0" smtClean="0"/>
              <a:t>What </a:t>
            </a:r>
            <a:r>
              <a:rPr lang="en-US" sz="3600" dirty="0" smtClean="0"/>
              <a:t>was the end result?</a:t>
            </a:r>
          </a:p>
          <a:p>
            <a:pPr lvl="1" algn="l"/>
            <a:r>
              <a:rPr lang="en-US" sz="3600" dirty="0" smtClean="0"/>
              <a:t>     </a:t>
            </a:r>
            <a:r>
              <a:rPr lang="en-US" sz="3600" dirty="0" smtClean="0"/>
              <a:t>“Today salvation has come to your house.”</a:t>
            </a:r>
          </a:p>
          <a:p>
            <a:pPr lvl="1" algn="l"/>
            <a:r>
              <a:rPr lang="en-US" sz="3600" dirty="0" smtClean="0"/>
              <a:t>-     What can we learn from this story?</a:t>
            </a:r>
            <a:endParaRPr lang="en-US" sz="3600" dirty="0"/>
          </a:p>
          <a:p>
            <a:pPr lvl="1" algn="l">
              <a:buFontTx/>
              <a:buChar char="-"/>
            </a:pPr>
            <a:endParaRPr lang="en-US" sz="4000" dirty="0"/>
          </a:p>
          <a:p>
            <a:pPr lvl="1" algn="l"/>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400800"/>
          </a:xfrm>
        </p:spPr>
        <p:txBody>
          <a:bodyPr>
            <a:noAutofit/>
          </a:bodyPr>
          <a:lstStyle/>
          <a:p>
            <a:pPr lvl="1" algn="l"/>
            <a:r>
              <a:rPr lang="en-US" sz="4000" dirty="0" smtClean="0"/>
              <a:t>Blind </a:t>
            </a:r>
            <a:r>
              <a:rPr lang="en-US" sz="4000" dirty="0" err="1" smtClean="0"/>
              <a:t>Bartimaeus</a:t>
            </a:r>
            <a:endParaRPr lang="en-US" sz="4000" dirty="0" smtClean="0"/>
          </a:p>
          <a:p>
            <a:pPr lvl="1" algn="l">
              <a:buFontTx/>
              <a:buChar char="-"/>
            </a:pPr>
            <a:r>
              <a:rPr lang="en-US" sz="3400" dirty="0" smtClean="0"/>
              <a:t>   Example of Jesus</a:t>
            </a:r>
          </a:p>
          <a:p>
            <a:pPr lvl="1" algn="l">
              <a:buFontTx/>
              <a:buChar char="-"/>
            </a:pPr>
            <a:r>
              <a:rPr lang="en-US" sz="3400" dirty="0" smtClean="0"/>
              <a:t>   </a:t>
            </a:r>
            <a:r>
              <a:rPr lang="en-US" sz="3400" dirty="0" smtClean="0"/>
              <a:t>“</a:t>
            </a:r>
            <a:r>
              <a:rPr lang="en-US" sz="3400" dirty="0" smtClean="0"/>
              <a:t>Son of David, have mercy on me!”</a:t>
            </a:r>
          </a:p>
          <a:p>
            <a:pPr lvl="1" algn="l">
              <a:buFontTx/>
              <a:buChar char="-"/>
            </a:pPr>
            <a:r>
              <a:rPr lang="en-US" sz="3400" dirty="0" smtClean="0"/>
              <a:t>    Let’s not let the stuff of our lives exclude</a:t>
            </a:r>
          </a:p>
          <a:p>
            <a:pPr lvl="1" algn="l"/>
            <a:r>
              <a:rPr lang="en-US" sz="3400" dirty="0" smtClean="0"/>
              <a:t> </a:t>
            </a:r>
            <a:r>
              <a:rPr lang="en-US" sz="3400" dirty="0" smtClean="0"/>
              <a:t>    needy </a:t>
            </a:r>
            <a:r>
              <a:rPr lang="en-US" sz="3400" dirty="0" smtClean="0"/>
              <a:t>people</a:t>
            </a:r>
            <a:endParaRPr lang="en-US" sz="3400" dirty="0" smtClean="0"/>
          </a:p>
          <a:p>
            <a:pPr lvl="1" algn="l">
              <a:buFontTx/>
              <a:buChar char="-"/>
            </a:pPr>
            <a:r>
              <a:rPr lang="en-US" sz="3400" dirty="0"/>
              <a:t> </a:t>
            </a:r>
            <a:r>
              <a:rPr lang="en-US" sz="3400" dirty="0" smtClean="0"/>
              <a:t>    People who have needs are receptive</a:t>
            </a:r>
          </a:p>
          <a:p>
            <a:pPr lvl="1" algn="l">
              <a:buFontTx/>
              <a:buChar char="-"/>
            </a:pPr>
            <a:r>
              <a:rPr lang="en-US" sz="3400" dirty="0" smtClean="0"/>
              <a:t>     What was the end result?</a:t>
            </a:r>
          </a:p>
          <a:p>
            <a:pPr lvl="1" algn="l"/>
            <a:r>
              <a:rPr lang="en-US" sz="3400" dirty="0" smtClean="0"/>
              <a:t>      He followed Jesus</a:t>
            </a:r>
            <a:r>
              <a:rPr lang="en-US" sz="3400" dirty="0" smtClean="0"/>
              <a:t>.</a:t>
            </a:r>
          </a:p>
          <a:p>
            <a:pPr lvl="1" algn="l"/>
            <a:r>
              <a:rPr lang="en-US" sz="3400" dirty="0" smtClean="0"/>
              <a:t>-     What can we learn from this story?</a:t>
            </a:r>
            <a:endParaRPr lang="en-US" sz="3400" dirty="0" smtClean="0"/>
          </a:p>
          <a:p>
            <a:pPr lvl="1" algn="l"/>
            <a:endParaRPr lang="en-US" sz="3400" dirty="0"/>
          </a:p>
          <a:p>
            <a:pPr lvl="1" algn="l">
              <a:buFontTx/>
              <a:buChar char="-"/>
            </a:pPr>
            <a:endParaRPr lang="en-US" sz="4000" dirty="0"/>
          </a:p>
          <a:p>
            <a:pPr lvl="1" algn="l"/>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Autofit/>
          </a:bodyPr>
          <a:lstStyle/>
          <a:p>
            <a:pPr lvl="1" algn="l"/>
            <a:r>
              <a:rPr lang="en-US" sz="4000" dirty="0" smtClean="0"/>
              <a:t>The </a:t>
            </a:r>
            <a:r>
              <a:rPr lang="en-US" sz="4000" dirty="0" err="1" smtClean="0"/>
              <a:t>Traveller</a:t>
            </a:r>
            <a:r>
              <a:rPr lang="en-US" sz="4000" dirty="0" smtClean="0"/>
              <a:t> to Jericho</a:t>
            </a:r>
          </a:p>
          <a:p>
            <a:pPr lvl="1" algn="l">
              <a:buFontTx/>
              <a:buChar char="-"/>
            </a:pPr>
            <a:r>
              <a:rPr lang="en-US" sz="3600" dirty="0" smtClean="0"/>
              <a:t>   He was a sorry </a:t>
            </a:r>
            <a:r>
              <a:rPr lang="en-US" sz="3600" dirty="0" smtClean="0"/>
              <a:t>sight … </a:t>
            </a:r>
            <a:r>
              <a:rPr lang="en-US" sz="3600" dirty="0" smtClean="0"/>
              <a:t>b</a:t>
            </a:r>
            <a:r>
              <a:rPr lang="en-US" sz="3600" dirty="0" smtClean="0"/>
              <a:t>eaten</a:t>
            </a:r>
            <a:r>
              <a:rPr lang="en-US" sz="3600" dirty="0" smtClean="0"/>
              <a:t>, </a:t>
            </a:r>
            <a:r>
              <a:rPr lang="en-US" sz="3600" dirty="0" smtClean="0"/>
              <a:t>stripped</a:t>
            </a:r>
          </a:p>
          <a:p>
            <a:pPr lvl="1" algn="l"/>
            <a:r>
              <a:rPr lang="en-US" sz="3600" dirty="0" smtClean="0"/>
              <a:t> </a:t>
            </a:r>
            <a:r>
              <a:rPr lang="en-US" sz="3600" dirty="0" smtClean="0"/>
              <a:t>    and  </a:t>
            </a:r>
            <a:r>
              <a:rPr lang="en-US" sz="3600" dirty="0" smtClean="0"/>
              <a:t>half dead.</a:t>
            </a:r>
            <a:endParaRPr lang="en-US" sz="3600" dirty="0" smtClean="0"/>
          </a:p>
          <a:p>
            <a:pPr lvl="1" algn="l"/>
            <a:r>
              <a:rPr lang="en-US" sz="3600" dirty="0" smtClean="0"/>
              <a:t>-    The “</a:t>
            </a:r>
            <a:r>
              <a:rPr lang="en-US" sz="3600" dirty="0" smtClean="0"/>
              <a:t>religious</a:t>
            </a:r>
            <a:r>
              <a:rPr lang="en-US" sz="3600" dirty="0" smtClean="0"/>
              <a:t>” people deliberately</a:t>
            </a:r>
          </a:p>
          <a:p>
            <a:pPr lvl="1" algn="l"/>
            <a:r>
              <a:rPr lang="en-US" sz="3600" dirty="0"/>
              <a:t> </a:t>
            </a:r>
            <a:r>
              <a:rPr lang="en-US" sz="3600" dirty="0" smtClean="0"/>
              <a:t>     avoided him.</a:t>
            </a:r>
          </a:p>
          <a:p>
            <a:pPr lvl="1" algn="l"/>
            <a:r>
              <a:rPr lang="en-US" sz="3600" dirty="0"/>
              <a:t> </a:t>
            </a:r>
            <a:r>
              <a:rPr lang="en-US" sz="3600" dirty="0" smtClean="0"/>
              <a:t>     Why?</a:t>
            </a:r>
          </a:p>
          <a:p>
            <a:pPr lvl="1" algn="l">
              <a:buFontTx/>
              <a:buChar char="-"/>
            </a:pPr>
            <a:r>
              <a:rPr lang="en-US" sz="3600" dirty="0" smtClean="0"/>
              <a:t>     The Samaritan:</a:t>
            </a:r>
          </a:p>
          <a:p>
            <a:pPr lvl="1" algn="l"/>
            <a:r>
              <a:rPr lang="en-US" sz="3600" dirty="0" smtClean="0"/>
              <a:t>       -   he felt compassion</a:t>
            </a:r>
          </a:p>
          <a:p>
            <a:pPr lvl="1" algn="l"/>
            <a:r>
              <a:rPr lang="en-US" sz="3600" dirty="0" smtClean="0"/>
              <a:t>       -   he went more than the extra mile</a:t>
            </a:r>
          </a:p>
          <a:p>
            <a:pPr lvl="1" algn="l"/>
            <a:r>
              <a:rPr lang="en-US" sz="3600" dirty="0" smtClean="0"/>
              <a:t>       -   Jesus commends such a person</a:t>
            </a:r>
          </a:p>
          <a:p>
            <a:pPr lvl="1" algn="l"/>
            <a:r>
              <a:rPr lang="en-US" sz="3600" dirty="0" smtClean="0"/>
              <a:t>     </a:t>
            </a:r>
          </a:p>
          <a:p>
            <a:pPr lvl="1" algn="l"/>
            <a:endParaRPr lang="en-US" sz="4000" dirty="0"/>
          </a:p>
          <a:p>
            <a:pPr lvl="1" algn="l"/>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761</TotalTime>
  <Words>398</Words>
  <Application>Microsoft Office PowerPoint</Application>
  <PresentationFormat>On-screen Show (4:3)</PresentationFormat>
  <Paragraphs>57</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God’s Agenda for me  versus </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8</cp:revision>
  <dcterms:created xsi:type="dcterms:W3CDTF">2017-08-30T17:56:32Z</dcterms:created>
  <dcterms:modified xsi:type="dcterms:W3CDTF">2017-09-02T18:02:25Z</dcterms:modified>
</cp:coreProperties>
</file>