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29"/>
  </p:notesMasterIdLst>
  <p:handoutMasterIdLst>
    <p:handoutMasterId r:id="rId30"/>
  </p:handoutMasterIdLst>
  <p:sldIdLst>
    <p:sldId id="269" r:id="rId2"/>
    <p:sldId id="256" r:id="rId3"/>
    <p:sldId id="258" r:id="rId4"/>
    <p:sldId id="259" r:id="rId5"/>
    <p:sldId id="260" r:id="rId6"/>
    <p:sldId id="262" r:id="rId7"/>
    <p:sldId id="263" r:id="rId8"/>
    <p:sldId id="264" r:id="rId9"/>
    <p:sldId id="265" r:id="rId10"/>
    <p:sldId id="267" r:id="rId11"/>
    <p:sldId id="261" r:id="rId12"/>
    <p:sldId id="270" r:id="rId13"/>
    <p:sldId id="271" r:id="rId14"/>
    <p:sldId id="272" r:id="rId15"/>
    <p:sldId id="273" r:id="rId16"/>
    <p:sldId id="274" r:id="rId17"/>
    <p:sldId id="275" r:id="rId18"/>
    <p:sldId id="276" r:id="rId19"/>
    <p:sldId id="277" r:id="rId20"/>
    <p:sldId id="278" r:id="rId21"/>
    <p:sldId id="279" r:id="rId22"/>
    <p:sldId id="280" r:id="rId23"/>
    <p:sldId id="281" r:id="rId24"/>
    <p:sldId id="282" r:id="rId25"/>
    <p:sldId id="283" r:id="rId26"/>
    <p:sldId id="284" r:id="rId27"/>
    <p:sldId id="285" r:id="rId28"/>
  </p:sldIdLst>
  <p:sldSz cx="9144000" cy="6858000" type="screen4x3"/>
  <p:notesSz cx="9144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77" autoAdjust="0"/>
    <p:restoredTop sz="94660"/>
  </p:normalViewPr>
  <p:slideViewPr>
    <p:cSldViewPr>
      <p:cViewPr varScale="1">
        <p:scale>
          <a:sx n="70" d="100"/>
          <a:sy n="70" d="100"/>
        </p:scale>
        <p:origin x="-192" y="-90"/>
      </p:cViewPr>
      <p:guideLst>
        <p:guide orient="horz" pos="2160"/>
        <p:guide pos="288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sz="quarter" idx="1"/>
          </p:nvPr>
        </p:nvSpPr>
        <p:spPr>
          <a:xfrm>
            <a:off x="5179484" y="0"/>
            <a:ext cx="3962400" cy="342900"/>
          </a:xfrm>
          <a:prstGeom prst="rect">
            <a:avLst/>
          </a:prstGeom>
        </p:spPr>
        <p:txBody>
          <a:bodyPr vert="horz" lIns="91440" tIns="45720" rIns="91440" bIns="45720" rtlCol="0"/>
          <a:lstStyle>
            <a:lvl1pPr algn="r">
              <a:defRPr sz="1200"/>
            </a:lvl1pPr>
          </a:lstStyle>
          <a:p>
            <a:fld id="{8A148FAC-619B-4FFA-B8E1-641D4D773D15}" type="datetimeFigureOut">
              <a:rPr lang="en-ZA" smtClean="0"/>
              <a:pPr/>
              <a:t>2017/09/23</a:t>
            </a:fld>
            <a:endParaRPr lang="en-ZA"/>
          </a:p>
        </p:txBody>
      </p:sp>
      <p:sp>
        <p:nvSpPr>
          <p:cNvPr id="4" name="Footer Placeholder 3"/>
          <p:cNvSpPr>
            <a:spLocks noGrp="1"/>
          </p:cNvSpPr>
          <p:nvPr>
            <p:ph type="ftr" sz="quarter" idx="2"/>
          </p:nvPr>
        </p:nvSpPr>
        <p:spPr>
          <a:xfrm>
            <a:off x="0" y="6513910"/>
            <a:ext cx="3962400" cy="342900"/>
          </a:xfrm>
          <a:prstGeom prst="rect">
            <a:avLst/>
          </a:prstGeom>
        </p:spPr>
        <p:txBody>
          <a:bodyPr vert="horz" lIns="91440" tIns="45720" rIns="91440" bIns="45720" rtlCol="0" anchor="b"/>
          <a:lstStyle>
            <a:lvl1pPr algn="l">
              <a:defRPr sz="1200"/>
            </a:lvl1pPr>
          </a:lstStyle>
          <a:p>
            <a:endParaRPr lang="en-ZA"/>
          </a:p>
        </p:txBody>
      </p:sp>
      <p:sp>
        <p:nvSpPr>
          <p:cNvPr id="5" name="Slide Number Placeholder 4"/>
          <p:cNvSpPr>
            <a:spLocks noGrp="1"/>
          </p:cNvSpPr>
          <p:nvPr>
            <p:ph type="sldNum" sz="quarter" idx="3"/>
          </p:nvPr>
        </p:nvSpPr>
        <p:spPr>
          <a:xfrm>
            <a:off x="5179484" y="6513910"/>
            <a:ext cx="3962400" cy="342900"/>
          </a:xfrm>
          <a:prstGeom prst="rect">
            <a:avLst/>
          </a:prstGeom>
        </p:spPr>
        <p:txBody>
          <a:bodyPr vert="horz" lIns="91440" tIns="45720" rIns="91440" bIns="45720" rtlCol="0" anchor="b"/>
          <a:lstStyle>
            <a:lvl1pPr algn="r">
              <a:defRPr sz="1200"/>
            </a:lvl1pPr>
          </a:lstStyle>
          <a:p>
            <a:fld id="{4E74E16A-C34F-49E1-B090-67F930756B83}" type="slidenum">
              <a:rPr lang="en-ZA" smtClean="0"/>
              <a:pPr/>
              <a:t>‹#›</a:t>
            </a:fld>
            <a:endParaRPr lang="en-ZA"/>
          </a:p>
        </p:txBody>
      </p:sp>
    </p:spTree>
    <p:extLst>
      <p:ext uri="{BB962C8B-B14F-4D97-AF65-F5344CB8AC3E}">
        <p14:creationId xmlns:p14="http://schemas.microsoft.com/office/powerpoint/2010/main" xmlns="" val="167943308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5179484" y="0"/>
            <a:ext cx="3962400" cy="342900"/>
          </a:xfrm>
          <a:prstGeom prst="rect">
            <a:avLst/>
          </a:prstGeom>
        </p:spPr>
        <p:txBody>
          <a:bodyPr vert="horz" lIns="91440" tIns="45720" rIns="91440" bIns="45720" rtlCol="0"/>
          <a:lstStyle>
            <a:lvl1pPr algn="r">
              <a:defRPr sz="1200"/>
            </a:lvl1pPr>
          </a:lstStyle>
          <a:p>
            <a:fld id="{935F8C0D-A0A0-43B4-9DB2-A62E6557BDEF}" type="datetimeFigureOut">
              <a:rPr lang="en-ZA" smtClean="0"/>
              <a:pPr/>
              <a:t>2017/09/23</a:t>
            </a:fld>
            <a:endParaRPr lang="en-ZA"/>
          </a:p>
        </p:txBody>
      </p:sp>
      <p:sp>
        <p:nvSpPr>
          <p:cNvPr id="4" name="Slide Image Placeholder 3"/>
          <p:cNvSpPr>
            <a:spLocks noGrp="1" noRot="1" noChangeAspect="1"/>
          </p:cNvSpPr>
          <p:nvPr>
            <p:ph type="sldImg" idx="2"/>
          </p:nvPr>
        </p:nvSpPr>
        <p:spPr>
          <a:xfrm>
            <a:off x="2857500" y="514350"/>
            <a:ext cx="3429000" cy="257175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914400" y="3257550"/>
            <a:ext cx="7315200" cy="30861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6" name="Footer Placeholder 5"/>
          <p:cNvSpPr>
            <a:spLocks noGrp="1"/>
          </p:cNvSpPr>
          <p:nvPr>
            <p:ph type="ftr" sz="quarter" idx="4"/>
          </p:nvPr>
        </p:nvSpPr>
        <p:spPr>
          <a:xfrm>
            <a:off x="0" y="6513910"/>
            <a:ext cx="3962400" cy="342900"/>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5179484" y="6513910"/>
            <a:ext cx="3962400" cy="342900"/>
          </a:xfrm>
          <a:prstGeom prst="rect">
            <a:avLst/>
          </a:prstGeom>
        </p:spPr>
        <p:txBody>
          <a:bodyPr vert="horz" lIns="91440" tIns="45720" rIns="91440" bIns="45720" rtlCol="0" anchor="b"/>
          <a:lstStyle>
            <a:lvl1pPr algn="r">
              <a:defRPr sz="1200"/>
            </a:lvl1pPr>
          </a:lstStyle>
          <a:p>
            <a:fld id="{FE93DD1F-A60E-4C67-9FAA-F6D15AA0E4BD}" type="slidenum">
              <a:rPr lang="en-ZA" smtClean="0"/>
              <a:pPr/>
              <a:t>‹#›</a:t>
            </a:fld>
            <a:endParaRPr lang="en-ZA"/>
          </a:p>
        </p:txBody>
      </p:sp>
    </p:spTree>
    <p:extLst>
      <p:ext uri="{BB962C8B-B14F-4D97-AF65-F5344CB8AC3E}">
        <p14:creationId xmlns:p14="http://schemas.microsoft.com/office/powerpoint/2010/main" xmlns="" val="6214373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smtClean="0"/>
              <a:t>Next steps…</a:t>
            </a:r>
            <a:endParaRPr lang="en-ZA" dirty="0"/>
          </a:p>
        </p:txBody>
      </p:sp>
      <p:sp>
        <p:nvSpPr>
          <p:cNvPr id="4" name="Slide Number Placeholder 3"/>
          <p:cNvSpPr>
            <a:spLocks noGrp="1"/>
          </p:cNvSpPr>
          <p:nvPr>
            <p:ph type="sldNum" sz="quarter" idx="10"/>
          </p:nvPr>
        </p:nvSpPr>
        <p:spPr/>
        <p:txBody>
          <a:bodyPr/>
          <a:lstStyle/>
          <a:p>
            <a:fld id="{6A0A3DED-163C-4C03-8A41-F80946373189}" type="slidenum">
              <a:rPr lang="en-ZA" smtClean="0"/>
              <a:pPr/>
              <a:t>1</a:t>
            </a:fld>
            <a:endParaRPr lang="en-ZA"/>
          </a:p>
        </p:txBody>
      </p:sp>
    </p:spTree>
    <p:extLst>
      <p:ext uri="{BB962C8B-B14F-4D97-AF65-F5344CB8AC3E}">
        <p14:creationId xmlns:p14="http://schemas.microsoft.com/office/powerpoint/2010/main" xmlns="" val="7722147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0"/>
            <a:ext cx="9143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ctrTitle"/>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en-US" smtClean="0"/>
              <a:t>Click to edit Master title style</a:t>
            </a:r>
            <a:endParaRPr kumimoji="0" lang="en-US"/>
          </a:p>
        </p:txBody>
      </p:sp>
      <p:sp>
        <p:nvSpPr>
          <p:cNvPr id="3" name="Subtitle 2"/>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en-US" smtClean="0"/>
              <a:t>Click to edit Master subtitle style</a:t>
            </a:r>
            <a:endParaRPr kumimoji="0" lang="en-US"/>
          </a:p>
        </p:txBody>
      </p:sp>
      <p:sp>
        <p:nvSpPr>
          <p:cNvPr id="4" name="Date Placeholder 3"/>
          <p:cNvSpPr>
            <a:spLocks noGrp="1"/>
          </p:cNvSpPr>
          <p:nvPr>
            <p:ph type="dt" sz="half" idx="10"/>
          </p:nvPr>
        </p:nvSpPr>
        <p:spPr/>
        <p:txBody>
          <a:bodyPr/>
          <a:lstStyle/>
          <a:p>
            <a:fld id="{2EEA1EDD-383F-459C-8417-7629A03FB9F1}" type="datetimeFigureOut">
              <a:rPr lang="en-ZA" smtClean="0"/>
              <a:pPr/>
              <a:t>2017/09/23</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C78F5F74-DCF4-4D87-8AAA-B87D187B95C5}" type="slidenum">
              <a:rPr lang="en-ZA" smtClean="0"/>
              <a:pPr/>
              <a:t>‹#›</a:t>
            </a:fld>
            <a:endParaRPr lang="en-ZA"/>
          </a:p>
        </p:txBody>
      </p:sp>
      <p:sp>
        <p:nvSpPr>
          <p:cNvPr id="10" name="Rectangle 9"/>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EEA1EDD-383F-459C-8417-7629A03FB9F1}" type="datetimeFigureOut">
              <a:rPr lang="en-ZA" smtClean="0"/>
              <a:pPr/>
              <a:t>2017/09/23</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C78F5F74-DCF4-4D87-8AAA-B87D187B95C5}" type="slidenum">
              <a:rPr lang="en-ZA" smtClean="0"/>
              <a:pPr/>
              <a:t>‹#›</a:t>
            </a:fld>
            <a:endParaRPr lang="en-Z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9" name="Rectangle 8"/>
          <p:cNvSpPr/>
          <p:nvPr/>
        </p:nvSpPr>
        <p:spPr bwMode="invGray">
          <a:xfrm>
            <a:off x="6598920" y="0"/>
            <a:ext cx="4572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8" name="Rectangle 7"/>
          <p:cNvSpPr/>
          <p:nvPr/>
        </p:nvSpPr>
        <p:spPr bwMode="ltGray">
          <a:xfrm>
            <a:off x="6647687" y="0"/>
            <a:ext cx="25146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Vertical Title 1"/>
          <p:cNvSpPr>
            <a:spLocks noGrp="1"/>
          </p:cNvSpPr>
          <p:nvPr>
            <p:ph type="title" orient="vert"/>
          </p:nvPr>
        </p:nvSpPr>
        <p:spPr>
          <a:xfrm>
            <a:off x="6781800" y="274640"/>
            <a:ext cx="19050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304800"/>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EEA1EDD-383F-459C-8417-7629A03FB9F1}" type="datetimeFigureOut">
              <a:rPr lang="en-ZA" smtClean="0"/>
              <a:pPr/>
              <a:t>2017/09/23</a:t>
            </a:fld>
            <a:endParaRPr lang="en-ZA"/>
          </a:p>
        </p:txBody>
      </p:sp>
      <p:sp>
        <p:nvSpPr>
          <p:cNvPr id="5" name="Footer Placeholder 4"/>
          <p:cNvSpPr>
            <a:spLocks noGrp="1"/>
          </p:cNvSpPr>
          <p:nvPr>
            <p:ph type="ftr" sz="quarter" idx="11"/>
          </p:nvPr>
        </p:nvSpPr>
        <p:spPr>
          <a:xfrm>
            <a:off x="2640597" y="6377459"/>
            <a:ext cx="3836404" cy="365125"/>
          </a:xfrm>
        </p:spPr>
        <p:txBody>
          <a:bodyPr/>
          <a:lstStyle/>
          <a:p>
            <a:endParaRPr lang="en-ZA"/>
          </a:p>
        </p:txBody>
      </p:sp>
      <p:sp>
        <p:nvSpPr>
          <p:cNvPr id="6" name="Slide Number Placeholder 5"/>
          <p:cNvSpPr>
            <a:spLocks noGrp="1"/>
          </p:cNvSpPr>
          <p:nvPr>
            <p:ph type="sldNum" sz="quarter" idx="12"/>
          </p:nvPr>
        </p:nvSpPr>
        <p:spPr/>
        <p:txBody>
          <a:bodyPr/>
          <a:lstStyle/>
          <a:p>
            <a:fld id="{C78F5F74-DCF4-4D87-8AAA-B87D187B95C5}" type="slidenum">
              <a:rPr lang="en-ZA" smtClean="0"/>
              <a:pPr/>
              <a:t>‹#›</a:t>
            </a:fld>
            <a:endParaRPr lang="en-Z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55448"/>
            <a:ext cx="8229600" cy="1252728"/>
          </a:xfrm>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EEA1EDD-383F-459C-8417-7629A03FB9F1}" type="datetimeFigureOut">
              <a:rPr lang="en-ZA" smtClean="0"/>
              <a:pPr/>
              <a:t>2017/09/23</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C78F5F74-DCF4-4D87-8AAA-B87D187B95C5}" type="slidenum">
              <a:rPr lang="en-ZA" smtClean="0"/>
              <a:pPr/>
              <a:t>‹#›</a:t>
            </a:fld>
            <a:endParaRPr lang="en-Z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1"/>
            <a:ext cx="9144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12" name="Rectangle 11"/>
          <p:cNvSpPr/>
          <p:nvPr/>
        </p:nvSpPr>
        <p:spPr bwMode="invGray">
          <a:xfrm>
            <a:off x="0" y="260252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title"/>
          </p:nvPr>
        </p:nvSpPr>
        <p:spPr>
          <a:xfrm>
            <a:off x="749808" y="118872"/>
            <a:ext cx="8013192"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740664" y="1828800"/>
            <a:ext cx="8022336"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2EEA1EDD-383F-459C-8417-7629A03FB9F1}" type="datetimeFigureOut">
              <a:rPr lang="en-ZA" smtClean="0"/>
              <a:pPr/>
              <a:t>2017/09/23</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C78F5F74-DCF4-4D87-8AAA-B87D187B95C5}" type="slidenum">
              <a:rPr lang="en-ZA" smtClean="0"/>
              <a:pPr/>
              <a:t>‹#›</a:t>
            </a:fld>
            <a:endParaRPr lang="en-ZA"/>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2EEA1EDD-383F-459C-8417-7629A03FB9F1}" type="datetimeFigureOut">
              <a:rPr lang="en-ZA" smtClean="0"/>
              <a:pPr/>
              <a:t>2017/09/23</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C78F5F74-DCF4-4D87-8AAA-B87D187B95C5}" type="slidenum">
              <a:rPr lang="en-ZA" smtClean="0"/>
              <a:pPr/>
              <a:t>‹#›</a:t>
            </a:fld>
            <a:endParaRPr lang="en-Z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smtClean="0"/>
              <a:t>Click to edit Master text styles</a:t>
            </a:r>
          </a:p>
        </p:txBody>
      </p:sp>
      <p:sp>
        <p:nvSpPr>
          <p:cNvPr id="4" name="Content Placeholder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Text Placeholder 4"/>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smtClean="0"/>
              <a:t>Click to edit Master text styles</a:t>
            </a:r>
          </a:p>
        </p:txBody>
      </p:sp>
      <p:sp>
        <p:nvSpPr>
          <p:cNvPr id="6" name="Content Placeholder 5"/>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2EEA1EDD-383F-459C-8417-7629A03FB9F1}" type="datetimeFigureOut">
              <a:rPr lang="en-ZA" smtClean="0"/>
              <a:pPr/>
              <a:t>2017/09/23</a:t>
            </a:fld>
            <a:endParaRPr lang="en-ZA"/>
          </a:p>
        </p:txBody>
      </p:sp>
      <p:sp>
        <p:nvSpPr>
          <p:cNvPr id="8" name="Footer Placeholder 7"/>
          <p:cNvSpPr>
            <a:spLocks noGrp="1"/>
          </p:cNvSpPr>
          <p:nvPr>
            <p:ph type="ftr" sz="quarter" idx="11"/>
          </p:nvPr>
        </p:nvSpPr>
        <p:spPr/>
        <p:txBody>
          <a:bodyPr/>
          <a:lstStyle/>
          <a:p>
            <a:endParaRPr lang="en-ZA"/>
          </a:p>
        </p:txBody>
      </p:sp>
      <p:sp>
        <p:nvSpPr>
          <p:cNvPr id="9" name="Slide Number Placeholder 8"/>
          <p:cNvSpPr>
            <a:spLocks noGrp="1"/>
          </p:cNvSpPr>
          <p:nvPr>
            <p:ph type="sldNum" sz="quarter" idx="12"/>
          </p:nvPr>
        </p:nvSpPr>
        <p:spPr/>
        <p:txBody>
          <a:bodyPr/>
          <a:lstStyle/>
          <a:p>
            <a:fld id="{C78F5F74-DCF4-4D87-8AAA-B87D187B95C5}" type="slidenum">
              <a:rPr lang="en-ZA" smtClean="0"/>
              <a:pPr/>
              <a:t>‹#›</a:t>
            </a:fld>
            <a:endParaRPr lang="en-Z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2EEA1EDD-383F-459C-8417-7629A03FB9F1}" type="datetimeFigureOut">
              <a:rPr lang="en-ZA" smtClean="0"/>
              <a:pPr/>
              <a:t>2017/09/23</a:t>
            </a:fld>
            <a:endParaRPr lang="en-ZA"/>
          </a:p>
        </p:txBody>
      </p:sp>
      <p:sp>
        <p:nvSpPr>
          <p:cNvPr id="4" name="Footer Placeholder 3"/>
          <p:cNvSpPr>
            <a:spLocks noGrp="1"/>
          </p:cNvSpPr>
          <p:nvPr>
            <p:ph type="ftr" sz="quarter" idx="11"/>
          </p:nvPr>
        </p:nvSpPr>
        <p:spPr/>
        <p:txBody>
          <a:bodyPr/>
          <a:lstStyle/>
          <a:p>
            <a:endParaRPr lang="en-ZA"/>
          </a:p>
        </p:txBody>
      </p:sp>
      <p:sp>
        <p:nvSpPr>
          <p:cNvPr id="5" name="Slide Number Placeholder 4"/>
          <p:cNvSpPr>
            <a:spLocks noGrp="1"/>
          </p:cNvSpPr>
          <p:nvPr>
            <p:ph type="sldNum" sz="quarter" idx="12"/>
          </p:nvPr>
        </p:nvSpPr>
        <p:spPr/>
        <p:txBody>
          <a:bodyPr/>
          <a:lstStyle/>
          <a:p>
            <a:fld id="{C78F5F74-DCF4-4D87-8AAA-B87D187B95C5}" type="slidenum">
              <a:rPr lang="en-ZA" smtClean="0"/>
              <a:pPr/>
              <a:t>‹#›</a:t>
            </a:fld>
            <a:endParaRPr lang="en-Z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EEA1EDD-383F-459C-8417-7629A03FB9F1}" type="datetimeFigureOut">
              <a:rPr lang="en-ZA" smtClean="0"/>
              <a:pPr/>
              <a:t>2017/09/23</a:t>
            </a:fld>
            <a:endParaRPr lang="en-ZA"/>
          </a:p>
        </p:txBody>
      </p:sp>
      <p:sp>
        <p:nvSpPr>
          <p:cNvPr id="3" name="Footer Placeholder 2"/>
          <p:cNvSpPr>
            <a:spLocks noGrp="1"/>
          </p:cNvSpPr>
          <p:nvPr>
            <p:ph type="ftr" sz="quarter" idx="11"/>
          </p:nvPr>
        </p:nvSpPr>
        <p:spPr/>
        <p:txBody>
          <a:bodyPr/>
          <a:lstStyle/>
          <a:p>
            <a:endParaRPr lang="en-ZA"/>
          </a:p>
        </p:txBody>
      </p:sp>
      <p:sp>
        <p:nvSpPr>
          <p:cNvPr id="4" name="Slide Number Placeholder 3"/>
          <p:cNvSpPr>
            <a:spLocks noGrp="1"/>
          </p:cNvSpPr>
          <p:nvPr>
            <p:ph type="sldNum" sz="quarter" idx="12"/>
          </p:nvPr>
        </p:nvSpPr>
        <p:spPr/>
        <p:txBody>
          <a:bodyPr/>
          <a:lstStyle/>
          <a:p>
            <a:fld id="{C78F5F74-DCF4-4D87-8AAA-B87D187B95C5}" type="slidenum">
              <a:rPr lang="en-ZA" smtClean="0"/>
              <a:pPr/>
              <a:t>‹#›</a:t>
            </a:fld>
            <a:endParaRPr lang="en-Z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extLst/>
          </a:lstStyle>
          <a:p>
            <a:r>
              <a:rPr kumimoji="0" lang="en-US" smtClean="0"/>
              <a:t>Click to edit Master title style</a:t>
            </a:r>
            <a:endParaRPr kumimoji="0" lang="en-US"/>
          </a:p>
        </p:txBody>
      </p:sp>
      <p:sp>
        <p:nvSpPr>
          <p:cNvPr id="3" name="Content Placeholder 2"/>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Text Placeholder 3"/>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2EEA1EDD-383F-459C-8417-7629A03FB9F1}" type="datetimeFigureOut">
              <a:rPr lang="en-ZA" smtClean="0"/>
              <a:pPr/>
              <a:t>2017/09/23</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C78F5F74-DCF4-4D87-8AAA-B87D187B95C5}" type="slidenum">
              <a:rPr lang="en-ZA" smtClean="0"/>
              <a:pPr/>
              <a:t>‹#›</a:t>
            </a:fld>
            <a:endParaRPr lang="en-ZA"/>
          </a:p>
        </p:txBody>
      </p:sp>
      <p:sp>
        <p:nvSpPr>
          <p:cNvPr id="12" name="Rectangle 11"/>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kumimoji="0" lang="en-US" smtClean="0"/>
              <a:t>Click to edit Master title style</a:t>
            </a:r>
            <a:endParaRPr kumimoji="0" lang="en-US"/>
          </a:p>
        </p:txBody>
      </p:sp>
      <p:sp>
        <p:nvSpPr>
          <p:cNvPr id="3" name="Picture Placeholder 2"/>
          <p:cNvSpPr>
            <a:spLocks noGrp="1"/>
          </p:cNvSpPr>
          <p:nvPr>
            <p:ph type="pic" idx="1"/>
          </p:nvPr>
        </p:nvSpPr>
        <p:spPr>
          <a:xfrm>
            <a:off x="2903805" y="1484808"/>
            <a:ext cx="6247397"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164592" y="1170432"/>
            <a:ext cx="2523744" cy="201168"/>
          </a:xfrm>
        </p:spPr>
        <p:txBody>
          <a:bodyPr/>
          <a:lstStyle/>
          <a:p>
            <a:fld id="{2EEA1EDD-383F-459C-8417-7629A03FB9F1}" type="datetimeFigureOut">
              <a:rPr lang="en-ZA" smtClean="0"/>
              <a:pPr/>
              <a:t>2017/09/23</a:t>
            </a:fld>
            <a:endParaRPr lang="en-ZA"/>
          </a:p>
        </p:txBody>
      </p:sp>
      <p:sp>
        <p:nvSpPr>
          <p:cNvPr id="11" name="Rectangle 10"/>
          <p:cNvSpPr/>
          <p:nvPr/>
        </p:nvSpPr>
        <p:spPr>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bwMode="invGray">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6" name="Footer Placeholder 5"/>
          <p:cNvSpPr>
            <a:spLocks noGrp="1"/>
          </p:cNvSpPr>
          <p:nvPr>
            <p:ph type="ftr" sz="quarter" idx="11"/>
          </p:nvPr>
        </p:nvSpPr>
        <p:spPr>
          <a:xfrm>
            <a:off x="3035808" y="1170432"/>
            <a:ext cx="5193792" cy="201168"/>
          </a:xfrm>
        </p:spPr>
        <p:txBody>
          <a:bodyPr/>
          <a:lstStyle>
            <a:lvl1pPr>
              <a:defRPr>
                <a:solidFill>
                  <a:schemeClr val="bg1">
                    <a:shade val="50000"/>
                  </a:schemeClr>
                </a:solidFill>
              </a:defRPr>
            </a:lvl1pPr>
          </a:lstStyle>
          <a:p>
            <a:endParaRPr lang="en-ZA"/>
          </a:p>
        </p:txBody>
      </p:sp>
      <p:sp>
        <p:nvSpPr>
          <p:cNvPr id="7" name="Slide Number Placeholder 6"/>
          <p:cNvSpPr>
            <a:spLocks noGrp="1"/>
          </p:cNvSpPr>
          <p:nvPr>
            <p:ph type="sldNum" sz="quarter" idx="12"/>
          </p:nvPr>
        </p:nvSpPr>
        <p:spPr>
          <a:xfrm>
            <a:off x="8339328" y="1170432"/>
            <a:ext cx="733864" cy="201168"/>
          </a:xfrm>
        </p:spPr>
        <p:txBody>
          <a:bodyPr/>
          <a:lstStyle/>
          <a:p>
            <a:fld id="{C78F5F74-DCF4-4D87-8AAA-B87D187B95C5}" type="slidenum">
              <a:rPr lang="en-ZA" smtClean="0"/>
              <a:pPr/>
              <a:t>‹#›</a:t>
            </a:fld>
            <a:endParaRPr lang="en-ZA"/>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7" name="Rectangle 6"/>
          <p:cNvSpPr/>
          <p:nvPr/>
        </p:nvSpPr>
        <p:spPr bwMode="ltGray">
          <a:xfrm>
            <a:off x="0" y="0"/>
            <a:ext cx="9143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Placeholder 1"/>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775191"/>
            <a:ext cx="8229600" cy="4625609"/>
          </a:xfrm>
          <a:prstGeom prst="rect">
            <a:avLst/>
          </a:prstGeom>
        </p:spPr>
        <p:txBody>
          <a:bodyPr vert="horz" lIns="54864" tIns="91440" rtlCol="0">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4" name="Date Placeholder 3"/>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fld id="{2EEA1EDD-383F-459C-8417-7629A03FB9F1}" type="datetimeFigureOut">
              <a:rPr lang="en-ZA" smtClean="0"/>
              <a:pPr/>
              <a:t>2017/09/23</a:t>
            </a:fld>
            <a:endParaRPr lang="en-ZA"/>
          </a:p>
        </p:txBody>
      </p:sp>
      <p:sp>
        <p:nvSpPr>
          <p:cNvPr id="5" name="Footer Placeholder 4"/>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endParaRPr lang="en-ZA"/>
          </a:p>
        </p:txBody>
      </p:sp>
      <p:sp>
        <p:nvSpPr>
          <p:cNvPr id="6" name="Slide Number Placeholder 5"/>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fld id="{C78F5F74-DCF4-4D87-8AAA-B87D187B95C5}" type="slidenum">
              <a:rPr lang="en-ZA" smtClean="0"/>
              <a:pPr/>
              <a:t>‹#›</a:t>
            </a:fld>
            <a:endParaRPr lang="en-ZA"/>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https://www.google.co.za/url?sa=i&amp;rct=j&amp;q=&amp;esrc=s&amp;source=imgres&amp;cd=&amp;cad=rja&amp;uact=8&amp;ved=0ahUKEwjV24DvurvWAhWFmBoKHXoTBuUQjRwIBw&amp;url=https://tblankinchip.wordpress.com/2014/04/20/because-of-easter/&amp;psig=AFQjCNGRZVYQfl-fMD1Jh7VtgmOQxQQaIw&amp;ust=1506261273374592" TargetMode="External"/><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12.jpeg"/></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hyperlink" Target="https://www.google.co.za/url?sa=i&amp;rct=j&amp;q=&amp;esrc=s&amp;source=imgres&amp;cd=&amp;cad=rja&amp;uact=8&amp;ved=0ahUKEwjXpIqHk7fWAhULVxQKHT-wC5kQjRwIBw&amp;url=http://triadctsurgeons.com/programs/heart-valve-repair-or-replacement/&amp;psig=AFQjCNGtZx4nARdXIKD965atfsnZ1u_idQ&amp;ust=1506113205357160" TargetMode="External"/><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13.jpeg"/></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hyperlink" Target="https://www.google.co.za/url?sa=i&amp;rct=j&amp;q=&amp;esrc=s&amp;source=imgres&amp;cd=&amp;cad=rja&amp;uact=8&amp;ved=0ahUKEwiJ4PHPx7vWAhWBtBoKHeS2BawQjRwIBw&amp;url=https://www.allworship.com/vessel-clay/&amp;psig=AFQjCNGuWaHKntkv5iG5PSMgafC_Zxf3Eg&amp;ust=1506264734488713" TargetMode="External"/><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15.jpeg"/><Relationship Id="rId5" Type="http://schemas.openxmlformats.org/officeDocument/2006/relationships/hyperlink" Target="https://www.google.co.za/url?sa=i&amp;rct=j&amp;q=&amp;esrc=s&amp;source=imgres&amp;cd=&amp;cad=rja&amp;uact=8&amp;ved=0ahUKEwiN2KLByLvWAhWCtxoKHXXnAo8QjRwIBw&amp;url=http://pixelpreacher.net/product-category/worship/&amp;psig=AFQjCNFIxKLwQYE4ECSM3A5x-vundkSssQ&amp;ust=1506264971070308" TargetMode="External"/><Relationship Id="rId4" Type="http://schemas.openxmlformats.org/officeDocument/2006/relationships/image" Target="../media/image14.jpeg"/></Relationships>
</file>

<file path=ppt/slides/_rels/slide16.xml.rels><?xml version="1.0" encoding="UTF-8" standalone="yes"?>
<Relationships xmlns="http://schemas.openxmlformats.org/package/2006/relationships"><Relationship Id="rId3" Type="http://schemas.openxmlformats.org/officeDocument/2006/relationships/hyperlink" Target="https://www.google.co.za/url?sa=i&amp;rct=j&amp;q=&amp;esrc=s&amp;source=imgres&amp;cd=&amp;cad=rja&amp;uact=8&amp;ved=0ahUKEwjIgOH7x7vWAhVBtRoKHYUIB1gQjRwIBw&amp;url=http://www.agodman.com/blog/god-is-a-fountain-of-living-waters-flowing-into-us-and-with-us-into-the-new-jerusalem/&amp;psig=AFQjCNETeFY2_LSxT9ApAewr8NNoFkXdUA&amp;ust=1506264827392405" TargetMode="External"/><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16.jpeg"/></Relationships>
</file>

<file path=ppt/slides/_rels/slide17.xml.rels><?xml version="1.0" encoding="UTF-8" standalone="yes"?>
<Relationships xmlns="http://schemas.openxmlformats.org/package/2006/relationships"><Relationship Id="rId3" Type="http://schemas.openxmlformats.org/officeDocument/2006/relationships/hyperlink" Target="https://www.google.co.za/url?sa=i&amp;rct=j&amp;q=&amp;esrc=s&amp;source=imgres&amp;cd=&amp;cad=rja&amp;uact=8&amp;ved=0ahUKEwjh-bmv2bvWAhUBnRoKHdZ0DpUQjRwIBw&amp;url=https://mybible.com/covers/405&amp;psig=AFQjCNFff9nOXklQEyKpbNw_J8qkd7sLvw&amp;ust=1506269520163034" TargetMode="External"/><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17.jpeg"/></Relationships>
</file>

<file path=ppt/slides/_rels/slide18.xml.rels><?xml version="1.0" encoding="UTF-8" standalone="yes"?>
<Relationships xmlns="http://schemas.openxmlformats.org/package/2006/relationships"><Relationship Id="rId3" Type="http://schemas.openxmlformats.org/officeDocument/2006/relationships/hyperlink" Target="https://www.google.co.za/url?sa=i&amp;rct=j&amp;q=&amp;esrc=s&amp;source=imgres&amp;cd=&amp;cad=rja&amp;uact=8&amp;ved=0ahUKEwj5xaHQ2LvWAhXM1hoKHVmuBQAQjRwIBw&amp;url=https://www.mormon.org/blog/why-obedience-sets-you-free&amp;psig=AFQjCNFBTNQp3XOBuURWdlIaKL89rR2VPg&amp;ust=1506269320277680" TargetMode="External"/><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18.jpeg"/></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hyperlink" Target="https://www.google.co.za/url?sa=i&amp;rct=j&amp;q=&amp;esrc=s&amp;source=imgres&amp;cd=&amp;cad=rja&amp;uact=8&amp;ved=0ahUKEwi08vrk1bvWAhWRyRoKHahZC8QQjRwIBw&amp;url=http://www.tithing.com/blog/giving-freely-or-willingly/&amp;psig=AFQjCNHl2TP20zk0AP_9FghWccyOB2XgEA&amp;ust=1506268559133534" TargetMode="Externa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hyperlink" Target="https://www.google.co.za/url?sa=i&amp;rct=j&amp;q=&amp;esrc=s&amp;source=imgres&amp;cd=&amp;cad=rja&amp;uact=8&amp;ved=0ahUKEwin-dXw1LvWAhUDHxoKHdqxAVcQjRwIBw&amp;url=http://jasonjohnsonblog.com/blog/too-busy-to-be-a-good-samaritan&amp;psig=AFQjCNGyS7ZCKNA9tdMIhelHn5kGHgF8hQ&amp;ust=1506268315193884" TargetMode="External"/><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21.jpeg"/></Relationships>
</file>

<file path=ppt/slides/_rels/slide23.xml.rels><?xml version="1.0" encoding="UTF-8" standalone="yes"?>
<Relationships xmlns="http://schemas.openxmlformats.org/package/2006/relationships"><Relationship Id="rId3" Type="http://schemas.openxmlformats.org/officeDocument/2006/relationships/hyperlink" Target="https://www.google.co.za/url?sa=i&amp;rct=j&amp;q=&amp;esrc=s&amp;source=imgres&amp;cd=&amp;cad=rja&amp;uact=8&amp;ved=0ahUKEwjx2uyJ1LvWAhXQ0RoKHW7oDE8QjRwIBw&amp;url=http://luke638works.blogspot.com/&amp;psig=AFQjCNHO98FIvzuFtM9QAncL3exihwS88g&amp;ust=1506268099673501" TargetMode="External"/><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22.jpeg"/></Relationships>
</file>

<file path=ppt/slides/_rels/slide24.xml.rels><?xml version="1.0" encoding="UTF-8" standalone="yes"?>
<Relationships xmlns="http://schemas.openxmlformats.org/package/2006/relationships"><Relationship Id="rId3" Type="http://schemas.openxmlformats.org/officeDocument/2006/relationships/hyperlink" Target="https://www.google.co.za/url?sa=i&amp;rct=j&amp;q=&amp;esrc=s&amp;source=imgres&amp;cd=&amp;cad=rja&amp;uact=8&amp;ved=0ahUKEwjXpIqHk7fWAhULVxQKHT-wC5kQjRwIBw&amp;url=http://triadctsurgeons.com/programs/heart-valve-repair-or-replacement/&amp;psig=AFQjCNGtZx4nARdXIKD965atfsnZ1u_idQ&amp;ust=1506113205357160" TargetMode="External"/><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13.jpeg"/></Relationships>
</file>

<file path=ppt/slides/_rels/slide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hyperlink" Target="https://www.google.co.za/url?sa=i&amp;rct=j&amp;q=&amp;esrc=s&amp;source=imgres&amp;cd=&amp;cad=rja&amp;uact=8&amp;ved=0ahUKEwip4qir37vWAhULvBoKHQHPAEwQjRwIBw&amp;url=http://www.morrisministry.com/2014/12/page/3/&amp;psig=AFQjCNHnQfOqhWgJ5dqSUxX0ziPerzr3Dw&amp;ust=1506271122718032" TargetMode="External"/><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23.jpeg"/></Relationships>
</file>

<file path=ppt/slides/_rels/slide3.xml.rels><?xml version="1.0" encoding="UTF-8" standalone="yes"?>
<Relationships xmlns="http://schemas.openxmlformats.org/package/2006/relationships"><Relationship Id="rId3" Type="http://schemas.openxmlformats.org/officeDocument/2006/relationships/hyperlink" Target="https://www.google.co.za/url?sa=i&amp;rct=j&amp;q=&amp;esrc=s&amp;source=imgres&amp;cd=&amp;cad=rja&amp;uact=8&amp;ved=0ahUKEwiavJeGma_WAhXNyRoKHe6-BHIQjRwIBw&amp;url=https://keepingthecompany.wordpress.com/2015/10/14/give-me-a-glad-and-generous-heart/&amp;psig=AFQjCNFyYQJG5WPLynvbld5vwMxuwbu3dA&amp;ust=1505839937337772" TargetMode="External"/><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s://www.google.co.za/url?sa=i&amp;rct=j&amp;q=&amp;esrc=s&amp;source=imgres&amp;cd=&amp;cad=rja&amp;uact=8&amp;ved=0ahUKEwiw5beXs7vWAhXFPRoKHbjRBpAQjRwIBw&amp;url=https://www.pinterest.com/explore/animal-skin-rug/&amp;psig=AFQjCNFQjdMnLZuvBaMJBBZKNEwKHC9egg&amp;ust=1506259270113888" TargetMode="External"/><Relationship Id="rId1" Type="http://schemas.openxmlformats.org/officeDocument/2006/relationships/slideLayout" Target="../slideLayouts/slideLayout1.xml"/><Relationship Id="rId6" Type="http://schemas.openxmlformats.org/officeDocument/2006/relationships/image" Target="../media/image8.jpeg"/><Relationship Id="rId5" Type="http://schemas.openxmlformats.org/officeDocument/2006/relationships/hyperlink" Target="https://www.google.co.za/url?sa=i&amp;rct=j&amp;q=&amp;esrc=s&amp;source=imgres&amp;cd=&amp;cad=rja&amp;uact=8&amp;ved=0ahUKEwiu1Y3QsrvWAhVGnRoKHVTXBtUQjRwIBw&amp;url=http://www.wisegeek.com/what-is-fig-oil.htm&amp;psig=AFQjCNGTAGwQWUkP5hWfWwV1h49_0BMGaA&amp;ust=1506259119663549" TargetMode="External"/><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hyperlink" Target="https://www.google.co.za/url?sa=i&amp;rct=j&amp;q=&amp;esrc=s&amp;source=imgres&amp;cd=&amp;ved=0ahUKEwjpj-flr7vWAhUJfRoKHdZ5BMUQjRwIBw&amp;url=https://www.pinterest.com/explore/jesus-cross/&amp;psig=AFQjCNGfbT44zilWnd71RuwR3m7E-NXP1g&amp;ust=1506258359867198" TargetMode="External"/><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hyperlink" Target="https://www.google.co.za/url?sa=i&amp;rct=j&amp;q=&amp;esrc=s&amp;source=imgres&amp;cd=&amp;cad=rja&amp;uact=8&amp;ved=0ahUKEwj_nMzWuLvWAhVBuhoKHSCbAt0QjRwIBw&amp;url=http://www.muthead.com/clans/124-life&amp;psig=AFQjCNEnpm6dUnFBsDkDwyN8eR_gCisqlg&amp;ust=1506260744349413" TargetMode="External"/><Relationship Id="rId2" Type="http://schemas.openxmlformats.org/officeDocument/2006/relationships/image" Target="../media/image7.jpeg"/><Relationship Id="rId1" Type="http://schemas.openxmlformats.org/officeDocument/2006/relationships/slideLayout" Target="../slideLayouts/slideLayout1.xml"/><Relationship Id="rId4" Type="http://schemas.openxmlformats.org/officeDocument/2006/relationships/image" Target="../media/image10.jpe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0" y="659022"/>
            <a:ext cx="9144000" cy="6198978"/>
          </a:xfrm>
          <a:prstGeom prst="rect">
            <a:avLst/>
          </a:prstGeom>
        </p:spPr>
      </p:pic>
    </p:spTree>
    <p:extLst>
      <p:ext uri="{BB962C8B-B14F-4D97-AF65-F5344CB8AC3E}">
        <p14:creationId xmlns:p14="http://schemas.microsoft.com/office/powerpoint/2010/main" xmlns="" val="162530816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rot="281972">
            <a:off x="7970259" y="5409844"/>
            <a:ext cx="900086" cy="1306576"/>
          </a:xfrm>
          <a:prstGeom prst="rect">
            <a:avLst/>
          </a:prstGeom>
          <a:noFill/>
          <a:ln>
            <a:noFill/>
          </a:ln>
          <a:effectLst>
            <a:softEdge rad="63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6" name="TextBox 5"/>
          <p:cNvSpPr txBox="1"/>
          <p:nvPr/>
        </p:nvSpPr>
        <p:spPr>
          <a:xfrm>
            <a:off x="4343400" y="5867400"/>
            <a:ext cx="3733799" cy="523220"/>
          </a:xfrm>
          <a:prstGeom prst="rect">
            <a:avLst/>
          </a:prstGeom>
          <a:noFill/>
        </p:spPr>
        <p:txBody>
          <a:bodyPr wrap="square" rtlCol="0">
            <a:spAutoFit/>
          </a:bodyPr>
          <a:lstStyle/>
          <a:p>
            <a:pPr algn="ctr"/>
            <a:r>
              <a:rPr lang="en-ZA" sz="2800" dirty="0" smtClean="0">
                <a:latin typeface="Watermelon Script Demo" pitchFamily="2" charset="0"/>
              </a:rPr>
              <a:t>The</a:t>
            </a:r>
            <a:r>
              <a:rPr lang="en-ZA" sz="2800" dirty="0" smtClean="0">
                <a:latin typeface="cinnamon cake" pitchFamily="2" charset="0"/>
              </a:rPr>
              <a:t> </a:t>
            </a:r>
            <a:r>
              <a:rPr lang="en-ZA" sz="2800" b="1" dirty="0" smtClean="0">
                <a:latin typeface="cinnamon cake" pitchFamily="2" charset="0"/>
              </a:rPr>
              <a:t>Generous Heart</a:t>
            </a:r>
            <a:endParaRPr lang="en-ZA" sz="2800" b="1" dirty="0">
              <a:latin typeface="cinnamon cake" pitchFamily="2" charset="0"/>
            </a:endParaRPr>
          </a:p>
        </p:txBody>
      </p:sp>
      <p:cxnSp>
        <p:nvCxnSpPr>
          <p:cNvPr id="4" name="Straight Connector 3"/>
          <p:cNvCxnSpPr/>
          <p:nvPr/>
        </p:nvCxnSpPr>
        <p:spPr>
          <a:xfrm>
            <a:off x="228600" y="914400"/>
            <a:ext cx="8693757" cy="0"/>
          </a:xfrm>
          <a:prstGeom prst="line">
            <a:avLst/>
          </a:prstGeom>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457200" y="381000"/>
            <a:ext cx="4572000" cy="369332"/>
          </a:xfrm>
          <a:prstGeom prst="rect">
            <a:avLst/>
          </a:prstGeom>
          <a:noFill/>
        </p:spPr>
        <p:txBody>
          <a:bodyPr wrap="square" rtlCol="0">
            <a:spAutoFit/>
          </a:bodyPr>
          <a:lstStyle/>
          <a:p>
            <a:r>
              <a:rPr lang="en-ZA" dirty="0" smtClean="0"/>
              <a:t>1. </a:t>
            </a:r>
            <a:r>
              <a:rPr lang="en-ZA" dirty="0" smtClean="0">
                <a:latin typeface="cinnamon cake" pitchFamily="2" charset="0"/>
              </a:rPr>
              <a:t>The Generous Heart of God toward us</a:t>
            </a:r>
            <a:endParaRPr lang="en-ZA" dirty="0">
              <a:latin typeface="cinnamon cake" pitchFamily="2" charset="0"/>
            </a:endParaRPr>
          </a:p>
        </p:txBody>
      </p:sp>
      <p:sp>
        <p:nvSpPr>
          <p:cNvPr id="9" name="TextBox 8"/>
          <p:cNvSpPr txBox="1"/>
          <p:nvPr/>
        </p:nvSpPr>
        <p:spPr>
          <a:xfrm>
            <a:off x="491836" y="926589"/>
            <a:ext cx="8077200" cy="2554545"/>
          </a:xfrm>
          <a:prstGeom prst="rect">
            <a:avLst/>
          </a:prstGeom>
        </p:spPr>
        <p:txBody>
          <a:bodyPr vert="horz" lIns="118872" tIns="0" rIns="45720" bIns="0" rtlCol="0" anchor="b">
            <a:normAutofit/>
          </a:bodyPr>
          <a:lstStyle>
            <a:lvl1pPr indent="0">
              <a:spcBef>
                <a:spcPts val="0"/>
              </a:spcBef>
              <a:buClr>
                <a:schemeClr val="accent1"/>
              </a:buClr>
              <a:buSzPct val="80000"/>
              <a:buFont typeface="Wingdings 2"/>
              <a:buNone/>
              <a:defRPr kumimoji="0" sz="2000">
                <a:solidFill>
                  <a:srgbClr val="FFFFFF"/>
                </a:solidFill>
              </a:defRPr>
            </a:lvl1pPr>
            <a:lvl2pPr indent="0" algn="ctr">
              <a:spcBef>
                <a:spcPct val="20000"/>
              </a:spcBef>
              <a:buClr>
                <a:schemeClr val="accent2"/>
              </a:buClr>
              <a:buSzPct val="90000"/>
              <a:buFont typeface="Wingdings"/>
              <a:buNone/>
              <a:defRPr kumimoji="0" sz="2800">
                <a:solidFill>
                  <a:schemeClr val="tx1">
                    <a:tint val="75000"/>
                  </a:schemeClr>
                </a:solidFill>
              </a:defRPr>
            </a:lvl2pPr>
            <a:lvl3pPr indent="0" algn="ctr">
              <a:spcBef>
                <a:spcPct val="20000"/>
              </a:spcBef>
              <a:buClr>
                <a:schemeClr val="accent3"/>
              </a:buClr>
              <a:buFont typeface="Arial"/>
              <a:buNone/>
              <a:defRPr kumimoji="0" sz="2400">
                <a:solidFill>
                  <a:schemeClr val="tx1">
                    <a:tint val="75000"/>
                  </a:schemeClr>
                </a:solidFill>
              </a:defRPr>
            </a:lvl3pPr>
            <a:lvl4pPr indent="0" algn="ctr">
              <a:spcBef>
                <a:spcPct val="20000"/>
              </a:spcBef>
              <a:buClr>
                <a:schemeClr val="accent4"/>
              </a:buClr>
              <a:buFont typeface="Arial"/>
              <a:buNone/>
              <a:defRPr kumimoji="0" sz="2000">
                <a:solidFill>
                  <a:schemeClr val="tx1">
                    <a:tint val="75000"/>
                  </a:schemeClr>
                </a:solidFill>
              </a:defRPr>
            </a:lvl4pPr>
            <a:lvl5pPr indent="0" algn="ctr">
              <a:spcBef>
                <a:spcPct val="20000"/>
              </a:spcBef>
              <a:buClr>
                <a:schemeClr val="accent5"/>
              </a:buClr>
              <a:buFont typeface="Wingdings 3"/>
              <a:buNone/>
              <a:defRPr kumimoji="0" lang="en-US" sz="2000">
                <a:solidFill>
                  <a:schemeClr val="tx1">
                    <a:tint val="75000"/>
                  </a:schemeClr>
                </a:solidFill>
              </a:defRPr>
            </a:lvl5pPr>
            <a:lvl6pPr indent="0" algn="ctr">
              <a:spcBef>
                <a:spcPct val="20000"/>
              </a:spcBef>
              <a:buClr>
                <a:schemeClr val="accent6"/>
              </a:buClr>
              <a:buSzPct val="100000"/>
              <a:buFont typeface="Wingdings 2"/>
              <a:buNone/>
              <a:defRPr kumimoji="0" sz="2000">
                <a:solidFill>
                  <a:schemeClr val="tx1">
                    <a:tint val="75000"/>
                  </a:schemeClr>
                </a:solidFill>
              </a:defRPr>
            </a:lvl6pPr>
            <a:lvl7pPr indent="0" algn="ctr">
              <a:spcBef>
                <a:spcPct val="20000"/>
              </a:spcBef>
              <a:buClr>
                <a:schemeClr val="accent1"/>
              </a:buClr>
              <a:buSzPct val="100000"/>
              <a:buFont typeface="Wingdings 2"/>
              <a:buNone/>
              <a:defRPr kumimoji="0">
                <a:solidFill>
                  <a:schemeClr val="tx1">
                    <a:tint val="75000"/>
                  </a:schemeClr>
                </a:solidFill>
              </a:defRPr>
            </a:lvl7pPr>
            <a:lvl8pPr indent="0" algn="ctr">
              <a:spcBef>
                <a:spcPct val="20000"/>
              </a:spcBef>
              <a:buClr>
                <a:schemeClr val="accent2"/>
              </a:buClr>
              <a:buFont typeface="Wingdings 2" pitchFamily="18" charset="2"/>
              <a:buNone/>
              <a:defRPr kumimoji="0">
                <a:solidFill>
                  <a:schemeClr val="tx1">
                    <a:tint val="75000"/>
                  </a:schemeClr>
                </a:solidFill>
              </a:defRPr>
            </a:lvl8pPr>
            <a:lvl9pPr indent="0" algn="ctr">
              <a:spcBef>
                <a:spcPct val="20000"/>
              </a:spcBef>
              <a:buClr>
                <a:schemeClr val="accent3"/>
              </a:buClr>
              <a:buFont typeface="Wingdings 2" pitchFamily="18" charset="2"/>
              <a:buNone/>
              <a:defRPr kumimoji="0" baseline="0">
                <a:solidFill>
                  <a:schemeClr val="tx1">
                    <a:tint val="75000"/>
                  </a:schemeClr>
                </a:solidFill>
              </a:defRPr>
            </a:lvl9pPr>
            <a:extLst/>
          </a:lstStyle>
          <a:p>
            <a:endParaRPr lang="en-ZA" dirty="0"/>
          </a:p>
        </p:txBody>
      </p:sp>
      <p:sp>
        <p:nvSpPr>
          <p:cNvPr id="2" name="AutoShape 2" descr="Image result for world"/>
          <p:cNvSpPr>
            <a:spLocks noChangeAspect="1" noChangeArrowheads="1"/>
          </p:cNvSpPr>
          <p:nvPr/>
        </p:nvSpPr>
        <p:spPr bwMode="auto">
          <a:xfrm>
            <a:off x="0"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ZA"/>
          </a:p>
        </p:txBody>
      </p:sp>
      <p:sp>
        <p:nvSpPr>
          <p:cNvPr id="3" name="TextBox 2"/>
          <p:cNvSpPr txBox="1"/>
          <p:nvPr/>
        </p:nvSpPr>
        <p:spPr>
          <a:xfrm>
            <a:off x="491836" y="914400"/>
            <a:ext cx="8077200" cy="4308872"/>
          </a:xfrm>
          <a:prstGeom prst="rect">
            <a:avLst/>
          </a:prstGeom>
          <a:noFill/>
        </p:spPr>
        <p:txBody>
          <a:bodyPr wrap="square" rtlCol="0">
            <a:spAutoFit/>
          </a:bodyPr>
          <a:lstStyle/>
          <a:p>
            <a:r>
              <a:rPr lang="en-ZA" sz="2800" dirty="0" smtClean="0">
                <a:latin typeface="cinnamon cake" pitchFamily="2" charset="0"/>
              </a:rPr>
              <a:t>And God in His generosity has blessings for us even </a:t>
            </a:r>
            <a:r>
              <a:rPr lang="en-ZA" sz="2800" dirty="0">
                <a:latin typeface="cinnamon cake" pitchFamily="2" charset="0"/>
              </a:rPr>
              <a:t>beyond this present life, </a:t>
            </a:r>
            <a:r>
              <a:rPr lang="en-ZA" sz="2800" u="sng" dirty="0">
                <a:latin typeface="cinnamon cake" pitchFamily="2" charset="0"/>
              </a:rPr>
              <a:t>in what is still to come</a:t>
            </a:r>
            <a:r>
              <a:rPr lang="en-ZA" sz="2800" dirty="0">
                <a:latin typeface="cinnamon cake" pitchFamily="2" charset="0"/>
              </a:rPr>
              <a:t> for those who believe </a:t>
            </a:r>
            <a:r>
              <a:rPr lang="en-ZA" sz="2800" dirty="0" smtClean="0">
                <a:latin typeface="cinnamon cake" pitchFamily="2" charset="0"/>
              </a:rPr>
              <a:t>in Him</a:t>
            </a:r>
          </a:p>
          <a:p>
            <a:endParaRPr lang="en-ZA" sz="800" dirty="0" smtClean="0">
              <a:latin typeface="cinnamon cake" pitchFamily="2" charset="0"/>
            </a:endParaRPr>
          </a:p>
          <a:p>
            <a:r>
              <a:rPr lang="en-ZA" sz="2600" i="1" dirty="0">
                <a:solidFill>
                  <a:schemeClr val="accent1">
                    <a:lumMod val="75000"/>
                  </a:schemeClr>
                </a:solidFill>
                <a:latin typeface="cinnamon cake" pitchFamily="2" charset="0"/>
              </a:rPr>
              <a:t>John 14 v 2,3 – </a:t>
            </a:r>
            <a:r>
              <a:rPr lang="en-ZA" sz="2600" b="1" i="1" dirty="0">
                <a:solidFill>
                  <a:schemeClr val="accent1">
                    <a:lumMod val="75000"/>
                  </a:schemeClr>
                </a:solidFill>
                <a:latin typeface="cinnamon cake" pitchFamily="2" charset="0"/>
              </a:rPr>
              <a:t>“</a:t>
            </a:r>
            <a:r>
              <a:rPr lang="en-ZA" sz="2600" i="1" dirty="0">
                <a:solidFill>
                  <a:schemeClr val="accent1">
                    <a:lumMod val="75000"/>
                  </a:schemeClr>
                </a:solidFill>
                <a:latin typeface="cinnamon cake" pitchFamily="2" charset="0"/>
              </a:rPr>
              <a:t>My Father’s house has many rooms; if that were not so, would I have told you that </a:t>
            </a:r>
            <a:r>
              <a:rPr lang="en-ZA" sz="2600" i="1" u="sng" dirty="0">
                <a:solidFill>
                  <a:schemeClr val="accent1">
                    <a:lumMod val="75000"/>
                  </a:schemeClr>
                </a:solidFill>
                <a:latin typeface="cinnamon cake" pitchFamily="2" charset="0"/>
              </a:rPr>
              <a:t>I am </a:t>
            </a:r>
            <a:r>
              <a:rPr lang="en-ZA" sz="2600" i="1" u="sng" dirty="0" smtClean="0">
                <a:solidFill>
                  <a:schemeClr val="accent1">
                    <a:lumMod val="75000"/>
                  </a:schemeClr>
                </a:solidFill>
                <a:latin typeface="cinnamon cake" pitchFamily="2" charset="0"/>
              </a:rPr>
              <a:t>going </a:t>
            </a:r>
            <a:r>
              <a:rPr lang="en-ZA" sz="2600" i="1" dirty="0" smtClean="0">
                <a:solidFill>
                  <a:schemeClr val="accent1">
                    <a:lumMod val="75000"/>
                  </a:schemeClr>
                </a:solidFill>
                <a:latin typeface="cinnamon cake" pitchFamily="2" charset="0"/>
              </a:rPr>
              <a:t>			      </a:t>
            </a:r>
            <a:r>
              <a:rPr lang="en-ZA" sz="2600" i="1" u="sng" dirty="0" smtClean="0">
                <a:solidFill>
                  <a:schemeClr val="accent1">
                    <a:lumMod val="75000"/>
                  </a:schemeClr>
                </a:solidFill>
                <a:latin typeface="cinnamon cake" pitchFamily="2" charset="0"/>
              </a:rPr>
              <a:t>there </a:t>
            </a:r>
            <a:r>
              <a:rPr lang="en-ZA" sz="2600" i="1" u="sng" dirty="0">
                <a:solidFill>
                  <a:schemeClr val="accent1">
                    <a:lumMod val="75000"/>
                  </a:schemeClr>
                </a:solidFill>
                <a:latin typeface="cinnamon cake" pitchFamily="2" charset="0"/>
              </a:rPr>
              <a:t>to prepare a </a:t>
            </a:r>
            <a:r>
              <a:rPr lang="en-ZA" sz="2600" i="1" u="sng" dirty="0" smtClean="0">
                <a:solidFill>
                  <a:schemeClr val="accent1">
                    <a:lumMod val="75000"/>
                  </a:schemeClr>
                </a:solidFill>
                <a:latin typeface="cinnamon cake" pitchFamily="2" charset="0"/>
              </a:rPr>
              <a:t>place for </a:t>
            </a:r>
            <a:r>
              <a:rPr lang="en-ZA" sz="2600" i="1" u="sng" dirty="0">
                <a:solidFill>
                  <a:schemeClr val="accent1">
                    <a:lumMod val="75000"/>
                  </a:schemeClr>
                </a:solidFill>
                <a:latin typeface="cinnamon cake" pitchFamily="2" charset="0"/>
              </a:rPr>
              <a:t>you</a:t>
            </a:r>
            <a:r>
              <a:rPr lang="en-ZA" sz="2600" i="1" dirty="0">
                <a:solidFill>
                  <a:schemeClr val="accent1">
                    <a:lumMod val="75000"/>
                  </a:schemeClr>
                </a:solidFill>
                <a:latin typeface="cinnamon cake" pitchFamily="2" charset="0"/>
              </a:rPr>
              <a:t>? </a:t>
            </a:r>
            <a:r>
              <a:rPr lang="en-ZA" sz="2600" i="1" dirty="0" smtClean="0">
                <a:solidFill>
                  <a:schemeClr val="accent1">
                    <a:lumMod val="75000"/>
                  </a:schemeClr>
                </a:solidFill>
                <a:latin typeface="cinnamon cake" pitchFamily="2" charset="0"/>
              </a:rPr>
              <a:t>			       And </a:t>
            </a:r>
            <a:r>
              <a:rPr lang="en-ZA" sz="2600" i="1" dirty="0">
                <a:solidFill>
                  <a:schemeClr val="accent1">
                    <a:lumMod val="75000"/>
                  </a:schemeClr>
                </a:solidFill>
                <a:latin typeface="cinnamon cake" pitchFamily="2" charset="0"/>
              </a:rPr>
              <a:t>if I go and </a:t>
            </a:r>
            <a:r>
              <a:rPr lang="en-ZA" sz="2600" i="1" dirty="0" smtClean="0">
                <a:solidFill>
                  <a:schemeClr val="accent1">
                    <a:lumMod val="75000"/>
                  </a:schemeClr>
                </a:solidFill>
                <a:latin typeface="cinnamon cake" pitchFamily="2" charset="0"/>
              </a:rPr>
              <a:t>prepare </a:t>
            </a:r>
            <a:r>
              <a:rPr lang="en-ZA" sz="2600" i="1" dirty="0">
                <a:solidFill>
                  <a:schemeClr val="accent1">
                    <a:lumMod val="75000"/>
                  </a:schemeClr>
                </a:solidFill>
                <a:latin typeface="cinnamon cake" pitchFamily="2" charset="0"/>
              </a:rPr>
              <a:t>a place </a:t>
            </a:r>
            <a:r>
              <a:rPr lang="en-ZA" sz="2600" i="1" dirty="0" smtClean="0">
                <a:solidFill>
                  <a:schemeClr val="accent1">
                    <a:lumMod val="75000"/>
                  </a:schemeClr>
                </a:solidFill>
                <a:latin typeface="cinnamon cake" pitchFamily="2" charset="0"/>
              </a:rPr>
              <a:t>			       for </a:t>
            </a:r>
            <a:r>
              <a:rPr lang="en-ZA" sz="2600" i="1" dirty="0">
                <a:solidFill>
                  <a:schemeClr val="accent1">
                    <a:lumMod val="75000"/>
                  </a:schemeClr>
                </a:solidFill>
                <a:latin typeface="cinnamon cake" pitchFamily="2" charset="0"/>
              </a:rPr>
              <a:t>you, </a:t>
            </a:r>
            <a:r>
              <a:rPr lang="en-ZA" sz="2600" i="1" u="sng" dirty="0">
                <a:solidFill>
                  <a:schemeClr val="accent1">
                    <a:lumMod val="75000"/>
                  </a:schemeClr>
                </a:solidFill>
                <a:latin typeface="cinnamon cake" pitchFamily="2" charset="0"/>
              </a:rPr>
              <a:t>I will </a:t>
            </a:r>
            <a:r>
              <a:rPr lang="en-ZA" sz="2600" i="1" u="sng" dirty="0" smtClean="0">
                <a:solidFill>
                  <a:schemeClr val="accent1">
                    <a:lumMod val="75000"/>
                  </a:schemeClr>
                </a:solidFill>
                <a:latin typeface="cinnamon cake" pitchFamily="2" charset="0"/>
              </a:rPr>
              <a:t>come </a:t>
            </a:r>
            <a:r>
              <a:rPr lang="en-ZA" sz="2600" i="1" u="sng" dirty="0">
                <a:solidFill>
                  <a:schemeClr val="accent1">
                    <a:lumMod val="75000"/>
                  </a:schemeClr>
                </a:solidFill>
                <a:latin typeface="cinnamon cake" pitchFamily="2" charset="0"/>
              </a:rPr>
              <a:t>back and </a:t>
            </a:r>
            <a:r>
              <a:rPr lang="en-ZA" sz="2600" i="1" dirty="0" smtClean="0">
                <a:solidFill>
                  <a:schemeClr val="accent1">
                    <a:lumMod val="75000"/>
                  </a:schemeClr>
                </a:solidFill>
                <a:latin typeface="cinnamon cake" pitchFamily="2" charset="0"/>
              </a:rPr>
              <a:t>			      </a:t>
            </a:r>
            <a:r>
              <a:rPr lang="en-ZA" sz="2600" i="1" u="sng" dirty="0" smtClean="0">
                <a:solidFill>
                  <a:schemeClr val="accent1">
                    <a:lumMod val="75000"/>
                  </a:schemeClr>
                </a:solidFill>
                <a:latin typeface="cinnamon cake" pitchFamily="2" charset="0"/>
              </a:rPr>
              <a:t>take </a:t>
            </a:r>
            <a:r>
              <a:rPr lang="en-ZA" sz="2600" i="1" u="sng" dirty="0">
                <a:solidFill>
                  <a:schemeClr val="accent1">
                    <a:lumMod val="75000"/>
                  </a:schemeClr>
                </a:solidFill>
                <a:latin typeface="cinnamon cake" pitchFamily="2" charset="0"/>
              </a:rPr>
              <a:t>you to </a:t>
            </a:r>
            <a:r>
              <a:rPr lang="en-ZA" sz="2600" i="1" u="sng" dirty="0" smtClean="0">
                <a:solidFill>
                  <a:schemeClr val="accent1">
                    <a:lumMod val="75000"/>
                  </a:schemeClr>
                </a:solidFill>
                <a:latin typeface="cinnamon cake" pitchFamily="2" charset="0"/>
              </a:rPr>
              <a:t>be with </a:t>
            </a:r>
            <a:r>
              <a:rPr lang="en-ZA" sz="2600" i="1" u="sng" dirty="0">
                <a:solidFill>
                  <a:schemeClr val="accent1">
                    <a:lumMod val="75000"/>
                  </a:schemeClr>
                </a:solidFill>
                <a:latin typeface="cinnamon cake" pitchFamily="2" charset="0"/>
              </a:rPr>
              <a:t>me</a:t>
            </a:r>
            <a:r>
              <a:rPr lang="en-ZA" sz="2600" i="1" dirty="0">
                <a:solidFill>
                  <a:schemeClr val="accent1">
                    <a:lumMod val="75000"/>
                  </a:schemeClr>
                </a:solidFill>
                <a:latin typeface="cinnamon cake" pitchFamily="2" charset="0"/>
              </a:rPr>
              <a:t> that you </a:t>
            </a:r>
            <a:r>
              <a:rPr lang="en-ZA" sz="2600" i="1" dirty="0" smtClean="0">
                <a:solidFill>
                  <a:schemeClr val="accent1">
                    <a:lumMod val="75000"/>
                  </a:schemeClr>
                </a:solidFill>
                <a:latin typeface="cinnamon cake" pitchFamily="2" charset="0"/>
              </a:rPr>
              <a:t>			          also </a:t>
            </a:r>
            <a:r>
              <a:rPr lang="en-ZA" sz="2600" i="1" dirty="0">
                <a:solidFill>
                  <a:schemeClr val="accent1">
                    <a:lumMod val="75000"/>
                  </a:schemeClr>
                </a:solidFill>
                <a:latin typeface="cinnamon cake" pitchFamily="2" charset="0"/>
              </a:rPr>
              <a:t>may be </a:t>
            </a:r>
            <a:r>
              <a:rPr lang="en-ZA" sz="2600" i="1" dirty="0" smtClean="0">
                <a:solidFill>
                  <a:schemeClr val="accent1">
                    <a:lumMod val="75000"/>
                  </a:schemeClr>
                </a:solidFill>
                <a:latin typeface="cinnamon cake" pitchFamily="2" charset="0"/>
              </a:rPr>
              <a:t>where </a:t>
            </a:r>
            <a:r>
              <a:rPr lang="en-ZA" sz="2600" i="1" dirty="0">
                <a:solidFill>
                  <a:schemeClr val="accent1">
                    <a:lumMod val="75000"/>
                  </a:schemeClr>
                </a:solidFill>
                <a:latin typeface="cinnamon cake" pitchFamily="2" charset="0"/>
              </a:rPr>
              <a:t>I am.” </a:t>
            </a:r>
          </a:p>
        </p:txBody>
      </p:sp>
      <p:pic>
        <p:nvPicPr>
          <p:cNvPr id="10242" name="Picture 2" descr="Related image">
            <a:hlinkClick r:id="rId3"/>
          </p:cNvPr>
          <p:cNvPicPr>
            <a:picLocks noChangeAspect="1" noChangeArrowheads="1"/>
          </p:cNvPicPr>
          <p:nvPr/>
        </p:nvPicPr>
        <p:blipFill rotWithShape="1">
          <a:blip r:embed="rId4" cstate="print">
            <a:extLst>
              <a:ext uri="{28A0092B-C50C-407E-A947-70E740481C1C}">
                <a14:useLocalDpi xmlns:a14="http://schemas.microsoft.com/office/drawing/2010/main" xmlns="" val="0"/>
              </a:ext>
            </a:extLst>
          </a:blip>
          <a:srcRect l="-1616" t="2131" r="1616" b="2131"/>
          <a:stretch/>
        </p:blipFill>
        <p:spPr bwMode="auto">
          <a:xfrm>
            <a:off x="228600" y="3276600"/>
            <a:ext cx="3429000" cy="3282895"/>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53541271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xplosion 1 2"/>
          <p:cNvSpPr/>
          <p:nvPr/>
        </p:nvSpPr>
        <p:spPr>
          <a:xfrm>
            <a:off x="644236" y="750332"/>
            <a:ext cx="7924800" cy="1154668"/>
          </a:xfrm>
          <a:prstGeom prst="irregularSeal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rot="281972">
            <a:off x="7970259" y="5409844"/>
            <a:ext cx="900086" cy="1306576"/>
          </a:xfrm>
          <a:prstGeom prst="rect">
            <a:avLst/>
          </a:prstGeom>
          <a:noFill/>
          <a:ln>
            <a:noFill/>
          </a:ln>
          <a:effectLst>
            <a:softEdge rad="63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6" name="TextBox 5"/>
          <p:cNvSpPr txBox="1"/>
          <p:nvPr/>
        </p:nvSpPr>
        <p:spPr>
          <a:xfrm>
            <a:off x="4343400" y="5867400"/>
            <a:ext cx="3733799" cy="523220"/>
          </a:xfrm>
          <a:prstGeom prst="rect">
            <a:avLst/>
          </a:prstGeom>
          <a:noFill/>
        </p:spPr>
        <p:txBody>
          <a:bodyPr wrap="square" rtlCol="0">
            <a:spAutoFit/>
          </a:bodyPr>
          <a:lstStyle/>
          <a:p>
            <a:pPr algn="ctr"/>
            <a:r>
              <a:rPr lang="en-ZA" sz="2800" dirty="0" smtClean="0">
                <a:latin typeface="Watermelon Script Demo" pitchFamily="2" charset="0"/>
              </a:rPr>
              <a:t>The</a:t>
            </a:r>
            <a:r>
              <a:rPr lang="en-ZA" sz="2800" dirty="0" smtClean="0">
                <a:latin typeface="cinnamon cake" pitchFamily="2" charset="0"/>
              </a:rPr>
              <a:t> </a:t>
            </a:r>
            <a:r>
              <a:rPr lang="en-ZA" sz="2800" b="1" dirty="0" smtClean="0">
                <a:latin typeface="cinnamon cake" pitchFamily="2" charset="0"/>
              </a:rPr>
              <a:t>Generous Heart</a:t>
            </a:r>
            <a:endParaRPr lang="en-ZA" sz="2800" b="1" dirty="0">
              <a:latin typeface="cinnamon cake" pitchFamily="2" charset="0"/>
            </a:endParaRPr>
          </a:p>
        </p:txBody>
      </p:sp>
      <p:cxnSp>
        <p:nvCxnSpPr>
          <p:cNvPr id="4" name="Straight Connector 3"/>
          <p:cNvCxnSpPr/>
          <p:nvPr/>
        </p:nvCxnSpPr>
        <p:spPr>
          <a:xfrm>
            <a:off x="228600" y="914400"/>
            <a:ext cx="8693757" cy="0"/>
          </a:xfrm>
          <a:prstGeom prst="line">
            <a:avLst/>
          </a:prstGeom>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457200" y="381000"/>
            <a:ext cx="4572000" cy="369332"/>
          </a:xfrm>
          <a:prstGeom prst="rect">
            <a:avLst/>
          </a:prstGeom>
          <a:noFill/>
        </p:spPr>
        <p:txBody>
          <a:bodyPr wrap="square" rtlCol="0">
            <a:spAutoFit/>
          </a:bodyPr>
          <a:lstStyle/>
          <a:p>
            <a:r>
              <a:rPr lang="en-ZA" dirty="0"/>
              <a:t>2</a:t>
            </a:r>
            <a:r>
              <a:rPr lang="en-ZA" dirty="0" smtClean="0"/>
              <a:t>. </a:t>
            </a:r>
            <a:r>
              <a:rPr lang="en-ZA" dirty="0" smtClean="0">
                <a:latin typeface="cinnamon cake" pitchFamily="2" charset="0"/>
              </a:rPr>
              <a:t>My heart’s response to God’s generosity</a:t>
            </a:r>
            <a:endParaRPr lang="en-ZA" dirty="0">
              <a:latin typeface="cinnamon cake" pitchFamily="2" charset="0"/>
            </a:endParaRPr>
          </a:p>
        </p:txBody>
      </p:sp>
      <p:sp>
        <p:nvSpPr>
          <p:cNvPr id="9" name="TextBox 8"/>
          <p:cNvSpPr txBox="1"/>
          <p:nvPr/>
        </p:nvSpPr>
        <p:spPr>
          <a:xfrm>
            <a:off x="491836" y="990600"/>
            <a:ext cx="8077200" cy="1508105"/>
          </a:xfrm>
          <a:prstGeom prst="rect">
            <a:avLst/>
          </a:prstGeom>
          <a:noFill/>
        </p:spPr>
        <p:txBody>
          <a:bodyPr wrap="square" rtlCol="0">
            <a:spAutoFit/>
          </a:bodyPr>
          <a:lstStyle/>
          <a:p>
            <a:pPr algn="ctr"/>
            <a:r>
              <a:rPr lang="en-ZA" sz="2800" b="1" dirty="0" smtClean="0">
                <a:latin typeface="cinnamon cake" pitchFamily="2" charset="0"/>
              </a:rPr>
              <a:t>God’s heart is so very generous toward us!</a:t>
            </a:r>
          </a:p>
          <a:p>
            <a:pPr algn="ctr"/>
            <a:endParaRPr lang="en-ZA" sz="2800" dirty="0">
              <a:latin typeface="cinnamon cake" pitchFamily="2" charset="0"/>
            </a:endParaRPr>
          </a:p>
          <a:p>
            <a:pPr algn="ctr"/>
            <a:r>
              <a:rPr lang="en-ZA" sz="2800" dirty="0" smtClean="0">
                <a:latin typeface="cinnamon cake" pitchFamily="2" charset="0"/>
              </a:rPr>
              <a:t>Now how do I respond to His generosity?</a:t>
            </a:r>
            <a:endParaRPr lang="en-ZA" sz="2800" dirty="0">
              <a:latin typeface="cinnamon cake" pitchFamily="2" charset="0"/>
            </a:endParaRPr>
          </a:p>
          <a:p>
            <a:endParaRPr lang="en-ZA" sz="800" dirty="0" smtClean="0">
              <a:latin typeface="cinnamon cake" pitchFamily="2" charset="0"/>
            </a:endParaRPr>
          </a:p>
        </p:txBody>
      </p:sp>
      <p:sp>
        <p:nvSpPr>
          <p:cNvPr id="2" name="AutoShape 2" descr="Image result for world"/>
          <p:cNvSpPr>
            <a:spLocks noChangeAspect="1" noChangeArrowheads="1"/>
          </p:cNvSpPr>
          <p:nvPr/>
        </p:nvSpPr>
        <p:spPr bwMode="auto">
          <a:xfrm>
            <a:off x="0"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ZA"/>
          </a:p>
        </p:txBody>
      </p:sp>
      <p:sp>
        <p:nvSpPr>
          <p:cNvPr id="11" name="TextBox 10"/>
          <p:cNvSpPr txBox="1"/>
          <p:nvPr/>
        </p:nvSpPr>
        <p:spPr>
          <a:xfrm>
            <a:off x="644236" y="2438400"/>
            <a:ext cx="8077200" cy="2369880"/>
          </a:xfrm>
          <a:prstGeom prst="rect">
            <a:avLst/>
          </a:prstGeom>
          <a:noFill/>
        </p:spPr>
        <p:txBody>
          <a:bodyPr wrap="square" rtlCol="0">
            <a:spAutoFit/>
          </a:bodyPr>
          <a:lstStyle/>
          <a:p>
            <a:pPr marL="514350" indent="-514350">
              <a:buFont typeface="+mj-lt"/>
              <a:buAutoNum type="alphaLcParenR"/>
            </a:pPr>
            <a:r>
              <a:rPr lang="en-ZA" sz="2800" dirty="0" smtClean="0">
                <a:latin typeface="cinnamon cake" pitchFamily="2" charset="0"/>
              </a:rPr>
              <a:t>My heart matters to God</a:t>
            </a:r>
          </a:p>
          <a:p>
            <a:pPr marL="514350" indent="-514350">
              <a:buFont typeface="+mj-lt"/>
              <a:buAutoNum type="alphaLcParenR"/>
            </a:pPr>
            <a:r>
              <a:rPr lang="en-ZA" sz="2800" dirty="0" smtClean="0">
                <a:latin typeface="cinnamon cake" pitchFamily="2" charset="0"/>
              </a:rPr>
              <a:t>My heart is </a:t>
            </a:r>
            <a:r>
              <a:rPr lang="en-ZA" sz="2800" dirty="0">
                <a:latin typeface="cinnamon cake" pitchFamily="2" charset="0"/>
              </a:rPr>
              <a:t>where </a:t>
            </a:r>
            <a:r>
              <a:rPr lang="en-ZA" sz="2800" dirty="0" smtClean="0">
                <a:latin typeface="cinnamon cake" pitchFamily="2" charset="0"/>
              </a:rPr>
              <a:t>my </a:t>
            </a:r>
            <a:r>
              <a:rPr lang="en-ZA" sz="2800" dirty="0">
                <a:latin typeface="cinnamon cake" pitchFamily="2" charset="0"/>
              </a:rPr>
              <a:t>treasure </a:t>
            </a:r>
            <a:r>
              <a:rPr lang="en-ZA" sz="2800" dirty="0" smtClean="0">
                <a:latin typeface="cinnamon cake" pitchFamily="2" charset="0"/>
              </a:rPr>
              <a:t>is</a:t>
            </a:r>
          </a:p>
          <a:p>
            <a:pPr marL="514350" indent="-514350">
              <a:buFont typeface="+mj-lt"/>
              <a:buAutoNum type="alphaLcParenR"/>
            </a:pPr>
            <a:r>
              <a:rPr lang="en-ZA" sz="2800" dirty="0" smtClean="0">
                <a:latin typeface="cinnamon cake" pitchFamily="2" charset="0"/>
              </a:rPr>
              <a:t>My heart is </a:t>
            </a:r>
            <a:r>
              <a:rPr lang="en-ZA" sz="2800" dirty="0">
                <a:latin typeface="cinnamon cake" pitchFamily="2" charset="0"/>
              </a:rPr>
              <a:t>where I</a:t>
            </a:r>
            <a:r>
              <a:rPr lang="en-ZA" sz="2800" dirty="0" smtClean="0">
                <a:latin typeface="cinnamon cake" pitchFamily="2" charset="0"/>
              </a:rPr>
              <a:t> </a:t>
            </a:r>
            <a:r>
              <a:rPr lang="en-ZA" sz="2800" dirty="0">
                <a:latin typeface="cinnamon cake" pitchFamily="2" charset="0"/>
              </a:rPr>
              <a:t>choose obedience </a:t>
            </a:r>
            <a:endParaRPr lang="en-ZA" sz="2800" dirty="0" smtClean="0">
              <a:latin typeface="cinnamon cake" pitchFamily="2" charset="0"/>
            </a:endParaRPr>
          </a:p>
          <a:p>
            <a:pPr marL="514350" indent="-514350">
              <a:buFont typeface="+mj-lt"/>
              <a:buAutoNum type="alphaLcParenR"/>
            </a:pPr>
            <a:r>
              <a:rPr lang="en-ZA" sz="2800" dirty="0" smtClean="0">
                <a:latin typeface="cinnamon cake" pitchFamily="2" charset="0"/>
              </a:rPr>
              <a:t>My heart is the </a:t>
            </a:r>
            <a:r>
              <a:rPr lang="en-ZA" sz="2800" dirty="0">
                <a:latin typeface="cinnamon cake" pitchFamily="2" charset="0"/>
              </a:rPr>
              <a:t>source from which </a:t>
            </a:r>
            <a:r>
              <a:rPr lang="en-ZA" sz="2800" dirty="0" smtClean="0">
                <a:latin typeface="cinnamon cake" pitchFamily="2" charset="0"/>
              </a:rPr>
              <a:t>I can </a:t>
            </a:r>
            <a:r>
              <a:rPr lang="en-ZA" sz="2800" dirty="0">
                <a:latin typeface="cinnamon cake" pitchFamily="2" charset="0"/>
              </a:rPr>
              <a:t>give generously </a:t>
            </a:r>
            <a:r>
              <a:rPr lang="en-ZA" sz="2800" dirty="0" smtClean="0">
                <a:latin typeface="cinnamon cake" pitchFamily="2" charset="0"/>
              </a:rPr>
              <a:t>as </a:t>
            </a:r>
            <a:r>
              <a:rPr lang="en-ZA" sz="2800" dirty="0">
                <a:latin typeface="cinnamon cake" pitchFamily="2" charset="0"/>
              </a:rPr>
              <a:t>a conduit of God’s generosity </a:t>
            </a:r>
            <a:r>
              <a:rPr lang="en-ZA" sz="2800" dirty="0" smtClean="0">
                <a:latin typeface="cinnamon cake" pitchFamily="2" charset="0"/>
              </a:rPr>
              <a:t>to me </a:t>
            </a:r>
            <a:endParaRPr lang="en-ZA" sz="2800" dirty="0">
              <a:latin typeface="cinnamon cake" pitchFamily="2" charset="0"/>
            </a:endParaRPr>
          </a:p>
          <a:p>
            <a:endParaRPr lang="en-ZA" sz="800" dirty="0" smtClean="0">
              <a:latin typeface="cinnamon cake" pitchFamily="2" charset="0"/>
            </a:endParaRPr>
          </a:p>
        </p:txBody>
      </p:sp>
    </p:spTree>
    <p:extLst>
      <p:ext uri="{BB962C8B-B14F-4D97-AF65-F5344CB8AC3E}">
        <p14:creationId xmlns:p14="http://schemas.microsoft.com/office/powerpoint/2010/main" xmlns="" val="4177414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rot="281972">
            <a:off x="7970259" y="5409844"/>
            <a:ext cx="900086" cy="1306576"/>
          </a:xfrm>
          <a:prstGeom prst="rect">
            <a:avLst/>
          </a:prstGeom>
          <a:noFill/>
          <a:ln>
            <a:noFill/>
          </a:ln>
          <a:effectLst>
            <a:softEdge rad="63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6" name="TextBox 5"/>
          <p:cNvSpPr txBox="1"/>
          <p:nvPr/>
        </p:nvSpPr>
        <p:spPr>
          <a:xfrm>
            <a:off x="4343400" y="5867400"/>
            <a:ext cx="3733799" cy="523220"/>
          </a:xfrm>
          <a:prstGeom prst="rect">
            <a:avLst/>
          </a:prstGeom>
          <a:noFill/>
        </p:spPr>
        <p:txBody>
          <a:bodyPr wrap="square" rtlCol="0">
            <a:spAutoFit/>
          </a:bodyPr>
          <a:lstStyle/>
          <a:p>
            <a:pPr algn="ctr"/>
            <a:r>
              <a:rPr lang="en-ZA" sz="2800" dirty="0" smtClean="0">
                <a:latin typeface="Watermelon Script Demo" pitchFamily="2" charset="0"/>
              </a:rPr>
              <a:t>The</a:t>
            </a:r>
            <a:r>
              <a:rPr lang="en-ZA" sz="2800" dirty="0" smtClean="0">
                <a:latin typeface="cinnamon cake" pitchFamily="2" charset="0"/>
              </a:rPr>
              <a:t> </a:t>
            </a:r>
            <a:r>
              <a:rPr lang="en-ZA" sz="2800" b="1" dirty="0" smtClean="0">
                <a:latin typeface="cinnamon cake" pitchFamily="2" charset="0"/>
              </a:rPr>
              <a:t>Generous Heart</a:t>
            </a:r>
            <a:endParaRPr lang="en-ZA" sz="2800" b="1" dirty="0">
              <a:latin typeface="cinnamon cake" pitchFamily="2" charset="0"/>
            </a:endParaRPr>
          </a:p>
        </p:txBody>
      </p:sp>
      <p:cxnSp>
        <p:nvCxnSpPr>
          <p:cNvPr id="4" name="Straight Connector 3"/>
          <p:cNvCxnSpPr/>
          <p:nvPr/>
        </p:nvCxnSpPr>
        <p:spPr>
          <a:xfrm>
            <a:off x="228600" y="914400"/>
            <a:ext cx="8693757" cy="0"/>
          </a:xfrm>
          <a:prstGeom prst="line">
            <a:avLst/>
          </a:prstGeom>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457200" y="392484"/>
            <a:ext cx="4572000" cy="369332"/>
          </a:xfrm>
          <a:prstGeom prst="rect">
            <a:avLst/>
          </a:prstGeom>
          <a:noFill/>
        </p:spPr>
        <p:txBody>
          <a:bodyPr wrap="square" rtlCol="0">
            <a:spAutoFit/>
          </a:bodyPr>
          <a:lstStyle/>
          <a:p>
            <a:r>
              <a:rPr lang="en-ZA" dirty="0" smtClean="0"/>
              <a:t>2. </a:t>
            </a:r>
            <a:r>
              <a:rPr lang="en-ZA" dirty="0" smtClean="0">
                <a:latin typeface="cinnamon cake" pitchFamily="2" charset="0"/>
              </a:rPr>
              <a:t>My heart’s response to God’s generosity</a:t>
            </a:r>
            <a:endParaRPr lang="en-ZA" dirty="0">
              <a:latin typeface="cinnamon cake" pitchFamily="2" charset="0"/>
            </a:endParaRPr>
          </a:p>
        </p:txBody>
      </p:sp>
      <p:pic>
        <p:nvPicPr>
          <p:cNvPr id="11" name="Picture 10" descr="Image result for heart anatomy">
            <a:hlinkClick r:id="rId3" tgtFrame="&quot;_blank&quot;"/>
          </p:cNvPr>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1924050" y="1066800"/>
            <a:ext cx="4933950" cy="3895725"/>
          </a:xfrm>
          <a:prstGeom prst="rect">
            <a:avLst/>
          </a:prstGeom>
          <a:noFill/>
          <a:ln>
            <a:noFill/>
          </a:ln>
        </p:spPr>
      </p:pic>
      <p:sp>
        <p:nvSpPr>
          <p:cNvPr id="12" name="TextBox 11"/>
          <p:cNvSpPr txBox="1"/>
          <p:nvPr/>
        </p:nvSpPr>
        <p:spPr>
          <a:xfrm>
            <a:off x="685800" y="1828800"/>
            <a:ext cx="1219200" cy="369332"/>
          </a:xfrm>
          <a:prstGeom prst="rect">
            <a:avLst/>
          </a:prstGeom>
          <a:noFill/>
        </p:spPr>
        <p:txBody>
          <a:bodyPr wrap="square" rtlCol="0">
            <a:spAutoFit/>
          </a:bodyPr>
          <a:lstStyle/>
          <a:p>
            <a:endParaRPr lang="en-ZA" dirty="0"/>
          </a:p>
        </p:txBody>
      </p:sp>
      <p:sp>
        <p:nvSpPr>
          <p:cNvPr id="13" name="TextBox 12"/>
          <p:cNvSpPr txBox="1"/>
          <p:nvPr/>
        </p:nvSpPr>
        <p:spPr>
          <a:xfrm>
            <a:off x="1" y="3200400"/>
            <a:ext cx="1938770" cy="1292662"/>
          </a:xfrm>
          <a:prstGeom prst="rect">
            <a:avLst/>
          </a:prstGeom>
          <a:noFill/>
          <a:ln w="28575">
            <a:solidFill>
              <a:schemeClr val="tx1"/>
            </a:solidFill>
          </a:ln>
          <a:effectLst>
            <a:softEdge rad="31750"/>
          </a:effectLst>
        </p:spPr>
        <p:txBody>
          <a:bodyPr wrap="square" rtlCol="0">
            <a:spAutoFit/>
          </a:bodyPr>
          <a:lstStyle/>
          <a:p>
            <a:pPr algn="ctr"/>
            <a:r>
              <a:rPr lang="en-ZA" sz="2600" dirty="0" smtClean="0">
                <a:latin typeface="cinnamon cake" pitchFamily="2" charset="0"/>
              </a:rPr>
              <a:t>b) My heart</a:t>
            </a:r>
          </a:p>
          <a:p>
            <a:pPr algn="ctr"/>
            <a:r>
              <a:rPr lang="en-ZA" sz="2600" dirty="0" smtClean="0">
                <a:latin typeface="cinnamon cake" pitchFamily="2" charset="0"/>
              </a:rPr>
              <a:t> &amp; my treasure</a:t>
            </a:r>
            <a:endParaRPr lang="en-ZA" sz="2600" dirty="0">
              <a:latin typeface="cinnamon cake" pitchFamily="2" charset="0"/>
            </a:endParaRPr>
          </a:p>
        </p:txBody>
      </p:sp>
      <p:sp>
        <p:nvSpPr>
          <p:cNvPr id="14" name="TextBox 13"/>
          <p:cNvSpPr txBox="1"/>
          <p:nvPr/>
        </p:nvSpPr>
        <p:spPr>
          <a:xfrm>
            <a:off x="152400" y="1295400"/>
            <a:ext cx="1724025" cy="1292662"/>
          </a:xfrm>
          <a:prstGeom prst="rect">
            <a:avLst/>
          </a:prstGeom>
          <a:noFill/>
          <a:ln w="28575">
            <a:solidFill>
              <a:schemeClr val="tx1"/>
            </a:solidFill>
          </a:ln>
          <a:effectLst>
            <a:softEdge rad="31750"/>
          </a:effectLst>
        </p:spPr>
        <p:txBody>
          <a:bodyPr wrap="square" rtlCol="0">
            <a:spAutoFit/>
          </a:bodyPr>
          <a:lstStyle/>
          <a:p>
            <a:pPr algn="ctr"/>
            <a:r>
              <a:rPr lang="en-ZA" sz="2600" dirty="0" smtClean="0">
                <a:latin typeface="cinnamon cake" pitchFamily="2" charset="0"/>
              </a:rPr>
              <a:t>a) My heart matters to God</a:t>
            </a:r>
            <a:endParaRPr lang="en-ZA" sz="2600" dirty="0">
              <a:latin typeface="cinnamon cake" pitchFamily="2" charset="0"/>
            </a:endParaRPr>
          </a:p>
        </p:txBody>
      </p:sp>
      <p:sp>
        <p:nvSpPr>
          <p:cNvPr id="15" name="TextBox 14"/>
          <p:cNvSpPr txBox="1"/>
          <p:nvPr/>
        </p:nvSpPr>
        <p:spPr>
          <a:xfrm>
            <a:off x="7010400" y="1302511"/>
            <a:ext cx="1928811" cy="1692771"/>
          </a:xfrm>
          <a:prstGeom prst="rect">
            <a:avLst/>
          </a:prstGeom>
          <a:noFill/>
          <a:ln w="28575">
            <a:solidFill>
              <a:schemeClr val="tx1"/>
            </a:solidFill>
          </a:ln>
          <a:effectLst>
            <a:softEdge rad="31750"/>
          </a:effectLst>
        </p:spPr>
        <p:txBody>
          <a:bodyPr wrap="square" rtlCol="0">
            <a:spAutoFit/>
          </a:bodyPr>
          <a:lstStyle/>
          <a:p>
            <a:pPr algn="ctr"/>
            <a:r>
              <a:rPr lang="en-ZA" sz="2600" dirty="0" smtClean="0">
                <a:latin typeface="cinnamon cake" pitchFamily="2" charset="0"/>
              </a:rPr>
              <a:t>c) My heart is where I choose obedience</a:t>
            </a:r>
            <a:endParaRPr lang="en-ZA" sz="2600" dirty="0">
              <a:latin typeface="cinnamon cake" pitchFamily="2" charset="0"/>
            </a:endParaRPr>
          </a:p>
        </p:txBody>
      </p:sp>
      <p:sp>
        <p:nvSpPr>
          <p:cNvPr id="16" name="TextBox 15"/>
          <p:cNvSpPr txBox="1"/>
          <p:nvPr/>
        </p:nvSpPr>
        <p:spPr>
          <a:xfrm>
            <a:off x="7010400" y="3200400"/>
            <a:ext cx="1928811" cy="1692771"/>
          </a:xfrm>
          <a:prstGeom prst="rect">
            <a:avLst/>
          </a:prstGeom>
          <a:noFill/>
          <a:ln w="28575">
            <a:solidFill>
              <a:schemeClr val="tx1"/>
            </a:solidFill>
          </a:ln>
          <a:effectLst>
            <a:softEdge rad="31750"/>
          </a:effectLst>
        </p:spPr>
        <p:txBody>
          <a:bodyPr wrap="square" rtlCol="0">
            <a:spAutoFit/>
          </a:bodyPr>
          <a:lstStyle/>
          <a:p>
            <a:pPr algn="ctr"/>
            <a:r>
              <a:rPr lang="en-ZA" sz="2600" dirty="0" smtClean="0">
                <a:latin typeface="cinnamon cake" pitchFamily="2" charset="0"/>
              </a:rPr>
              <a:t>d) My heart from which I give generously</a:t>
            </a:r>
            <a:endParaRPr lang="en-ZA" sz="2600" dirty="0">
              <a:latin typeface="cinnamon cake" pitchFamily="2" charset="0"/>
            </a:endParaRPr>
          </a:p>
        </p:txBody>
      </p:sp>
      <p:cxnSp>
        <p:nvCxnSpPr>
          <p:cNvPr id="5" name="Straight Arrow Connector 4"/>
          <p:cNvCxnSpPr/>
          <p:nvPr/>
        </p:nvCxnSpPr>
        <p:spPr>
          <a:xfrm>
            <a:off x="1676400" y="2198132"/>
            <a:ext cx="2057400" cy="1002268"/>
          </a:xfrm>
          <a:prstGeom prst="straightConnector1">
            <a:avLst/>
          </a:prstGeom>
          <a:ln w="63500">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flipV="1">
            <a:off x="1676400" y="3946757"/>
            <a:ext cx="2438400" cy="200055"/>
          </a:xfrm>
          <a:prstGeom prst="straightConnector1">
            <a:avLst/>
          </a:prstGeom>
          <a:ln w="63500">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flipH="1">
            <a:off x="4724400" y="2198132"/>
            <a:ext cx="2667000" cy="501134"/>
          </a:xfrm>
          <a:prstGeom prst="straightConnector1">
            <a:avLst/>
          </a:prstGeom>
          <a:ln w="63500">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flipH="1" flipV="1">
            <a:off x="4779818" y="3642560"/>
            <a:ext cx="2611582" cy="700840"/>
          </a:xfrm>
          <a:prstGeom prst="straightConnector1">
            <a:avLst/>
          </a:prstGeom>
          <a:ln w="63500">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1092310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rot="281972">
            <a:off x="7970259" y="5409844"/>
            <a:ext cx="900086" cy="1306576"/>
          </a:xfrm>
          <a:prstGeom prst="rect">
            <a:avLst/>
          </a:prstGeom>
          <a:noFill/>
          <a:ln>
            <a:noFill/>
          </a:ln>
          <a:effectLst>
            <a:softEdge rad="63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6" name="TextBox 5"/>
          <p:cNvSpPr txBox="1"/>
          <p:nvPr/>
        </p:nvSpPr>
        <p:spPr>
          <a:xfrm>
            <a:off x="4343400" y="5867400"/>
            <a:ext cx="3733799" cy="523220"/>
          </a:xfrm>
          <a:prstGeom prst="rect">
            <a:avLst/>
          </a:prstGeom>
          <a:noFill/>
        </p:spPr>
        <p:txBody>
          <a:bodyPr wrap="square" rtlCol="0">
            <a:spAutoFit/>
          </a:bodyPr>
          <a:lstStyle/>
          <a:p>
            <a:pPr algn="ctr"/>
            <a:r>
              <a:rPr lang="en-ZA" sz="2800" dirty="0" smtClean="0">
                <a:latin typeface="Watermelon Script Demo" pitchFamily="2" charset="0"/>
              </a:rPr>
              <a:t>The</a:t>
            </a:r>
            <a:r>
              <a:rPr lang="en-ZA" sz="2800" dirty="0" smtClean="0">
                <a:latin typeface="cinnamon cake" pitchFamily="2" charset="0"/>
              </a:rPr>
              <a:t> </a:t>
            </a:r>
            <a:r>
              <a:rPr lang="en-ZA" sz="2800" b="1" dirty="0" smtClean="0">
                <a:latin typeface="cinnamon cake" pitchFamily="2" charset="0"/>
              </a:rPr>
              <a:t>Generous Heart</a:t>
            </a:r>
            <a:endParaRPr lang="en-ZA" sz="2800" b="1" dirty="0">
              <a:latin typeface="cinnamon cake" pitchFamily="2" charset="0"/>
            </a:endParaRPr>
          </a:p>
        </p:txBody>
      </p:sp>
      <p:cxnSp>
        <p:nvCxnSpPr>
          <p:cNvPr id="4" name="Straight Connector 3"/>
          <p:cNvCxnSpPr/>
          <p:nvPr/>
        </p:nvCxnSpPr>
        <p:spPr>
          <a:xfrm>
            <a:off x="228600" y="914400"/>
            <a:ext cx="8693757" cy="0"/>
          </a:xfrm>
          <a:prstGeom prst="line">
            <a:avLst/>
          </a:prstGeom>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457200" y="381000"/>
            <a:ext cx="4572000" cy="369332"/>
          </a:xfrm>
          <a:prstGeom prst="rect">
            <a:avLst/>
          </a:prstGeom>
          <a:noFill/>
        </p:spPr>
        <p:txBody>
          <a:bodyPr wrap="square" rtlCol="0">
            <a:spAutoFit/>
          </a:bodyPr>
          <a:lstStyle/>
          <a:p>
            <a:r>
              <a:rPr lang="en-ZA" dirty="0"/>
              <a:t>2</a:t>
            </a:r>
            <a:r>
              <a:rPr lang="en-ZA" dirty="0" smtClean="0"/>
              <a:t>. </a:t>
            </a:r>
            <a:r>
              <a:rPr lang="en-ZA" dirty="0" smtClean="0">
                <a:latin typeface="cinnamon cake" pitchFamily="2" charset="0"/>
              </a:rPr>
              <a:t>My heart’s response to God’s generosity</a:t>
            </a:r>
            <a:endParaRPr lang="en-ZA" dirty="0">
              <a:latin typeface="cinnamon cake" pitchFamily="2" charset="0"/>
            </a:endParaRPr>
          </a:p>
        </p:txBody>
      </p:sp>
      <p:sp>
        <p:nvSpPr>
          <p:cNvPr id="9" name="TextBox 8"/>
          <p:cNvSpPr txBox="1"/>
          <p:nvPr/>
        </p:nvSpPr>
        <p:spPr>
          <a:xfrm>
            <a:off x="457199" y="914400"/>
            <a:ext cx="8465157" cy="4185761"/>
          </a:xfrm>
          <a:prstGeom prst="rect">
            <a:avLst/>
          </a:prstGeom>
          <a:noFill/>
        </p:spPr>
        <p:txBody>
          <a:bodyPr wrap="square" rtlCol="0">
            <a:spAutoFit/>
          </a:bodyPr>
          <a:lstStyle/>
          <a:p>
            <a:r>
              <a:rPr lang="en-ZA" sz="2600" dirty="0" smtClean="0">
                <a:latin typeface="cinnamon cake" pitchFamily="2" charset="0"/>
              </a:rPr>
              <a:t>a) Does MY heart really matter to God?</a:t>
            </a:r>
          </a:p>
          <a:p>
            <a:endParaRPr lang="en-ZA" sz="800" dirty="0" smtClean="0">
              <a:latin typeface="cinnamon cake" pitchFamily="2" charset="0"/>
            </a:endParaRPr>
          </a:p>
          <a:p>
            <a:r>
              <a:rPr lang="en-ZA" sz="2600" i="1" dirty="0" smtClean="0">
                <a:solidFill>
                  <a:schemeClr val="accent1">
                    <a:lumMod val="75000"/>
                  </a:schemeClr>
                </a:solidFill>
                <a:latin typeface="cinnamon cake" pitchFamily="2" charset="0"/>
              </a:rPr>
              <a:t>Psalm 33 v 15 – “He made their hearts, so he understands everything they do.”</a:t>
            </a:r>
          </a:p>
          <a:p>
            <a:endParaRPr lang="en-ZA" sz="800" i="1" dirty="0" smtClean="0">
              <a:solidFill>
                <a:schemeClr val="accent1">
                  <a:lumMod val="75000"/>
                </a:schemeClr>
              </a:solidFill>
              <a:latin typeface="cinnamon cake" pitchFamily="2" charset="0"/>
            </a:endParaRPr>
          </a:p>
          <a:p>
            <a:r>
              <a:rPr lang="en-ZA" sz="2600" i="1" dirty="0" smtClean="0">
                <a:solidFill>
                  <a:schemeClr val="accent1">
                    <a:lumMod val="75000"/>
                  </a:schemeClr>
                </a:solidFill>
                <a:latin typeface="cinnamon cake" pitchFamily="2" charset="0"/>
              </a:rPr>
              <a:t>Psalm 27 v 8 – “My heart has heard you say, "Come and talk with me." And my heart responds, "LORD, I am coming."”</a:t>
            </a:r>
          </a:p>
          <a:p>
            <a:endParaRPr lang="en-ZA" sz="800" i="1" dirty="0" smtClean="0">
              <a:solidFill>
                <a:schemeClr val="accent1">
                  <a:lumMod val="75000"/>
                </a:schemeClr>
              </a:solidFill>
              <a:latin typeface="cinnamon cake" pitchFamily="2" charset="0"/>
            </a:endParaRPr>
          </a:p>
          <a:p>
            <a:r>
              <a:rPr lang="en-ZA" sz="2600" i="1" dirty="0">
                <a:solidFill>
                  <a:schemeClr val="accent1">
                    <a:lumMod val="75000"/>
                  </a:schemeClr>
                </a:solidFill>
                <a:latin typeface="cinnamon cake" pitchFamily="2" charset="0"/>
              </a:rPr>
              <a:t>Matt 15 v 8 – “These people </a:t>
            </a:r>
            <a:r>
              <a:rPr lang="en-ZA" sz="2600" i="1" dirty="0" smtClean="0">
                <a:solidFill>
                  <a:schemeClr val="accent1">
                    <a:lumMod val="75000"/>
                  </a:schemeClr>
                </a:solidFill>
                <a:latin typeface="cinnamon cake" pitchFamily="2" charset="0"/>
              </a:rPr>
              <a:t>honour </a:t>
            </a:r>
            <a:r>
              <a:rPr lang="en-ZA" sz="2600" i="1" dirty="0">
                <a:solidFill>
                  <a:schemeClr val="accent1">
                    <a:lumMod val="75000"/>
                  </a:schemeClr>
                </a:solidFill>
                <a:latin typeface="cinnamon cake" pitchFamily="2" charset="0"/>
              </a:rPr>
              <a:t>me with their lips, but their hearts are far from me.” </a:t>
            </a:r>
            <a:endParaRPr lang="en-ZA" sz="2600" i="1" dirty="0" smtClean="0">
              <a:solidFill>
                <a:schemeClr val="accent1">
                  <a:lumMod val="75000"/>
                </a:schemeClr>
              </a:solidFill>
              <a:latin typeface="cinnamon cake" pitchFamily="2" charset="0"/>
            </a:endParaRPr>
          </a:p>
          <a:p>
            <a:endParaRPr lang="en-ZA" sz="800" i="1" dirty="0" smtClean="0">
              <a:solidFill>
                <a:schemeClr val="accent1">
                  <a:lumMod val="75000"/>
                </a:schemeClr>
              </a:solidFill>
              <a:latin typeface="cinnamon cake" pitchFamily="2" charset="0"/>
            </a:endParaRPr>
          </a:p>
          <a:p>
            <a:r>
              <a:rPr lang="en-ZA" sz="2600" i="1" dirty="0">
                <a:solidFill>
                  <a:schemeClr val="accent1">
                    <a:lumMod val="75000"/>
                  </a:schemeClr>
                </a:solidFill>
                <a:latin typeface="cinnamon cake" pitchFamily="2" charset="0"/>
              </a:rPr>
              <a:t>Jeremiah 17 v </a:t>
            </a:r>
            <a:r>
              <a:rPr lang="en-ZA" sz="2600" i="1" dirty="0" smtClean="0">
                <a:solidFill>
                  <a:schemeClr val="accent1">
                    <a:lumMod val="75000"/>
                  </a:schemeClr>
                </a:solidFill>
                <a:latin typeface="cinnamon cake" pitchFamily="2" charset="0"/>
              </a:rPr>
              <a:t>10 – “I </a:t>
            </a:r>
            <a:r>
              <a:rPr lang="en-ZA" sz="2600" i="1" dirty="0">
                <a:solidFill>
                  <a:schemeClr val="accent1">
                    <a:lumMod val="75000"/>
                  </a:schemeClr>
                </a:solidFill>
                <a:latin typeface="cinnamon cake" pitchFamily="2" charset="0"/>
              </a:rPr>
              <a:t>the Lord search the heart and examine the </a:t>
            </a:r>
            <a:r>
              <a:rPr lang="en-ZA" sz="2600" i="1" dirty="0" smtClean="0">
                <a:solidFill>
                  <a:schemeClr val="accent1">
                    <a:lumMod val="75000"/>
                  </a:schemeClr>
                </a:solidFill>
                <a:latin typeface="cinnamon cake" pitchFamily="2" charset="0"/>
              </a:rPr>
              <a:t>mind.”</a:t>
            </a:r>
          </a:p>
        </p:txBody>
      </p:sp>
      <p:sp>
        <p:nvSpPr>
          <p:cNvPr id="2" name="AutoShape 2" descr="Image result for world"/>
          <p:cNvSpPr>
            <a:spLocks noChangeAspect="1" noChangeArrowheads="1"/>
          </p:cNvSpPr>
          <p:nvPr/>
        </p:nvSpPr>
        <p:spPr bwMode="auto">
          <a:xfrm>
            <a:off x="0"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ZA"/>
          </a:p>
        </p:txBody>
      </p:sp>
    </p:spTree>
    <p:extLst>
      <p:ext uri="{BB962C8B-B14F-4D97-AF65-F5344CB8AC3E}">
        <p14:creationId xmlns:p14="http://schemas.microsoft.com/office/powerpoint/2010/main" xmlns="" val="398400467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rot="281972">
            <a:off x="7970259" y="5409844"/>
            <a:ext cx="900086" cy="1306576"/>
          </a:xfrm>
          <a:prstGeom prst="rect">
            <a:avLst/>
          </a:prstGeom>
          <a:noFill/>
          <a:ln>
            <a:noFill/>
          </a:ln>
          <a:effectLst>
            <a:softEdge rad="63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6" name="TextBox 5"/>
          <p:cNvSpPr txBox="1"/>
          <p:nvPr/>
        </p:nvSpPr>
        <p:spPr>
          <a:xfrm>
            <a:off x="4343400" y="5867400"/>
            <a:ext cx="3733799" cy="523220"/>
          </a:xfrm>
          <a:prstGeom prst="rect">
            <a:avLst/>
          </a:prstGeom>
          <a:noFill/>
        </p:spPr>
        <p:txBody>
          <a:bodyPr wrap="square" rtlCol="0">
            <a:spAutoFit/>
          </a:bodyPr>
          <a:lstStyle/>
          <a:p>
            <a:pPr algn="ctr"/>
            <a:r>
              <a:rPr lang="en-ZA" sz="2800" dirty="0" smtClean="0">
                <a:latin typeface="Watermelon Script Demo" pitchFamily="2" charset="0"/>
              </a:rPr>
              <a:t>The</a:t>
            </a:r>
            <a:r>
              <a:rPr lang="en-ZA" sz="2800" dirty="0" smtClean="0">
                <a:latin typeface="cinnamon cake" pitchFamily="2" charset="0"/>
              </a:rPr>
              <a:t> </a:t>
            </a:r>
            <a:r>
              <a:rPr lang="en-ZA" sz="2800" b="1" dirty="0" smtClean="0">
                <a:latin typeface="cinnamon cake" pitchFamily="2" charset="0"/>
              </a:rPr>
              <a:t>Generous Heart</a:t>
            </a:r>
            <a:endParaRPr lang="en-ZA" sz="2800" b="1" dirty="0">
              <a:latin typeface="cinnamon cake" pitchFamily="2" charset="0"/>
            </a:endParaRPr>
          </a:p>
        </p:txBody>
      </p:sp>
      <p:cxnSp>
        <p:nvCxnSpPr>
          <p:cNvPr id="4" name="Straight Connector 3"/>
          <p:cNvCxnSpPr/>
          <p:nvPr/>
        </p:nvCxnSpPr>
        <p:spPr>
          <a:xfrm>
            <a:off x="228600" y="914400"/>
            <a:ext cx="8693757" cy="0"/>
          </a:xfrm>
          <a:prstGeom prst="line">
            <a:avLst/>
          </a:prstGeom>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457200" y="381000"/>
            <a:ext cx="4572000" cy="369332"/>
          </a:xfrm>
          <a:prstGeom prst="rect">
            <a:avLst/>
          </a:prstGeom>
          <a:noFill/>
        </p:spPr>
        <p:txBody>
          <a:bodyPr wrap="square" rtlCol="0">
            <a:spAutoFit/>
          </a:bodyPr>
          <a:lstStyle/>
          <a:p>
            <a:r>
              <a:rPr lang="en-ZA" dirty="0"/>
              <a:t>2</a:t>
            </a:r>
            <a:r>
              <a:rPr lang="en-ZA" dirty="0" smtClean="0"/>
              <a:t>. </a:t>
            </a:r>
            <a:r>
              <a:rPr lang="en-ZA" dirty="0" smtClean="0">
                <a:latin typeface="cinnamon cake" pitchFamily="2" charset="0"/>
              </a:rPr>
              <a:t>My heart’s response to God’s generosity</a:t>
            </a:r>
            <a:endParaRPr lang="en-ZA" dirty="0">
              <a:latin typeface="cinnamon cake" pitchFamily="2" charset="0"/>
            </a:endParaRPr>
          </a:p>
        </p:txBody>
      </p:sp>
      <p:sp>
        <p:nvSpPr>
          <p:cNvPr id="9" name="TextBox 8"/>
          <p:cNvSpPr txBox="1"/>
          <p:nvPr/>
        </p:nvSpPr>
        <p:spPr>
          <a:xfrm>
            <a:off x="457200" y="990600"/>
            <a:ext cx="8077200" cy="4431983"/>
          </a:xfrm>
          <a:prstGeom prst="rect">
            <a:avLst/>
          </a:prstGeom>
          <a:noFill/>
        </p:spPr>
        <p:txBody>
          <a:bodyPr wrap="square" rtlCol="0">
            <a:spAutoFit/>
          </a:bodyPr>
          <a:lstStyle/>
          <a:p>
            <a:r>
              <a:rPr lang="en-ZA" sz="2600" dirty="0">
                <a:latin typeface="cinnamon cake" pitchFamily="2" charset="0"/>
              </a:rPr>
              <a:t>b</a:t>
            </a:r>
            <a:r>
              <a:rPr lang="en-ZA" sz="2600" dirty="0" smtClean="0">
                <a:latin typeface="cinnamon cake" pitchFamily="2" charset="0"/>
              </a:rPr>
              <a:t>) Where is my treasure?</a:t>
            </a:r>
          </a:p>
          <a:p>
            <a:endParaRPr lang="en-ZA" sz="1200" dirty="0" smtClean="0">
              <a:latin typeface="cinnamon cake" pitchFamily="2" charset="0"/>
            </a:endParaRPr>
          </a:p>
          <a:p>
            <a:r>
              <a:rPr lang="en-ZA" sz="2600" i="1" dirty="0" smtClean="0">
                <a:solidFill>
                  <a:schemeClr val="accent1">
                    <a:lumMod val="75000"/>
                  </a:schemeClr>
                </a:solidFill>
                <a:latin typeface="cinnamon cake" pitchFamily="2" charset="0"/>
              </a:rPr>
              <a:t>Matthew </a:t>
            </a:r>
            <a:r>
              <a:rPr lang="en-ZA" sz="2600" i="1" dirty="0">
                <a:solidFill>
                  <a:schemeClr val="accent1">
                    <a:lumMod val="75000"/>
                  </a:schemeClr>
                </a:solidFill>
                <a:latin typeface="cinnamon cake" pitchFamily="2" charset="0"/>
              </a:rPr>
              <a:t>6 v 19-21 -  “Do not store up for yourselves treasures on earth, where moth and rust destroy, and where thieves break in and steal. “But store up for yourselves treasures in heaven, where neither moth nor rust destroys, and where thieves do not break in or steal; for </a:t>
            </a:r>
            <a:r>
              <a:rPr lang="en-ZA" sz="2600" i="1" u="sng" dirty="0">
                <a:solidFill>
                  <a:schemeClr val="accent1">
                    <a:lumMod val="75000"/>
                  </a:schemeClr>
                </a:solidFill>
                <a:latin typeface="cinnamon cake" pitchFamily="2" charset="0"/>
              </a:rPr>
              <a:t>where your treasure is, there your heart will be also</a:t>
            </a:r>
            <a:r>
              <a:rPr lang="en-ZA" sz="2600" i="1" dirty="0">
                <a:solidFill>
                  <a:schemeClr val="accent1">
                    <a:lumMod val="75000"/>
                  </a:schemeClr>
                </a:solidFill>
                <a:latin typeface="cinnamon cake" pitchFamily="2" charset="0"/>
              </a:rPr>
              <a:t>.” </a:t>
            </a:r>
            <a:endParaRPr lang="en-ZA" sz="2600" i="1" dirty="0" smtClean="0">
              <a:solidFill>
                <a:schemeClr val="accent1">
                  <a:lumMod val="75000"/>
                </a:schemeClr>
              </a:solidFill>
              <a:latin typeface="cinnamon cake" pitchFamily="2" charset="0"/>
            </a:endParaRPr>
          </a:p>
          <a:p>
            <a:endParaRPr lang="en-ZA" sz="1000" i="1" dirty="0">
              <a:solidFill>
                <a:schemeClr val="accent1">
                  <a:lumMod val="75000"/>
                </a:schemeClr>
              </a:solidFill>
              <a:latin typeface="cinnamon cake" pitchFamily="2" charset="0"/>
            </a:endParaRPr>
          </a:p>
          <a:p>
            <a:r>
              <a:rPr lang="en-ZA" sz="2600" i="1" dirty="0" smtClean="0">
                <a:solidFill>
                  <a:schemeClr val="accent1">
                    <a:lumMod val="75000"/>
                  </a:schemeClr>
                </a:solidFill>
                <a:latin typeface="cinnamon cake" pitchFamily="2" charset="0"/>
              </a:rPr>
              <a:t>Proverbs </a:t>
            </a:r>
            <a:r>
              <a:rPr lang="en-ZA" sz="2600" i="1" dirty="0">
                <a:solidFill>
                  <a:schemeClr val="accent1">
                    <a:lumMod val="75000"/>
                  </a:schemeClr>
                </a:solidFill>
                <a:latin typeface="cinnamon cake" pitchFamily="2" charset="0"/>
              </a:rPr>
              <a:t>4 v 23 – “</a:t>
            </a:r>
            <a:r>
              <a:rPr lang="en-ZA" sz="2600" i="1" u="sng" dirty="0">
                <a:solidFill>
                  <a:schemeClr val="accent1">
                    <a:lumMod val="75000"/>
                  </a:schemeClr>
                </a:solidFill>
                <a:latin typeface="cinnamon cake" pitchFamily="2" charset="0"/>
              </a:rPr>
              <a:t>Above all else, guard your heart</a:t>
            </a:r>
            <a:r>
              <a:rPr lang="en-ZA" sz="2600" i="1" dirty="0">
                <a:solidFill>
                  <a:schemeClr val="accent1">
                    <a:lumMod val="75000"/>
                  </a:schemeClr>
                </a:solidFill>
                <a:latin typeface="cinnamon cake" pitchFamily="2" charset="0"/>
              </a:rPr>
              <a:t>, for everything you do flows from it.”</a:t>
            </a:r>
          </a:p>
          <a:p>
            <a:endParaRPr lang="en-ZA" sz="2800" i="1" dirty="0" smtClean="0">
              <a:solidFill>
                <a:schemeClr val="accent1">
                  <a:lumMod val="75000"/>
                </a:schemeClr>
              </a:solidFill>
              <a:latin typeface="cinnamon cake" pitchFamily="2" charset="0"/>
            </a:endParaRPr>
          </a:p>
        </p:txBody>
      </p:sp>
      <p:sp>
        <p:nvSpPr>
          <p:cNvPr id="2" name="AutoShape 2" descr="Image result for world"/>
          <p:cNvSpPr>
            <a:spLocks noChangeAspect="1" noChangeArrowheads="1"/>
          </p:cNvSpPr>
          <p:nvPr/>
        </p:nvSpPr>
        <p:spPr bwMode="auto">
          <a:xfrm>
            <a:off x="0"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ZA"/>
          </a:p>
        </p:txBody>
      </p:sp>
    </p:spTree>
    <p:extLst>
      <p:ext uri="{BB962C8B-B14F-4D97-AF65-F5344CB8AC3E}">
        <p14:creationId xmlns:p14="http://schemas.microsoft.com/office/powerpoint/2010/main" xmlns="" val="72118434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rot="281972">
            <a:off x="7970259" y="5409844"/>
            <a:ext cx="900086" cy="1306576"/>
          </a:xfrm>
          <a:prstGeom prst="rect">
            <a:avLst/>
          </a:prstGeom>
          <a:noFill/>
          <a:ln>
            <a:noFill/>
          </a:ln>
          <a:effectLst>
            <a:softEdge rad="63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6" name="TextBox 5"/>
          <p:cNvSpPr txBox="1"/>
          <p:nvPr/>
        </p:nvSpPr>
        <p:spPr>
          <a:xfrm>
            <a:off x="4343400" y="5867400"/>
            <a:ext cx="3733799" cy="523220"/>
          </a:xfrm>
          <a:prstGeom prst="rect">
            <a:avLst/>
          </a:prstGeom>
          <a:noFill/>
        </p:spPr>
        <p:txBody>
          <a:bodyPr wrap="square" rtlCol="0">
            <a:spAutoFit/>
          </a:bodyPr>
          <a:lstStyle/>
          <a:p>
            <a:pPr algn="ctr"/>
            <a:r>
              <a:rPr lang="en-ZA" sz="2800" dirty="0" smtClean="0">
                <a:latin typeface="Watermelon Script Demo" pitchFamily="2" charset="0"/>
              </a:rPr>
              <a:t>The</a:t>
            </a:r>
            <a:r>
              <a:rPr lang="en-ZA" sz="2800" dirty="0" smtClean="0">
                <a:latin typeface="cinnamon cake" pitchFamily="2" charset="0"/>
              </a:rPr>
              <a:t> </a:t>
            </a:r>
            <a:r>
              <a:rPr lang="en-ZA" sz="2800" b="1" dirty="0" smtClean="0">
                <a:latin typeface="cinnamon cake" pitchFamily="2" charset="0"/>
              </a:rPr>
              <a:t>Generous Heart</a:t>
            </a:r>
            <a:endParaRPr lang="en-ZA" sz="2800" b="1" dirty="0">
              <a:latin typeface="cinnamon cake" pitchFamily="2" charset="0"/>
            </a:endParaRPr>
          </a:p>
        </p:txBody>
      </p:sp>
      <p:cxnSp>
        <p:nvCxnSpPr>
          <p:cNvPr id="4" name="Straight Connector 3"/>
          <p:cNvCxnSpPr/>
          <p:nvPr/>
        </p:nvCxnSpPr>
        <p:spPr>
          <a:xfrm>
            <a:off x="228600" y="914400"/>
            <a:ext cx="8693757" cy="0"/>
          </a:xfrm>
          <a:prstGeom prst="line">
            <a:avLst/>
          </a:prstGeom>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457200" y="381000"/>
            <a:ext cx="4572000" cy="369332"/>
          </a:xfrm>
          <a:prstGeom prst="rect">
            <a:avLst/>
          </a:prstGeom>
          <a:noFill/>
        </p:spPr>
        <p:txBody>
          <a:bodyPr wrap="square" rtlCol="0">
            <a:spAutoFit/>
          </a:bodyPr>
          <a:lstStyle/>
          <a:p>
            <a:r>
              <a:rPr lang="en-ZA" dirty="0"/>
              <a:t>2</a:t>
            </a:r>
            <a:r>
              <a:rPr lang="en-ZA" dirty="0" smtClean="0"/>
              <a:t>. </a:t>
            </a:r>
            <a:r>
              <a:rPr lang="en-ZA" dirty="0" smtClean="0">
                <a:latin typeface="cinnamon cake" pitchFamily="2" charset="0"/>
              </a:rPr>
              <a:t>My heart’s response to God’s generosity</a:t>
            </a:r>
            <a:endParaRPr lang="en-ZA" dirty="0">
              <a:latin typeface="cinnamon cake" pitchFamily="2" charset="0"/>
            </a:endParaRPr>
          </a:p>
        </p:txBody>
      </p:sp>
      <p:sp>
        <p:nvSpPr>
          <p:cNvPr id="9" name="TextBox 8"/>
          <p:cNvSpPr txBox="1"/>
          <p:nvPr/>
        </p:nvSpPr>
        <p:spPr>
          <a:xfrm>
            <a:off x="457200" y="990600"/>
            <a:ext cx="8077200" cy="1477328"/>
          </a:xfrm>
          <a:prstGeom prst="rect">
            <a:avLst/>
          </a:prstGeom>
          <a:noFill/>
        </p:spPr>
        <p:txBody>
          <a:bodyPr wrap="square" rtlCol="0">
            <a:spAutoFit/>
          </a:bodyPr>
          <a:lstStyle/>
          <a:p>
            <a:r>
              <a:rPr lang="en-ZA" sz="2600" dirty="0">
                <a:latin typeface="cinnamon cake" pitchFamily="2" charset="0"/>
              </a:rPr>
              <a:t>b</a:t>
            </a:r>
            <a:r>
              <a:rPr lang="en-ZA" sz="2600" dirty="0" smtClean="0">
                <a:latin typeface="cinnamon cake" pitchFamily="2" charset="0"/>
              </a:rPr>
              <a:t>) Where is my treasure?</a:t>
            </a:r>
          </a:p>
          <a:p>
            <a:endParaRPr lang="en-ZA" sz="1200" dirty="0" smtClean="0">
              <a:latin typeface="cinnamon cake" pitchFamily="2" charset="0"/>
            </a:endParaRPr>
          </a:p>
          <a:p>
            <a:r>
              <a:rPr lang="en-ZA" sz="2600" i="1" dirty="0" smtClean="0">
                <a:solidFill>
                  <a:schemeClr val="accent1">
                    <a:lumMod val="75000"/>
                  </a:schemeClr>
                </a:solidFill>
                <a:latin typeface="cinnamon cake" pitchFamily="2" charset="0"/>
              </a:rPr>
              <a:t>Jeremiah </a:t>
            </a:r>
            <a:r>
              <a:rPr lang="en-ZA" sz="2600" i="1" dirty="0">
                <a:solidFill>
                  <a:schemeClr val="accent1">
                    <a:lumMod val="75000"/>
                  </a:schemeClr>
                </a:solidFill>
                <a:latin typeface="cinnamon cake" pitchFamily="2" charset="0"/>
              </a:rPr>
              <a:t>2 v </a:t>
            </a:r>
            <a:r>
              <a:rPr lang="en-ZA" sz="2600" i="1" dirty="0" smtClean="0">
                <a:solidFill>
                  <a:schemeClr val="accent1">
                    <a:lumMod val="75000"/>
                  </a:schemeClr>
                </a:solidFill>
                <a:latin typeface="cinnamon cake" pitchFamily="2" charset="0"/>
              </a:rPr>
              <a:t>13  …the </a:t>
            </a:r>
            <a:r>
              <a:rPr lang="en-ZA" sz="2600" i="1" dirty="0">
                <a:solidFill>
                  <a:schemeClr val="accent1">
                    <a:lumMod val="75000"/>
                  </a:schemeClr>
                </a:solidFill>
                <a:latin typeface="cinnamon cake" pitchFamily="2" charset="0"/>
              </a:rPr>
              <a:t>fountain of living </a:t>
            </a:r>
            <a:r>
              <a:rPr lang="en-ZA" sz="2600" i="1" dirty="0" smtClean="0">
                <a:solidFill>
                  <a:schemeClr val="accent1">
                    <a:lumMod val="75000"/>
                  </a:schemeClr>
                </a:solidFill>
                <a:latin typeface="cinnamon cake" pitchFamily="2" charset="0"/>
              </a:rPr>
              <a:t>water</a:t>
            </a:r>
          </a:p>
          <a:p>
            <a:r>
              <a:rPr lang="en-ZA" sz="2600" i="1" dirty="0">
                <a:solidFill>
                  <a:schemeClr val="accent1">
                    <a:lumMod val="75000"/>
                  </a:schemeClr>
                </a:solidFill>
                <a:latin typeface="cinnamon cake" pitchFamily="2" charset="0"/>
              </a:rPr>
              <a:t>	 </a:t>
            </a:r>
            <a:r>
              <a:rPr lang="en-ZA" sz="2600" i="1" dirty="0" smtClean="0">
                <a:solidFill>
                  <a:schemeClr val="accent1">
                    <a:lumMod val="75000"/>
                  </a:schemeClr>
                </a:solidFill>
                <a:latin typeface="cinnamon cake" pitchFamily="2" charset="0"/>
              </a:rPr>
              <a:t>VS cracked </a:t>
            </a:r>
            <a:r>
              <a:rPr lang="en-ZA" sz="2600" i="1" dirty="0">
                <a:solidFill>
                  <a:schemeClr val="accent1">
                    <a:lumMod val="75000"/>
                  </a:schemeClr>
                </a:solidFill>
                <a:latin typeface="cinnamon cake" pitchFamily="2" charset="0"/>
              </a:rPr>
              <a:t>cisterns that can hold no water at </a:t>
            </a:r>
            <a:r>
              <a:rPr lang="en-ZA" sz="2600" i="1" dirty="0" smtClean="0">
                <a:solidFill>
                  <a:schemeClr val="accent1">
                    <a:lumMod val="75000"/>
                  </a:schemeClr>
                </a:solidFill>
                <a:latin typeface="cinnamon cake" pitchFamily="2" charset="0"/>
              </a:rPr>
              <a:t>all </a:t>
            </a:r>
            <a:endParaRPr lang="en-ZA" sz="2600" i="1" dirty="0">
              <a:solidFill>
                <a:schemeClr val="accent1">
                  <a:lumMod val="75000"/>
                </a:schemeClr>
              </a:solidFill>
              <a:latin typeface="cinnamon cake" pitchFamily="2" charset="0"/>
            </a:endParaRPr>
          </a:p>
        </p:txBody>
      </p:sp>
      <p:sp>
        <p:nvSpPr>
          <p:cNvPr id="2" name="AutoShape 2" descr="Image result for world"/>
          <p:cNvSpPr>
            <a:spLocks noChangeAspect="1" noChangeArrowheads="1"/>
          </p:cNvSpPr>
          <p:nvPr/>
        </p:nvSpPr>
        <p:spPr bwMode="auto">
          <a:xfrm>
            <a:off x="0"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ZA"/>
          </a:p>
        </p:txBody>
      </p:sp>
      <p:pic>
        <p:nvPicPr>
          <p:cNvPr id="11266" name="Picture 2" descr="Related image">
            <a:hlinkClick r:id="rId3"/>
          </p:cNvPr>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5029200" y="2467928"/>
            <a:ext cx="2351607" cy="1774729"/>
          </a:xfrm>
          <a:prstGeom prst="rect">
            <a:avLst/>
          </a:prstGeom>
          <a:noFill/>
          <a:extLst>
            <a:ext uri="{909E8E84-426E-40DD-AFC4-6F175D3DCCD1}">
              <a14:hiddenFill xmlns:a14="http://schemas.microsoft.com/office/drawing/2010/main" xmlns="">
                <a:solidFill>
                  <a:srgbClr val="FFFFFF"/>
                </a:solidFill>
              </a14:hiddenFill>
            </a:ext>
          </a:extLst>
        </p:spPr>
      </p:pic>
      <p:pic>
        <p:nvPicPr>
          <p:cNvPr id="11268" name="Picture 4" descr="Related image">
            <a:hlinkClick r:id="rId5"/>
          </p:cNvPr>
          <p:cNvPicPr>
            <a:picLocks noChangeAspect="1" noChangeArrowheads="1"/>
          </p:cNvPicPr>
          <p:nvPr/>
        </p:nvPicPr>
        <p:blipFill rotWithShape="1">
          <a:blip r:embed="rId6" cstate="print">
            <a:extLst>
              <a:ext uri="{28A0092B-C50C-407E-A947-70E740481C1C}">
                <a14:useLocalDpi xmlns:a14="http://schemas.microsoft.com/office/drawing/2010/main" xmlns="" val="0"/>
              </a:ext>
            </a:extLst>
          </a:blip>
          <a:srcRect l="9766" t="14876" r="10182" b="16995"/>
          <a:stretch/>
        </p:blipFill>
        <p:spPr bwMode="auto">
          <a:xfrm>
            <a:off x="914400" y="2467928"/>
            <a:ext cx="3429000" cy="1780143"/>
          </a:xfrm>
          <a:prstGeom prst="rect">
            <a:avLst/>
          </a:prstGeom>
          <a:noFill/>
          <a:extLst>
            <a:ext uri="{909E8E84-426E-40DD-AFC4-6F175D3DCCD1}">
              <a14:hiddenFill xmlns:a14="http://schemas.microsoft.com/office/drawing/2010/main" xmlns="">
                <a:solidFill>
                  <a:srgbClr val="FFFFFF"/>
                </a:solidFill>
              </a14:hiddenFill>
            </a:ext>
          </a:extLst>
        </p:spPr>
      </p:pic>
      <p:sp>
        <p:nvSpPr>
          <p:cNvPr id="3" name="TextBox 2"/>
          <p:cNvSpPr txBox="1"/>
          <p:nvPr/>
        </p:nvSpPr>
        <p:spPr>
          <a:xfrm>
            <a:off x="4423519" y="2979032"/>
            <a:ext cx="744491" cy="369332"/>
          </a:xfrm>
          <a:prstGeom prst="rect">
            <a:avLst/>
          </a:prstGeom>
          <a:noFill/>
        </p:spPr>
        <p:txBody>
          <a:bodyPr wrap="square" rtlCol="0">
            <a:spAutoFit/>
          </a:bodyPr>
          <a:lstStyle/>
          <a:p>
            <a:r>
              <a:rPr lang="en-ZA" dirty="0" smtClean="0">
                <a:latin typeface="Arial Black" panose="020B0A04020102020204" pitchFamily="34" charset="0"/>
              </a:rPr>
              <a:t>VS</a:t>
            </a:r>
            <a:endParaRPr lang="en-ZA" dirty="0">
              <a:latin typeface="Arial Black" panose="020B0A04020102020204" pitchFamily="34" charset="0"/>
            </a:endParaRPr>
          </a:p>
        </p:txBody>
      </p:sp>
      <p:sp>
        <p:nvSpPr>
          <p:cNvPr id="11" name="TextBox 10"/>
          <p:cNvSpPr txBox="1"/>
          <p:nvPr/>
        </p:nvSpPr>
        <p:spPr>
          <a:xfrm>
            <a:off x="536878" y="4390072"/>
            <a:ext cx="8077200" cy="492443"/>
          </a:xfrm>
          <a:prstGeom prst="rect">
            <a:avLst/>
          </a:prstGeom>
          <a:noFill/>
        </p:spPr>
        <p:txBody>
          <a:bodyPr wrap="square" rtlCol="0">
            <a:spAutoFit/>
          </a:bodyPr>
          <a:lstStyle/>
          <a:p>
            <a:r>
              <a:rPr lang="en-ZA" sz="2600" dirty="0" smtClean="0">
                <a:latin typeface="cinnamon cake" pitchFamily="2" charset="0"/>
              </a:rPr>
              <a:t>What ‘cracked </a:t>
            </a:r>
            <a:r>
              <a:rPr lang="en-ZA" sz="2600" dirty="0">
                <a:latin typeface="cinnamon cake" pitchFamily="2" charset="0"/>
              </a:rPr>
              <a:t>cisterns’ </a:t>
            </a:r>
            <a:r>
              <a:rPr lang="en-ZA" sz="2600" dirty="0" smtClean="0">
                <a:latin typeface="cinnamon cake" pitchFamily="2" charset="0"/>
              </a:rPr>
              <a:t>am I </a:t>
            </a:r>
            <a:r>
              <a:rPr lang="en-ZA" sz="2600" dirty="0">
                <a:latin typeface="cinnamon cake" pitchFamily="2" charset="0"/>
              </a:rPr>
              <a:t>looking to, to </a:t>
            </a:r>
            <a:r>
              <a:rPr lang="en-ZA" sz="2600" dirty="0" smtClean="0">
                <a:latin typeface="cinnamon cake" pitchFamily="2" charset="0"/>
              </a:rPr>
              <a:t>sustain/fill me? </a:t>
            </a:r>
            <a:endParaRPr lang="en-ZA" sz="2600" dirty="0">
              <a:latin typeface="cinnamon cake" pitchFamily="2" charset="0"/>
            </a:endParaRPr>
          </a:p>
        </p:txBody>
      </p:sp>
    </p:spTree>
    <p:extLst>
      <p:ext uri="{BB962C8B-B14F-4D97-AF65-F5344CB8AC3E}">
        <p14:creationId xmlns:p14="http://schemas.microsoft.com/office/powerpoint/2010/main" xmlns="" val="3165322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rot="281972">
            <a:off x="7970259" y="5409844"/>
            <a:ext cx="900086" cy="1306576"/>
          </a:xfrm>
          <a:prstGeom prst="rect">
            <a:avLst/>
          </a:prstGeom>
          <a:noFill/>
          <a:ln>
            <a:noFill/>
          </a:ln>
          <a:effectLst>
            <a:softEdge rad="63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6" name="TextBox 5"/>
          <p:cNvSpPr txBox="1"/>
          <p:nvPr/>
        </p:nvSpPr>
        <p:spPr>
          <a:xfrm>
            <a:off x="4343400" y="5867400"/>
            <a:ext cx="3733799" cy="523220"/>
          </a:xfrm>
          <a:prstGeom prst="rect">
            <a:avLst/>
          </a:prstGeom>
          <a:noFill/>
        </p:spPr>
        <p:txBody>
          <a:bodyPr wrap="square" rtlCol="0">
            <a:spAutoFit/>
          </a:bodyPr>
          <a:lstStyle/>
          <a:p>
            <a:pPr algn="ctr"/>
            <a:r>
              <a:rPr lang="en-ZA" sz="2800" dirty="0" smtClean="0">
                <a:latin typeface="Watermelon Script Demo" pitchFamily="2" charset="0"/>
              </a:rPr>
              <a:t>The</a:t>
            </a:r>
            <a:r>
              <a:rPr lang="en-ZA" sz="2800" dirty="0" smtClean="0">
                <a:latin typeface="cinnamon cake" pitchFamily="2" charset="0"/>
              </a:rPr>
              <a:t> </a:t>
            </a:r>
            <a:r>
              <a:rPr lang="en-ZA" sz="2800" b="1" dirty="0" smtClean="0">
                <a:latin typeface="cinnamon cake" pitchFamily="2" charset="0"/>
              </a:rPr>
              <a:t>Generous Heart</a:t>
            </a:r>
            <a:endParaRPr lang="en-ZA" sz="2800" b="1" dirty="0">
              <a:latin typeface="cinnamon cake" pitchFamily="2" charset="0"/>
            </a:endParaRPr>
          </a:p>
        </p:txBody>
      </p:sp>
      <p:cxnSp>
        <p:nvCxnSpPr>
          <p:cNvPr id="4" name="Straight Connector 3"/>
          <p:cNvCxnSpPr/>
          <p:nvPr/>
        </p:nvCxnSpPr>
        <p:spPr>
          <a:xfrm>
            <a:off x="228600" y="914400"/>
            <a:ext cx="8693757" cy="0"/>
          </a:xfrm>
          <a:prstGeom prst="line">
            <a:avLst/>
          </a:prstGeom>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457200" y="381000"/>
            <a:ext cx="4572000" cy="369332"/>
          </a:xfrm>
          <a:prstGeom prst="rect">
            <a:avLst/>
          </a:prstGeom>
          <a:noFill/>
        </p:spPr>
        <p:txBody>
          <a:bodyPr wrap="square" rtlCol="0">
            <a:spAutoFit/>
          </a:bodyPr>
          <a:lstStyle/>
          <a:p>
            <a:r>
              <a:rPr lang="en-ZA" dirty="0"/>
              <a:t>2</a:t>
            </a:r>
            <a:r>
              <a:rPr lang="en-ZA" dirty="0" smtClean="0"/>
              <a:t>. </a:t>
            </a:r>
            <a:r>
              <a:rPr lang="en-ZA" dirty="0" smtClean="0">
                <a:latin typeface="cinnamon cake" pitchFamily="2" charset="0"/>
              </a:rPr>
              <a:t>My heart’s response to God’s generosity</a:t>
            </a:r>
            <a:endParaRPr lang="en-ZA" dirty="0">
              <a:latin typeface="cinnamon cake" pitchFamily="2" charset="0"/>
            </a:endParaRPr>
          </a:p>
        </p:txBody>
      </p:sp>
      <p:sp>
        <p:nvSpPr>
          <p:cNvPr id="2" name="AutoShape 2" descr="Image result for world"/>
          <p:cNvSpPr>
            <a:spLocks noChangeAspect="1" noChangeArrowheads="1"/>
          </p:cNvSpPr>
          <p:nvPr/>
        </p:nvSpPr>
        <p:spPr bwMode="auto">
          <a:xfrm>
            <a:off x="0"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ZA"/>
          </a:p>
        </p:txBody>
      </p:sp>
      <p:pic>
        <p:nvPicPr>
          <p:cNvPr id="15362" name="Picture 2" descr="Related image">
            <a:hlinkClick r:id="rId3"/>
          </p:cNvPr>
          <p:cNvPicPr>
            <a:picLocks noChangeAspect="1" noChangeArrowheads="1"/>
          </p:cNvPicPr>
          <p:nvPr/>
        </p:nvPicPr>
        <p:blipFill rotWithShape="1">
          <a:blip r:embed="rId4" cstate="print">
            <a:extLst>
              <a:ext uri="{28A0092B-C50C-407E-A947-70E740481C1C}">
                <a14:useLocalDpi xmlns:a14="http://schemas.microsoft.com/office/drawing/2010/main" xmlns="" val="0"/>
              </a:ext>
            </a:extLst>
          </a:blip>
          <a:srcRect t="9166" b="10040"/>
          <a:stretch/>
        </p:blipFill>
        <p:spPr bwMode="auto">
          <a:xfrm>
            <a:off x="838200" y="1295400"/>
            <a:ext cx="6096000" cy="3540020"/>
          </a:xfrm>
          <a:prstGeom prst="rect">
            <a:avLst/>
          </a:prstGeom>
          <a:noFill/>
          <a:extLst>
            <a:ext uri="{909E8E84-426E-40DD-AFC4-6F175D3DCCD1}">
              <a14:hiddenFill xmlns:a14="http://schemas.microsoft.com/office/drawing/2010/main" xmlns="">
                <a:solidFill>
                  <a:srgbClr val="FFFFFF"/>
                </a:solidFill>
              </a14:hiddenFill>
            </a:ext>
          </a:extLst>
        </p:spPr>
      </p:pic>
      <p:sp>
        <p:nvSpPr>
          <p:cNvPr id="3" name="TextBox 2"/>
          <p:cNvSpPr txBox="1"/>
          <p:nvPr/>
        </p:nvSpPr>
        <p:spPr>
          <a:xfrm>
            <a:off x="7162799" y="2057400"/>
            <a:ext cx="1759557" cy="2092881"/>
          </a:xfrm>
          <a:prstGeom prst="rect">
            <a:avLst/>
          </a:prstGeom>
          <a:noFill/>
        </p:spPr>
        <p:txBody>
          <a:bodyPr wrap="square" rtlCol="0">
            <a:spAutoFit/>
          </a:bodyPr>
          <a:lstStyle/>
          <a:p>
            <a:pPr algn="ctr"/>
            <a:r>
              <a:rPr lang="en-ZA" sz="2600" dirty="0" smtClean="0">
                <a:latin typeface="cinnamon cake" pitchFamily="2" charset="0"/>
              </a:rPr>
              <a:t>Am I treasuring Creation </a:t>
            </a:r>
          </a:p>
          <a:p>
            <a:pPr algn="ctr"/>
            <a:r>
              <a:rPr lang="en-ZA" sz="2600" dirty="0" smtClean="0">
                <a:latin typeface="cinnamon cake" pitchFamily="2" charset="0"/>
              </a:rPr>
              <a:t>or the Creator?</a:t>
            </a:r>
            <a:endParaRPr lang="en-ZA" sz="2600" dirty="0">
              <a:latin typeface="cinnamon cake" pitchFamily="2" charset="0"/>
            </a:endParaRPr>
          </a:p>
        </p:txBody>
      </p:sp>
    </p:spTree>
    <p:extLst>
      <p:ext uri="{BB962C8B-B14F-4D97-AF65-F5344CB8AC3E}">
        <p14:creationId xmlns:p14="http://schemas.microsoft.com/office/powerpoint/2010/main" xmlns="" val="3303874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rot="281972">
            <a:off x="7970259" y="5409844"/>
            <a:ext cx="900086" cy="1306576"/>
          </a:xfrm>
          <a:prstGeom prst="rect">
            <a:avLst/>
          </a:prstGeom>
          <a:noFill/>
          <a:ln>
            <a:noFill/>
          </a:ln>
          <a:effectLst>
            <a:softEdge rad="63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6" name="TextBox 5"/>
          <p:cNvSpPr txBox="1"/>
          <p:nvPr/>
        </p:nvSpPr>
        <p:spPr>
          <a:xfrm>
            <a:off x="4343400" y="5867400"/>
            <a:ext cx="3733799" cy="523220"/>
          </a:xfrm>
          <a:prstGeom prst="rect">
            <a:avLst/>
          </a:prstGeom>
          <a:noFill/>
        </p:spPr>
        <p:txBody>
          <a:bodyPr wrap="square" rtlCol="0">
            <a:spAutoFit/>
          </a:bodyPr>
          <a:lstStyle/>
          <a:p>
            <a:pPr algn="ctr"/>
            <a:r>
              <a:rPr lang="en-ZA" sz="2800" dirty="0" smtClean="0">
                <a:latin typeface="Watermelon Script Demo" pitchFamily="2" charset="0"/>
              </a:rPr>
              <a:t>The</a:t>
            </a:r>
            <a:r>
              <a:rPr lang="en-ZA" sz="2800" dirty="0" smtClean="0">
                <a:latin typeface="cinnamon cake" pitchFamily="2" charset="0"/>
              </a:rPr>
              <a:t> </a:t>
            </a:r>
            <a:r>
              <a:rPr lang="en-ZA" sz="2800" b="1" dirty="0" smtClean="0">
                <a:latin typeface="cinnamon cake" pitchFamily="2" charset="0"/>
              </a:rPr>
              <a:t>Generous Heart</a:t>
            </a:r>
            <a:endParaRPr lang="en-ZA" sz="2800" b="1" dirty="0">
              <a:latin typeface="cinnamon cake" pitchFamily="2" charset="0"/>
            </a:endParaRPr>
          </a:p>
        </p:txBody>
      </p:sp>
      <p:cxnSp>
        <p:nvCxnSpPr>
          <p:cNvPr id="4" name="Straight Connector 3"/>
          <p:cNvCxnSpPr/>
          <p:nvPr/>
        </p:nvCxnSpPr>
        <p:spPr>
          <a:xfrm>
            <a:off x="228600" y="914400"/>
            <a:ext cx="8693757" cy="0"/>
          </a:xfrm>
          <a:prstGeom prst="line">
            <a:avLst/>
          </a:prstGeom>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457200" y="381000"/>
            <a:ext cx="4572000" cy="369332"/>
          </a:xfrm>
          <a:prstGeom prst="rect">
            <a:avLst/>
          </a:prstGeom>
          <a:noFill/>
        </p:spPr>
        <p:txBody>
          <a:bodyPr wrap="square" rtlCol="0">
            <a:spAutoFit/>
          </a:bodyPr>
          <a:lstStyle/>
          <a:p>
            <a:r>
              <a:rPr lang="en-ZA" dirty="0"/>
              <a:t>2</a:t>
            </a:r>
            <a:r>
              <a:rPr lang="en-ZA" dirty="0" smtClean="0"/>
              <a:t>. </a:t>
            </a:r>
            <a:r>
              <a:rPr lang="en-ZA" dirty="0" smtClean="0">
                <a:latin typeface="cinnamon cake" pitchFamily="2" charset="0"/>
              </a:rPr>
              <a:t>My heart’s response to God’s generosity</a:t>
            </a:r>
            <a:endParaRPr lang="en-ZA" dirty="0">
              <a:latin typeface="cinnamon cake" pitchFamily="2" charset="0"/>
            </a:endParaRPr>
          </a:p>
        </p:txBody>
      </p:sp>
      <p:sp>
        <p:nvSpPr>
          <p:cNvPr id="9" name="TextBox 8"/>
          <p:cNvSpPr txBox="1"/>
          <p:nvPr/>
        </p:nvSpPr>
        <p:spPr>
          <a:xfrm>
            <a:off x="457200" y="990600"/>
            <a:ext cx="8077200" cy="4524315"/>
          </a:xfrm>
          <a:prstGeom prst="rect">
            <a:avLst/>
          </a:prstGeom>
          <a:noFill/>
        </p:spPr>
        <p:txBody>
          <a:bodyPr wrap="square" rtlCol="0">
            <a:spAutoFit/>
          </a:bodyPr>
          <a:lstStyle/>
          <a:p>
            <a:r>
              <a:rPr lang="en-ZA" sz="2600" dirty="0" smtClean="0">
                <a:latin typeface="cinnamon cake" pitchFamily="2" charset="0"/>
              </a:rPr>
              <a:t>c) Is my heart choosing obedience to God’s commands?</a:t>
            </a:r>
          </a:p>
          <a:p>
            <a:endParaRPr lang="en-ZA" sz="1200" dirty="0" smtClean="0">
              <a:latin typeface="cinnamon cake" pitchFamily="2" charset="0"/>
            </a:endParaRPr>
          </a:p>
          <a:p>
            <a:endParaRPr lang="en-ZA" sz="800" i="1" dirty="0" smtClean="0">
              <a:solidFill>
                <a:schemeClr val="accent1">
                  <a:lumMod val="75000"/>
                </a:schemeClr>
              </a:solidFill>
              <a:latin typeface="cinnamon cake" pitchFamily="2" charset="0"/>
            </a:endParaRPr>
          </a:p>
          <a:p>
            <a:r>
              <a:rPr lang="en-ZA" sz="2600" i="1" dirty="0" smtClean="0">
                <a:solidFill>
                  <a:schemeClr val="accent1">
                    <a:lumMod val="75000"/>
                  </a:schemeClr>
                </a:solidFill>
                <a:latin typeface="cinnamon cake" pitchFamily="2" charset="0"/>
              </a:rPr>
              <a:t>John 14 v 15</a:t>
            </a:r>
            <a:endParaRPr lang="en-ZA" sz="2600" i="1" dirty="0">
              <a:solidFill>
                <a:schemeClr val="accent1">
                  <a:lumMod val="75000"/>
                </a:schemeClr>
              </a:solidFill>
              <a:latin typeface="cinnamon cake" pitchFamily="2" charset="0"/>
            </a:endParaRPr>
          </a:p>
          <a:p>
            <a:endParaRPr lang="en-ZA" sz="800" i="1" dirty="0" smtClean="0">
              <a:solidFill>
                <a:schemeClr val="accent1">
                  <a:lumMod val="75000"/>
                </a:schemeClr>
              </a:solidFill>
              <a:latin typeface="cinnamon cake" pitchFamily="2" charset="0"/>
            </a:endParaRPr>
          </a:p>
          <a:p>
            <a:endParaRPr lang="en-ZA" sz="800" i="1" dirty="0">
              <a:solidFill>
                <a:schemeClr val="accent1">
                  <a:lumMod val="75000"/>
                </a:schemeClr>
              </a:solidFill>
              <a:latin typeface="cinnamon cake" pitchFamily="2" charset="0"/>
            </a:endParaRPr>
          </a:p>
          <a:p>
            <a:endParaRPr lang="en-ZA" sz="800" i="1" dirty="0" smtClean="0">
              <a:solidFill>
                <a:schemeClr val="accent1">
                  <a:lumMod val="75000"/>
                </a:schemeClr>
              </a:solidFill>
              <a:latin typeface="cinnamon cake" pitchFamily="2" charset="0"/>
            </a:endParaRPr>
          </a:p>
          <a:p>
            <a:endParaRPr lang="en-ZA" sz="800" i="1" dirty="0">
              <a:solidFill>
                <a:schemeClr val="accent1">
                  <a:lumMod val="75000"/>
                </a:schemeClr>
              </a:solidFill>
              <a:latin typeface="cinnamon cake" pitchFamily="2" charset="0"/>
            </a:endParaRPr>
          </a:p>
          <a:p>
            <a:r>
              <a:rPr lang="en-ZA" sz="2600" i="1" dirty="0">
                <a:solidFill>
                  <a:schemeClr val="accent1">
                    <a:lumMod val="75000"/>
                  </a:schemeClr>
                </a:solidFill>
                <a:latin typeface="cinnamon cake" pitchFamily="2" charset="0"/>
              </a:rPr>
              <a:t>John 15 v 10-12 – </a:t>
            </a:r>
            <a:r>
              <a:rPr lang="en-ZA" sz="2600" b="1" i="1" dirty="0">
                <a:solidFill>
                  <a:schemeClr val="accent1">
                    <a:lumMod val="75000"/>
                  </a:schemeClr>
                </a:solidFill>
                <a:latin typeface="cinnamon cake" pitchFamily="2" charset="0"/>
              </a:rPr>
              <a:t>“</a:t>
            </a:r>
            <a:r>
              <a:rPr lang="en-ZA" sz="2600" i="1" u="sng" dirty="0">
                <a:solidFill>
                  <a:schemeClr val="accent1">
                    <a:lumMod val="75000"/>
                  </a:schemeClr>
                </a:solidFill>
                <a:latin typeface="cinnamon cake" pitchFamily="2" charset="0"/>
              </a:rPr>
              <a:t>If you keep my commands, you will remain in my love,</a:t>
            </a:r>
            <a:r>
              <a:rPr lang="en-ZA" sz="2600" i="1" dirty="0">
                <a:solidFill>
                  <a:schemeClr val="accent1">
                    <a:lumMod val="75000"/>
                  </a:schemeClr>
                </a:solidFill>
                <a:latin typeface="cinnamon cake" pitchFamily="2" charset="0"/>
              </a:rPr>
              <a:t> just as I have kept my Father’s commands and remain in his love. I have told you this so that my joy may be in you and that your joy may be complete. My command is this: Love each other as I have loved you.”</a:t>
            </a:r>
          </a:p>
          <a:p>
            <a:endParaRPr lang="en-ZA" sz="2800" i="1" dirty="0" smtClean="0">
              <a:solidFill>
                <a:schemeClr val="accent1">
                  <a:lumMod val="75000"/>
                </a:schemeClr>
              </a:solidFill>
              <a:latin typeface="cinnamon cake" pitchFamily="2" charset="0"/>
            </a:endParaRPr>
          </a:p>
        </p:txBody>
      </p:sp>
      <p:sp>
        <p:nvSpPr>
          <p:cNvPr id="2" name="AutoShape 2" descr="Image result for world"/>
          <p:cNvSpPr>
            <a:spLocks noChangeAspect="1" noChangeArrowheads="1"/>
          </p:cNvSpPr>
          <p:nvPr/>
        </p:nvSpPr>
        <p:spPr bwMode="auto">
          <a:xfrm>
            <a:off x="0"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ZA"/>
          </a:p>
        </p:txBody>
      </p:sp>
      <p:pic>
        <p:nvPicPr>
          <p:cNvPr id="22530" name="Picture 2" descr="Image result for &quot;keep my commands&quot;">
            <a:hlinkClick r:id="rId3"/>
          </p:cNvPr>
          <p:cNvPicPr>
            <a:picLocks noChangeAspect="1" noChangeArrowheads="1"/>
          </p:cNvPicPr>
          <p:nvPr/>
        </p:nvPicPr>
        <p:blipFill rotWithShape="1">
          <a:blip r:embed="rId4" cstate="print">
            <a:extLst>
              <a:ext uri="{28A0092B-C50C-407E-A947-70E740481C1C}">
                <a14:useLocalDpi xmlns:a14="http://schemas.microsoft.com/office/drawing/2010/main" xmlns="" val="0"/>
              </a:ext>
            </a:extLst>
          </a:blip>
          <a:srcRect t="24091" b="16016"/>
          <a:stretch/>
        </p:blipFill>
        <p:spPr bwMode="auto">
          <a:xfrm>
            <a:off x="2384728" y="1600200"/>
            <a:ext cx="4381500" cy="969818"/>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52438497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rot="281972">
            <a:off x="7970259" y="5409844"/>
            <a:ext cx="900086" cy="1306576"/>
          </a:xfrm>
          <a:prstGeom prst="rect">
            <a:avLst/>
          </a:prstGeom>
          <a:noFill/>
          <a:ln>
            <a:noFill/>
          </a:ln>
          <a:effectLst>
            <a:softEdge rad="63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6" name="TextBox 5"/>
          <p:cNvSpPr txBox="1"/>
          <p:nvPr/>
        </p:nvSpPr>
        <p:spPr>
          <a:xfrm>
            <a:off x="4343400" y="5867400"/>
            <a:ext cx="3733799" cy="523220"/>
          </a:xfrm>
          <a:prstGeom prst="rect">
            <a:avLst/>
          </a:prstGeom>
          <a:noFill/>
        </p:spPr>
        <p:txBody>
          <a:bodyPr wrap="square" rtlCol="0">
            <a:spAutoFit/>
          </a:bodyPr>
          <a:lstStyle/>
          <a:p>
            <a:pPr algn="ctr"/>
            <a:r>
              <a:rPr lang="en-ZA" sz="2800" dirty="0" smtClean="0">
                <a:latin typeface="Watermelon Script Demo" pitchFamily="2" charset="0"/>
              </a:rPr>
              <a:t>The</a:t>
            </a:r>
            <a:r>
              <a:rPr lang="en-ZA" sz="2800" dirty="0" smtClean="0">
                <a:latin typeface="cinnamon cake" pitchFamily="2" charset="0"/>
              </a:rPr>
              <a:t> </a:t>
            </a:r>
            <a:r>
              <a:rPr lang="en-ZA" sz="2800" b="1" dirty="0" smtClean="0">
                <a:latin typeface="cinnamon cake" pitchFamily="2" charset="0"/>
              </a:rPr>
              <a:t>Generous Heart</a:t>
            </a:r>
            <a:endParaRPr lang="en-ZA" sz="2800" b="1" dirty="0">
              <a:latin typeface="cinnamon cake" pitchFamily="2" charset="0"/>
            </a:endParaRPr>
          </a:p>
        </p:txBody>
      </p:sp>
      <p:cxnSp>
        <p:nvCxnSpPr>
          <p:cNvPr id="4" name="Straight Connector 3"/>
          <p:cNvCxnSpPr/>
          <p:nvPr/>
        </p:nvCxnSpPr>
        <p:spPr>
          <a:xfrm>
            <a:off x="228600" y="914400"/>
            <a:ext cx="8693757" cy="0"/>
          </a:xfrm>
          <a:prstGeom prst="line">
            <a:avLst/>
          </a:prstGeom>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457200" y="381000"/>
            <a:ext cx="4572000" cy="369332"/>
          </a:xfrm>
          <a:prstGeom prst="rect">
            <a:avLst/>
          </a:prstGeom>
          <a:noFill/>
        </p:spPr>
        <p:txBody>
          <a:bodyPr wrap="square" rtlCol="0">
            <a:spAutoFit/>
          </a:bodyPr>
          <a:lstStyle/>
          <a:p>
            <a:r>
              <a:rPr lang="en-ZA" dirty="0"/>
              <a:t>2</a:t>
            </a:r>
            <a:r>
              <a:rPr lang="en-ZA" dirty="0" smtClean="0"/>
              <a:t>. </a:t>
            </a:r>
            <a:r>
              <a:rPr lang="en-ZA" dirty="0" smtClean="0">
                <a:latin typeface="cinnamon cake" pitchFamily="2" charset="0"/>
              </a:rPr>
              <a:t>My heart’s response to God’s generosity</a:t>
            </a:r>
            <a:endParaRPr lang="en-ZA" dirty="0">
              <a:latin typeface="cinnamon cake" pitchFamily="2" charset="0"/>
            </a:endParaRPr>
          </a:p>
        </p:txBody>
      </p:sp>
      <p:sp>
        <p:nvSpPr>
          <p:cNvPr id="9" name="TextBox 8"/>
          <p:cNvSpPr txBox="1"/>
          <p:nvPr/>
        </p:nvSpPr>
        <p:spPr>
          <a:xfrm>
            <a:off x="457200" y="990600"/>
            <a:ext cx="8077200" cy="4001095"/>
          </a:xfrm>
          <a:prstGeom prst="rect">
            <a:avLst/>
          </a:prstGeom>
          <a:noFill/>
        </p:spPr>
        <p:txBody>
          <a:bodyPr wrap="square" rtlCol="0">
            <a:spAutoFit/>
          </a:bodyPr>
          <a:lstStyle/>
          <a:p>
            <a:r>
              <a:rPr lang="en-ZA" sz="2600" dirty="0" smtClean="0">
                <a:latin typeface="cinnamon cake" pitchFamily="2" charset="0"/>
              </a:rPr>
              <a:t>c) Is my heart choosing obedience to God’s commands?</a:t>
            </a:r>
          </a:p>
          <a:p>
            <a:endParaRPr lang="en-ZA" sz="1200" dirty="0" smtClean="0">
              <a:latin typeface="cinnamon cake" pitchFamily="2" charset="0"/>
            </a:endParaRPr>
          </a:p>
          <a:p>
            <a:r>
              <a:rPr lang="en-ZA" sz="2600" i="1" dirty="0">
                <a:solidFill>
                  <a:schemeClr val="accent1">
                    <a:lumMod val="75000"/>
                  </a:schemeClr>
                </a:solidFill>
                <a:latin typeface="cinnamon cake" pitchFamily="2" charset="0"/>
              </a:rPr>
              <a:t>1 John 5 v 3</a:t>
            </a:r>
            <a:r>
              <a:rPr lang="en-ZA" sz="2600" i="1" dirty="0" smtClean="0">
                <a:solidFill>
                  <a:schemeClr val="accent1">
                    <a:lumMod val="75000"/>
                  </a:schemeClr>
                </a:solidFill>
                <a:latin typeface="cinnamon cake" pitchFamily="2" charset="0"/>
              </a:rPr>
              <a:t> – “</a:t>
            </a:r>
            <a:r>
              <a:rPr lang="en-ZA" sz="2600" i="1" u="sng" dirty="0" smtClean="0">
                <a:solidFill>
                  <a:schemeClr val="accent1">
                    <a:lumMod val="75000"/>
                  </a:schemeClr>
                </a:solidFill>
                <a:latin typeface="cinnamon cake" pitchFamily="2" charset="0"/>
              </a:rPr>
              <a:t>Loving </a:t>
            </a:r>
            <a:r>
              <a:rPr lang="en-ZA" sz="2600" i="1" u="sng" dirty="0">
                <a:solidFill>
                  <a:schemeClr val="accent1">
                    <a:lumMod val="75000"/>
                  </a:schemeClr>
                </a:solidFill>
                <a:latin typeface="cinnamon cake" pitchFamily="2" charset="0"/>
              </a:rPr>
              <a:t>God means keeping his </a:t>
            </a:r>
            <a:r>
              <a:rPr lang="en-ZA" sz="2600" i="1" u="sng" dirty="0" smtClean="0">
                <a:solidFill>
                  <a:schemeClr val="accent1">
                    <a:lumMod val="75000"/>
                  </a:schemeClr>
                </a:solidFill>
                <a:latin typeface="cinnamon cake" pitchFamily="2" charset="0"/>
              </a:rPr>
              <a:t>commandments</a:t>
            </a:r>
            <a:r>
              <a:rPr lang="en-ZA" sz="2600" i="1" dirty="0">
                <a:solidFill>
                  <a:schemeClr val="accent1">
                    <a:lumMod val="75000"/>
                  </a:schemeClr>
                </a:solidFill>
                <a:latin typeface="cinnamon cake" pitchFamily="2" charset="0"/>
              </a:rPr>
              <a:t>, and </a:t>
            </a:r>
            <a:r>
              <a:rPr lang="en-ZA" sz="2600" i="1" u="sng" dirty="0">
                <a:solidFill>
                  <a:schemeClr val="accent1">
                    <a:lumMod val="75000"/>
                  </a:schemeClr>
                </a:solidFill>
                <a:latin typeface="cinnamon cake" pitchFamily="2" charset="0"/>
              </a:rPr>
              <a:t>his commandments are not burdensome</a:t>
            </a:r>
            <a:r>
              <a:rPr lang="en-ZA" sz="2600" i="1" dirty="0" smtClean="0">
                <a:solidFill>
                  <a:schemeClr val="accent1">
                    <a:lumMod val="75000"/>
                  </a:schemeClr>
                </a:solidFill>
                <a:latin typeface="cinnamon cake" pitchFamily="2" charset="0"/>
              </a:rPr>
              <a:t>.”</a:t>
            </a:r>
          </a:p>
          <a:p>
            <a:endParaRPr lang="en-ZA" sz="800" i="1" dirty="0">
              <a:solidFill>
                <a:schemeClr val="accent1">
                  <a:lumMod val="75000"/>
                </a:schemeClr>
              </a:solidFill>
              <a:latin typeface="cinnamon cake" pitchFamily="2" charset="0"/>
            </a:endParaRPr>
          </a:p>
          <a:p>
            <a:r>
              <a:rPr lang="en-ZA" sz="2600" i="1" dirty="0" smtClean="0">
                <a:solidFill>
                  <a:schemeClr val="accent1">
                    <a:lumMod val="75000"/>
                  </a:schemeClr>
                </a:solidFill>
                <a:latin typeface="cinnamon cake" pitchFamily="2" charset="0"/>
              </a:rPr>
              <a:t>Romans </a:t>
            </a:r>
            <a:r>
              <a:rPr lang="en-ZA" sz="2600" i="1" dirty="0">
                <a:solidFill>
                  <a:schemeClr val="accent1">
                    <a:lumMod val="75000"/>
                  </a:schemeClr>
                </a:solidFill>
                <a:latin typeface="cinnamon cake" pitchFamily="2" charset="0"/>
              </a:rPr>
              <a:t>6 v 16 – “Don’t you realize that </a:t>
            </a:r>
            <a:r>
              <a:rPr lang="en-ZA" sz="2600" i="1" u="sng" dirty="0">
                <a:solidFill>
                  <a:schemeClr val="accent1">
                    <a:lumMod val="75000"/>
                  </a:schemeClr>
                </a:solidFill>
                <a:latin typeface="cinnamon cake" pitchFamily="2" charset="0"/>
              </a:rPr>
              <a:t>you become the slave of whatever you choose to obey</a:t>
            </a:r>
            <a:r>
              <a:rPr lang="en-ZA" sz="2600" i="1" dirty="0">
                <a:solidFill>
                  <a:schemeClr val="accent1">
                    <a:lumMod val="75000"/>
                  </a:schemeClr>
                </a:solidFill>
                <a:latin typeface="cinnamon cake" pitchFamily="2" charset="0"/>
              </a:rPr>
              <a:t>? You can be a slave to sin, which leads to death, or you can choose to obey God, which leads to righteous living.”</a:t>
            </a:r>
          </a:p>
          <a:p>
            <a:endParaRPr lang="en-ZA" sz="2600" i="1" dirty="0" smtClean="0">
              <a:solidFill>
                <a:schemeClr val="accent1">
                  <a:lumMod val="75000"/>
                </a:schemeClr>
              </a:solidFill>
              <a:latin typeface="cinnamon cake" pitchFamily="2" charset="0"/>
            </a:endParaRPr>
          </a:p>
        </p:txBody>
      </p:sp>
      <p:sp>
        <p:nvSpPr>
          <p:cNvPr id="2" name="AutoShape 2" descr="Image result for world"/>
          <p:cNvSpPr>
            <a:spLocks noChangeAspect="1" noChangeArrowheads="1"/>
          </p:cNvSpPr>
          <p:nvPr/>
        </p:nvSpPr>
        <p:spPr bwMode="auto">
          <a:xfrm>
            <a:off x="0"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ZA"/>
          </a:p>
        </p:txBody>
      </p:sp>
      <p:pic>
        <p:nvPicPr>
          <p:cNvPr id="21508" name="Picture 4" descr="Image result for choose obedience">
            <a:hlinkClick r:id="rId3"/>
          </p:cNvPr>
          <p:cNvPicPr>
            <a:picLocks noChangeAspect="1" noChangeArrowheads="1"/>
          </p:cNvPicPr>
          <p:nvPr/>
        </p:nvPicPr>
        <p:blipFill rotWithShape="1">
          <a:blip r:embed="rId4" cstate="print">
            <a:extLst>
              <a:ext uri="{28A0092B-C50C-407E-A947-70E740481C1C}">
                <a14:useLocalDpi xmlns:a14="http://schemas.microsoft.com/office/drawing/2010/main" xmlns="" val="0"/>
              </a:ext>
            </a:extLst>
          </a:blip>
          <a:srcRect t="23322" r="31613" b="47493"/>
          <a:stretch/>
        </p:blipFill>
        <p:spPr bwMode="auto">
          <a:xfrm>
            <a:off x="200891" y="4682836"/>
            <a:ext cx="4038601" cy="1717964"/>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98211683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rot="281972">
            <a:off x="7970259" y="5409844"/>
            <a:ext cx="900086" cy="1306576"/>
          </a:xfrm>
          <a:prstGeom prst="rect">
            <a:avLst/>
          </a:prstGeom>
          <a:noFill/>
          <a:ln>
            <a:noFill/>
          </a:ln>
          <a:effectLst>
            <a:softEdge rad="63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6" name="TextBox 5"/>
          <p:cNvSpPr txBox="1"/>
          <p:nvPr/>
        </p:nvSpPr>
        <p:spPr>
          <a:xfrm>
            <a:off x="4343400" y="5867400"/>
            <a:ext cx="3733799" cy="523220"/>
          </a:xfrm>
          <a:prstGeom prst="rect">
            <a:avLst/>
          </a:prstGeom>
          <a:noFill/>
        </p:spPr>
        <p:txBody>
          <a:bodyPr wrap="square" rtlCol="0">
            <a:spAutoFit/>
          </a:bodyPr>
          <a:lstStyle/>
          <a:p>
            <a:pPr algn="ctr"/>
            <a:r>
              <a:rPr lang="en-ZA" sz="2800" dirty="0" smtClean="0">
                <a:latin typeface="Watermelon Script Demo" pitchFamily="2" charset="0"/>
              </a:rPr>
              <a:t>The</a:t>
            </a:r>
            <a:r>
              <a:rPr lang="en-ZA" sz="2800" dirty="0" smtClean="0">
                <a:latin typeface="cinnamon cake" pitchFamily="2" charset="0"/>
              </a:rPr>
              <a:t> </a:t>
            </a:r>
            <a:r>
              <a:rPr lang="en-ZA" sz="2800" b="1" dirty="0" smtClean="0">
                <a:latin typeface="cinnamon cake" pitchFamily="2" charset="0"/>
              </a:rPr>
              <a:t>Generous Heart</a:t>
            </a:r>
            <a:endParaRPr lang="en-ZA" sz="2800" b="1" dirty="0">
              <a:latin typeface="cinnamon cake" pitchFamily="2" charset="0"/>
            </a:endParaRPr>
          </a:p>
        </p:txBody>
      </p:sp>
      <p:cxnSp>
        <p:nvCxnSpPr>
          <p:cNvPr id="4" name="Straight Connector 3"/>
          <p:cNvCxnSpPr/>
          <p:nvPr/>
        </p:nvCxnSpPr>
        <p:spPr>
          <a:xfrm>
            <a:off x="228600" y="914400"/>
            <a:ext cx="8693757" cy="0"/>
          </a:xfrm>
          <a:prstGeom prst="line">
            <a:avLst/>
          </a:prstGeom>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457200" y="381000"/>
            <a:ext cx="4572000" cy="369332"/>
          </a:xfrm>
          <a:prstGeom prst="rect">
            <a:avLst/>
          </a:prstGeom>
          <a:noFill/>
        </p:spPr>
        <p:txBody>
          <a:bodyPr wrap="square" rtlCol="0">
            <a:spAutoFit/>
          </a:bodyPr>
          <a:lstStyle/>
          <a:p>
            <a:r>
              <a:rPr lang="en-ZA" dirty="0"/>
              <a:t>2</a:t>
            </a:r>
            <a:r>
              <a:rPr lang="en-ZA" dirty="0" smtClean="0"/>
              <a:t>. </a:t>
            </a:r>
            <a:r>
              <a:rPr lang="en-ZA" dirty="0" smtClean="0">
                <a:latin typeface="cinnamon cake" pitchFamily="2" charset="0"/>
              </a:rPr>
              <a:t>My heart’s response to God’s generosity</a:t>
            </a:r>
            <a:endParaRPr lang="en-ZA" dirty="0">
              <a:latin typeface="cinnamon cake" pitchFamily="2" charset="0"/>
            </a:endParaRPr>
          </a:p>
        </p:txBody>
      </p:sp>
      <p:sp>
        <p:nvSpPr>
          <p:cNvPr id="9" name="TextBox 8"/>
          <p:cNvSpPr txBox="1"/>
          <p:nvPr/>
        </p:nvSpPr>
        <p:spPr>
          <a:xfrm>
            <a:off x="457200" y="990600"/>
            <a:ext cx="8077200" cy="3847207"/>
          </a:xfrm>
          <a:prstGeom prst="rect">
            <a:avLst/>
          </a:prstGeom>
          <a:noFill/>
        </p:spPr>
        <p:txBody>
          <a:bodyPr wrap="square" rtlCol="0">
            <a:spAutoFit/>
          </a:bodyPr>
          <a:lstStyle/>
          <a:p>
            <a:r>
              <a:rPr lang="en-ZA" sz="2600" dirty="0" smtClean="0">
                <a:latin typeface="cinnamon cake" pitchFamily="2" charset="0"/>
              </a:rPr>
              <a:t>d) Is my heart giving generously?</a:t>
            </a:r>
          </a:p>
          <a:p>
            <a:endParaRPr lang="en-ZA" sz="1200" dirty="0" smtClean="0">
              <a:latin typeface="cinnamon cake" pitchFamily="2" charset="0"/>
            </a:endParaRPr>
          </a:p>
          <a:p>
            <a:r>
              <a:rPr lang="en-ZA" sz="2600" i="1" dirty="0" smtClean="0">
                <a:solidFill>
                  <a:schemeClr val="accent1">
                    <a:lumMod val="75000"/>
                  </a:schemeClr>
                </a:solidFill>
                <a:latin typeface="cinnamon cake" pitchFamily="2" charset="0"/>
              </a:rPr>
              <a:t>1 Peter </a:t>
            </a:r>
            <a:r>
              <a:rPr lang="en-ZA" sz="2600" i="1" dirty="0">
                <a:solidFill>
                  <a:schemeClr val="accent1">
                    <a:lumMod val="75000"/>
                  </a:schemeClr>
                </a:solidFill>
                <a:latin typeface="cinnamon cake" pitchFamily="2" charset="0"/>
              </a:rPr>
              <a:t>4:7-11  </a:t>
            </a:r>
            <a:r>
              <a:rPr lang="en-ZA" sz="2600" dirty="0" smtClean="0">
                <a:latin typeface="cinnamon cake" pitchFamily="2" charset="0"/>
              </a:rPr>
              <a:t>What am I urged to give? </a:t>
            </a:r>
          </a:p>
          <a:p>
            <a:r>
              <a:rPr lang="en-ZA" sz="800" dirty="0" smtClean="0">
                <a:latin typeface="cinnamon cake" pitchFamily="2" charset="0"/>
              </a:rPr>
              <a:t>                  </a:t>
            </a:r>
          </a:p>
          <a:p>
            <a:r>
              <a:rPr lang="en-ZA" sz="2600" dirty="0" smtClean="0">
                <a:solidFill>
                  <a:schemeClr val="accent3">
                    <a:lumMod val="75000"/>
                  </a:schemeClr>
                </a:solidFill>
                <a:latin typeface="DJB Cutouts-Hearts" panose="02000800000000000000" pitchFamily="2" charset="0"/>
              </a:rPr>
              <a:t>LOVE</a:t>
            </a:r>
            <a:r>
              <a:rPr lang="en-ZA" sz="2600" dirty="0" smtClean="0">
                <a:latin typeface="DJB Cutouts-Hearts" panose="02000800000000000000" pitchFamily="2" charset="0"/>
              </a:rPr>
              <a:t> </a:t>
            </a:r>
            <a:r>
              <a:rPr lang="en-ZA" sz="2600" i="1" dirty="0" smtClean="0">
                <a:solidFill>
                  <a:schemeClr val="accent1">
                    <a:lumMod val="75000"/>
                  </a:schemeClr>
                </a:solidFill>
                <a:latin typeface="cinnamon cake" pitchFamily="2" charset="0"/>
              </a:rPr>
              <a:t>“…show </a:t>
            </a:r>
            <a:r>
              <a:rPr lang="en-ZA" sz="2600" i="1" u="sng" dirty="0">
                <a:solidFill>
                  <a:schemeClr val="accent1">
                    <a:lumMod val="75000"/>
                  </a:schemeClr>
                </a:solidFill>
                <a:latin typeface="cinnamon cake" pitchFamily="2" charset="0"/>
              </a:rPr>
              <a:t>deep love </a:t>
            </a:r>
            <a:r>
              <a:rPr lang="en-ZA" sz="2600" i="1" dirty="0">
                <a:solidFill>
                  <a:schemeClr val="accent1">
                    <a:lumMod val="75000"/>
                  </a:schemeClr>
                </a:solidFill>
                <a:latin typeface="cinnamon cake" pitchFamily="2" charset="0"/>
              </a:rPr>
              <a:t>for each </a:t>
            </a:r>
            <a:r>
              <a:rPr lang="en-ZA" sz="2600" i="1" dirty="0" smtClean="0">
                <a:solidFill>
                  <a:schemeClr val="accent1">
                    <a:lumMod val="75000"/>
                  </a:schemeClr>
                </a:solidFill>
                <a:latin typeface="cinnamon cake" pitchFamily="2" charset="0"/>
              </a:rPr>
              <a:t>other”</a:t>
            </a:r>
          </a:p>
          <a:p>
            <a:endParaRPr lang="en-ZA" sz="800" i="1" dirty="0" smtClean="0">
              <a:solidFill>
                <a:schemeClr val="accent1">
                  <a:lumMod val="75000"/>
                </a:schemeClr>
              </a:solidFill>
              <a:latin typeface="cinnamon cake" pitchFamily="2" charset="0"/>
            </a:endParaRPr>
          </a:p>
          <a:p>
            <a:r>
              <a:rPr lang="en-ZA" sz="2600" dirty="0" smtClean="0">
                <a:solidFill>
                  <a:schemeClr val="accent4">
                    <a:lumMod val="75000"/>
                  </a:schemeClr>
                </a:solidFill>
                <a:latin typeface="DJB Cutouts-Hearts" panose="02000800000000000000" pitchFamily="2" charset="0"/>
              </a:rPr>
              <a:t>HOSPITALITY</a:t>
            </a:r>
            <a:r>
              <a:rPr lang="en-ZA" sz="2600" dirty="0" smtClean="0">
                <a:latin typeface="DJB Cutouts-Hearts" panose="02000800000000000000" pitchFamily="2" charset="0"/>
              </a:rPr>
              <a:t> </a:t>
            </a:r>
            <a:r>
              <a:rPr lang="en-ZA" sz="2600" i="1" dirty="0" smtClean="0">
                <a:solidFill>
                  <a:schemeClr val="accent1">
                    <a:lumMod val="75000"/>
                  </a:schemeClr>
                </a:solidFill>
                <a:latin typeface="cinnamon cake" pitchFamily="2" charset="0"/>
              </a:rPr>
              <a:t>“…</a:t>
            </a:r>
            <a:r>
              <a:rPr lang="en-ZA" sz="2600" i="1" u="sng" dirty="0">
                <a:solidFill>
                  <a:schemeClr val="accent1">
                    <a:lumMod val="75000"/>
                  </a:schemeClr>
                </a:solidFill>
                <a:latin typeface="cinnamon cake" pitchFamily="2" charset="0"/>
              </a:rPr>
              <a:t>Cheerfully share your home </a:t>
            </a:r>
            <a:r>
              <a:rPr lang="en-ZA" sz="2600" i="1" dirty="0">
                <a:solidFill>
                  <a:schemeClr val="accent1">
                    <a:lumMod val="75000"/>
                  </a:schemeClr>
                </a:solidFill>
                <a:latin typeface="cinnamon cake" pitchFamily="2" charset="0"/>
              </a:rPr>
              <a:t>with those who need a meal or a place to </a:t>
            </a:r>
            <a:r>
              <a:rPr lang="en-ZA" sz="2600" i="1" dirty="0" smtClean="0">
                <a:solidFill>
                  <a:schemeClr val="accent1">
                    <a:lumMod val="75000"/>
                  </a:schemeClr>
                </a:solidFill>
                <a:latin typeface="cinnamon cake" pitchFamily="2" charset="0"/>
              </a:rPr>
              <a:t>stay…”</a:t>
            </a:r>
          </a:p>
          <a:p>
            <a:endParaRPr lang="en-ZA" sz="800" i="1" dirty="0" smtClean="0">
              <a:solidFill>
                <a:schemeClr val="accent1">
                  <a:lumMod val="75000"/>
                </a:schemeClr>
              </a:solidFill>
              <a:latin typeface="cinnamon cake" pitchFamily="2" charset="0"/>
            </a:endParaRPr>
          </a:p>
          <a:p>
            <a:r>
              <a:rPr lang="en-ZA" sz="2600" dirty="0" smtClean="0">
                <a:solidFill>
                  <a:srgbClr val="0070C0"/>
                </a:solidFill>
                <a:latin typeface="DJB Cutouts-Hearts" panose="02000800000000000000" pitchFamily="2" charset="0"/>
              </a:rPr>
              <a:t>GIFTINGS</a:t>
            </a:r>
            <a:r>
              <a:rPr lang="en-ZA" sz="2600" dirty="0" smtClean="0">
                <a:latin typeface="DJB Cutouts-Hearts" panose="02000800000000000000" pitchFamily="2" charset="0"/>
              </a:rPr>
              <a:t> </a:t>
            </a:r>
            <a:r>
              <a:rPr lang="en-ZA" sz="2600" i="1" dirty="0" smtClean="0">
                <a:solidFill>
                  <a:schemeClr val="accent1">
                    <a:lumMod val="75000"/>
                  </a:schemeClr>
                </a:solidFill>
                <a:latin typeface="cinnamon cake" pitchFamily="2" charset="0"/>
              </a:rPr>
              <a:t>“…God has </a:t>
            </a:r>
            <a:r>
              <a:rPr lang="en-ZA" sz="2600" i="1" dirty="0">
                <a:solidFill>
                  <a:schemeClr val="accent1">
                    <a:lumMod val="75000"/>
                  </a:schemeClr>
                </a:solidFill>
                <a:latin typeface="cinnamon cake" pitchFamily="2" charset="0"/>
              </a:rPr>
              <a:t>given each of you a gift from his great variety of spiritual gifts. </a:t>
            </a:r>
            <a:r>
              <a:rPr lang="en-ZA" sz="2600" i="1" u="sng" dirty="0">
                <a:solidFill>
                  <a:schemeClr val="accent1">
                    <a:lumMod val="75000"/>
                  </a:schemeClr>
                </a:solidFill>
                <a:latin typeface="cinnamon cake" pitchFamily="2" charset="0"/>
              </a:rPr>
              <a:t>Use them well to serve </a:t>
            </a:r>
            <a:r>
              <a:rPr lang="en-ZA" sz="2600" i="1" dirty="0">
                <a:solidFill>
                  <a:schemeClr val="accent1">
                    <a:lumMod val="75000"/>
                  </a:schemeClr>
                </a:solidFill>
                <a:latin typeface="cinnamon cake" pitchFamily="2" charset="0"/>
              </a:rPr>
              <a:t>one </a:t>
            </a:r>
            <a:r>
              <a:rPr lang="en-ZA" sz="2600" i="1" dirty="0" smtClean="0">
                <a:solidFill>
                  <a:schemeClr val="accent1">
                    <a:lumMod val="75000"/>
                  </a:schemeClr>
                </a:solidFill>
                <a:latin typeface="cinnamon cake" pitchFamily="2" charset="0"/>
              </a:rPr>
              <a:t>another…”</a:t>
            </a:r>
          </a:p>
        </p:txBody>
      </p:sp>
      <p:sp>
        <p:nvSpPr>
          <p:cNvPr id="2" name="AutoShape 2" descr="Image result for world"/>
          <p:cNvSpPr>
            <a:spLocks noChangeAspect="1" noChangeArrowheads="1"/>
          </p:cNvSpPr>
          <p:nvPr/>
        </p:nvSpPr>
        <p:spPr bwMode="auto">
          <a:xfrm>
            <a:off x="0"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ZA"/>
          </a:p>
        </p:txBody>
      </p:sp>
    </p:spTree>
    <p:extLst>
      <p:ext uri="{BB962C8B-B14F-4D97-AF65-F5344CB8AC3E}">
        <p14:creationId xmlns:p14="http://schemas.microsoft.com/office/powerpoint/2010/main" xmlns="" val="242796146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rot="281972">
            <a:off x="5298039" y="1728633"/>
            <a:ext cx="3333750" cy="4839315"/>
          </a:xfrm>
          <a:prstGeom prst="rect">
            <a:avLst/>
          </a:prstGeom>
          <a:noFill/>
          <a:ln>
            <a:noFill/>
          </a:ln>
          <a:effectLst>
            <a:softEdge rad="1270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5" name="TextBox 4"/>
          <p:cNvSpPr txBox="1"/>
          <p:nvPr/>
        </p:nvSpPr>
        <p:spPr>
          <a:xfrm>
            <a:off x="457200" y="1092368"/>
            <a:ext cx="2057400" cy="1015663"/>
          </a:xfrm>
          <a:prstGeom prst="rect">
            <a:avLst/>
          </a:prstGeom>
          <a:noFill/>
        </p:spPr>
        <p:txBody>
          <a:bodyPr wrap="square" rtlCol="0">
            <a:spAutoFit/>
          </a:bodyPr>
          <a:lstStyle/>
          <a:p>
            <a:r>
              <a:rPr lang="en-ZA" sz="6000" dirty="0" smtClean="0">
                <a:latin typeface="Watermelon Script Demo" pitchFamily="2" charset="0"/>
              </a:rPr>
              <a:t>The</a:t>
            </a:r>
            <a:endParaRPr lang="en-ZA" dirty="0">
              <a:latin typeface="Watermelon Script Demo" pitchFamily="2" charset="0"/>
            </a:endParaRPr>
          </a:p>
        </p:txBody>
      </p:sp>
      <p:sp>
        <p:nvSpPr>
          <p:cNvPr id="6" name="TextBox 5"/>
          <p:cNvSpPr txBox="1"/>
          <p:nvPr/>
        </p:nvSpPr>
        <p:spPr>
          <a:xfrm>
            <a:off x="228600" y="1904999"/>
            <a:ext cx="5562600" cy="2800767"/>
          </a:xfrm>
          <a:prstGeom prst="rect">
            <a:avLst/>
          </a:prstGeom>
          <a:noFill/>
        </p:spPr>
        <p:txBody>
          <a:bodyPr wrap="square" rtlCol="0">
            <a:spAutoFit/>
          </a:bodyPr>
          <a:lstStyle/>
          <a:p>
            <a:pPr algn="ctr"/>
            <a:r>
              <a:rPr lang="en-ZA" sz="8800" dirty="0" smtClean="0">
                <a:latin typeface="cinnamon cake" pitchFamily="2" charset="0"/>
              </a:rPr>
              <a:t>Generous</a:t>
            </a:r>
          </a:p>
          <a:p>
            <a:pPr algn="ctr"/>
            <a:r>
              <a:rPr lang="en-ZA" sz="8800" dirty="0" smtClean="0">
                <a:latin typeface="cinnamon cake" pitchFamily="2" charset="0"/>
              </a:rPr>
              <a:t>Heart</a:t>
            </a:r>
            <a:endParaRPr lang="en-ZA" sz="8800" dirty="0">
              <a:latin typeface="cinnamon cake" pitchFamily="2" charset="0"/>
            </a:endParaRPr>
          </a:p>
        </p:txBody>
      </p:sp>
    </p:spTree>
    <p:extLst>
      <p:ext uri="{BB962C8B-B14F-4D97-AF65-F5344CB8AC3E}">
        <p14:creationId xmlns:p14="http://schemas.microsoft.com/office/powerpoint/2010/main" xmlns="" val="274667660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rot="281972">
            <a:off x="7970259" y="5409844"/>
            <a:ext cx="900086" cy="1306576"/>
          </a:xfrm>
          <a:prstGeom prst="rect">
            <a:avLst/>
          </a:prstGeom>
          <a:noFill/>
          <a:ln>
            <a:noFill/>
          </a:ln>
          <a:effectLst>
            <a:softEdge rad="63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6" name="TextBox 5"/>
          <p:cNvSpPr txBox="1"/>
          <p:nvPr/>
        </p:nvSpPr>
        <p:spPr>
          <a:xfrm>
            <a:off x="4343400" y="5867400"/>
            <a:ext cx="3733799" cy="523220"/>
          </a:xfrm>
          <a:prstGeom prst="rect">
            <a:avLst/>
          </a:prstGeom>
          <a:noFill/>
        </p:spPr>
        <p:txBody>
          <a:bodyPr wrap="square" rtlCol="0">
            <a:spAutoFit/>
          </a:bodyPr>
          <a:lstStyle/>
          <a:p>
            <a:pPr algn="ctr"/>
            <a:r>
              <a:rPr lang="en-ZA" sz="2800" dirty="0" smtClean="0">
                <a:latin typeface="Watermelon Script Demo" pitchFamily="2" charset="0"/>
              </a:rPr>
              <a:t>The</a:t>
            </a:r>
            <a:r>
              <a:rPr lang="en-ZA" sz="2800" dirty="0" smtClean="0">
                <a:latin typeface="cinnamon cake" pitchFamily="2" charset="0"/>
              </a:rPr>
              <a:t> </a:t>
            </a:r>
            <a:r>
              <a:rPr lang="en-ZA" sz="2800" b="1" dirty="0" smtClean="0">
                <a:latin typeface="cinnamon cake" pitchFamily="2" charset="0"/>
              </a:rPr>
              <a:t>Generous Heart</a:t>
            </a:r>
            <a:endParaRPr lang="en-ZA" sz="2800" b="1" dirty="0">
              <a:latin typeface="cinnamon cake" pitchFamily="2" charset="0"/>
            </a:endParaRPr>
          </a:p>
        </p:txBody>
      </p:sp>
      <p:cxnSp>
        <p:nvCxnSpPr>
          <p:cNvPr id="4" name="Straight Connector 3"/>
          <p:cNvCxnSpPr/>
          <p:nvPr/>
        </p:nvCxnSpPr>
        <p:spPr>
          <a:xfrm>
            <a:off x="228600" y="914400"/>
            <a:ext cx="8693757" cy="0"/>
          </a:xfrm>
          <a:prstGeom prst="line">
            <a:avLst/>
          </a:prstGeom>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457200" y="381000"/>
            <a:ext cx="4572000" cy="369332"/>
          </a:xfrm>
          <a:prstGeom prst="rect">
            <a:avLst/>
          </a:prstGeom>
          <a:noFill/>
        </p:spPr>
        <p:txBody>
          <a:bodyPr wrap="square" rtlCol="0">
            <a:spAutoFit/>
          </a:bodyPr>
          <a:lstStyle/>
          <a:p>
            <a:r>
              <a:rPr lang="en-ZA" dirty="0"/>
              <a:t>2</a:t>
            </a:r>
            <a:r>
              <a:rPr lang="en-ZA" dirty="0" smtClean="0"/>
              <a:t>. </a:t>
            </a:r>
            <a:r>
              <a:rPr lang="en-ZA" dirty="0" smtClean="0">
                <a:latin typeface="cinnamon cake" pitchFamily="2" charset="0"/>
              </a:rPr>
              <a:t>My heart’s response to God’s generosity</a:t>
            </a:r>
            <a:endParaRPr lang="en-ZA" dirty="0">
              <a:latin typeface="cinnamon cake" pitchFamily="2" charset="0"/>
            </a:endParaRPr>
          </a:p>
        </p:txBody>
      </p:sp>
      <p:sp>
        <p:nvSpPr>
          <p:cNvPr id="9" name="TextBox 8"/>
          <p:cNvSpPr txBox="1"/>
          <p:nvPr/>
        </p:nvSpPr>
        <p:spPr>
          <a:xfrm>
            <a:off x="457200" y="990600"/>
            <a:ext cx="8077200" cy="1661993"/>
          </a:xfrm>
          <a:prstGeom prst="rect">
            <a:avLst/>
          </a:prstGeom>
          <a:noFill/>
        </p:spPr>
        <p:txBody>
          <a:bodyPr wrap="square" rtlCol="0">
            <a:spAutoFit/>
          </a:bodyPr>
          <a:lstStyle/>
          <a:p>
            <a:r>
              <a:rPr lang="en-ZA" sz="2600" dirty="0" smtClean="0">
                <a:latin typeface="cinnamon cake" pitchFamily="2" charset="0"/>
              </a:rPr>
              <a:t>d) Is my heart giving generously?</a:t>
            </a:r>
          </a:p>
          <a:p>
            <a:endParaRPr lang="en-ZA" sz="1200" dirty="0" smtClean="0">
              <a:latin typeface="cinnamon cake" pitchFamily="2" charset="0"/>
            </a:endParaRPr>
          </a:p>
          <a:p>
            <a:r>
              <a:rPr lang="en-ZA" sz="2600" dirty="0" smtClean="0">
                <a:latin typeface="cinnamon cake" pitchFamily="2" charset="0"/>
              </a:rPr>
              <a:t>The </a:t>
            </a:r>
            <a:r>
              <a:rPr lang="en-ZA" sz="2600" u="sng" dirty="0" smtClean="0">
                <a:latin typeface="cinnamon cake" pitchFamily="2" charset="0"/>
              </a:rPr>
              <a:t>same 3 things are emphasized </a:t>
            </a:r>
            <a:r>
              <a:rPr lang="en-ZA" sz="2600" dirty="0" smtClean="0">
                <a:latin typeface="cinnamon cake" pitchFamily="2" charset="0"/>
              </a:rPr>
              <a:t>in Romans </a:t>
            </a:r>
            <a:r>
              <a:rPr lang="en-ZA" sz="2600" dirty="0">
                <a:latin typeface="cinnamon cake" pitchFamily="2" charset="0"/>
              </a:rPr>
              <a:t>12 v </a:t>
            </a:r>
            <a:r>
              <a:rPr lang="en-ZA" sz="2600" dirty="0" smtClean="0">
                <a:latin typeface="cinnamon cake" pitchFamily="2" charset="0"/>
              </a:rPr>
              <a:t>6-13</a:t>
            </a:r>
          </a:p>
          <a:p>
            <a:r>
              <a:rPr lang="en-ZA" sz="2600" dirty="0" smtClean="0">
                <a:latin typeface="cinnamon cake" pitchFamily="2" charset="0"/>
              </a:rPr>
              <a:t> (using our gifting, showing love, practising hospitality)</a:t>
            </a:r>
            <a:endParaRPr lang="en-ZA" sz="2600" dirty="0">
              <a:latin typeface="cinnamon cake" pitchFamily="2" charset="0"/>
            </a:endParaRPr>
          </a:p>
          <a:p>
            <a:endParaRPr lang="en-ZA" sz="1200" dirty="0" smtClean="0">
              <a:latin typeface="cinnamon cake" pitchFamily="2" charset="0"/>
            </a:endParaRPr>
          </a:p>
        </p:txBody>
      </p:sp>
      <p:sp>
        <p:nvSpPr>
          <p:cNvPr id="2" name="AutoShape 2" descr="Image result for world"/>
          <p:cNvSpPr>
            <a:spLocks noChangeAspect="1" noChangeArrowheads="1"/>
          </p:cNvSpPr>
          <p:nvPr/>
        </p:nvSpPr>
        <p:spPr bwMode="auto">
          <a:xfrm>
            <a:off x="0"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ZA"/>
          </a:p>
        </p:txBody>
      </p:sp>
      <p:sp>
        <p:nvSpPr>
          <p:cNvPr id="3" name="TextBox 2"/>
          <p:cNvSpPr txBox="1"/>
          <p:nvPr/>
        </p:nvSpPr>
        <p:spPr>
          <a:xfrm>
            <a:off x="457199" y="2971800"/>
            <a:ext cx="8465157" cy="1815882"/>
          </a:xfrm>
          <a:prstGeom prst="rect">
            <a:avLst/>
          </a:prstGeom>
          <a:noFill/>
        </p:spPr>
        <p:txBody>
          <a:bodyPr wrap="square" rtlCol="0">
            <a:spAutoFit/>
          </a:bodyPr>
          <a:lstStyle/>
          <a:p>
            <a:r>
              <a:rPr lang="en-ZA" sz="2600" dirty="0" smtClean="0">
                <a:latin typeface="cinnamon cake" pitchFamily="2" charset="0"/>
              </a:rPr>
              <a:t>In addition  there is the specific encouragement in </a:t>
            </a:r>
          </a:p>
          <a:p>
            <a:r>
              <a:rPr lang="en-ZA" sz="2600" i="1" dirty="0" smtClean="0">
                <a:solidFill>
                  <a:schemeClr val="accent1">
                    <a:lumMod val="75000"/>
                  </a:schemeClr>
                </a:solidFill>
                <a:latin typeface="cinnamon cake" pitchFamily="2" charset="0"/>
              </a:rPr>
              <a:t>Romans 12 v 8</a:t>
            </a:r>
            <a:r>
              <a:rPr lang="en-ZA" sz="2600" dirty="0" smtClean="0">
                <a:latin typeface="cinnamon cake" pitchFamily="2" charset="0"/>
              </a:rPr>
              <a:t> that if your gift </a:t>
            </a:r>
            <a:r>
              <a:rPr lang="en-ZA" sz="2600" i="1" dirty="0" smtClean="0">
                <a:solidFill>
                  <a:schemeClr val="accent1">
                    <a:lumMod val="75000"/>
                  </a:schemeClr>
                </a:solidFill>
                <a:latin typeface="cinnamon cake" pitchFamily="2" charset="0"/>
              </a:rPr>
              <a:t>“…is giving, </a:t>
            </a:r>
            <a:r>
              <a:rPr lang="en-ZA" sz="2600" i="1" u="sng" dirty="0" smtClean="0">
                <a:solidFill>
                  <a:schemeClr val="accent1">
                    <a:lumMod val="75000"/>
                  </a:schemeClr>
                </a:solidFill>
                <a:latin typeface="cinnamon cake" pitchFamily="2" charset="0"/>
              </a:rPr>
              <a:t>give generously”.</a:t>
            </a:r>
          </a:p>
          <a:p>
            <a:endParaRPr lang="en-ZA" sz="800" i="1" u="sng" dirty="0">
              <a:solidFill>
                <a:schemeClr val="accent1">
                  <a:lumMod val="75000"/>
                </a:schemeClr>
              </a:solidFill>
              <a:latin typeface="cinnamon cake" pitchFamily="2" charset="0"/>
            </a:endParaRPr>
          </a:p>
          <a:p>
            <a:pPr algn="ctr"/>
            <a:r>
              <a:rPr lang="en-ZA" sz="2600" dirty="0" smtClean="0">
                <a:latin typeface="cinnamon cake" pitchFamily="2" charset="0"/>
              </a:rPr>
              <a:t>Since our God is the source of all abundance , </a:t>
            </a:r>
          </a:p>
          <a:p>
            <a:pPr algn="ctr"/>
            <a:r>
              <a:rPr lang="en-ZA" sz="2600" dirty="0" smtClean="0">
                <a:latin typeface="cinnamon cake" pitchFamily="2" charset="0"/>
              </a:rPr>
              <a:t>we have much to give generously!</a:t>
            </a:r>
            <a:endParaRPr lang="en-ZA" sz="2600" dirty="0">
              <a:latin typeface="cinnamon cake" pitchFamily="2" charset="0"/>
            </a:endParaRPr>
          </a:p>
        </p:txBody>
      </p:sp>
      <p:pic>
        <p:nvPicPr>
          <p:cNvPr id="19458" name="Picture 2" descr="Image result for GIVE"/>
          <p:cNvPicPr>
            <a:picLocks noChangeAspect="1" noChangeArrowheads="1"/>
          </p:cNvPicPr>
          <p:nvPr/>
        </p:nvPicPr>
        <p:blipFill rotWithShape="1">
          <a:blip r:embed="rId3" cstate="print">
            <a:extLst>
              <a:ext uri="{28A0092B-C50C-407E-A947-70E740481C1C}">
                <a14:useLocalDpi xmlns:a14="http://schemas.microsoft.com/office/drawing/2010/main" xmlns="" val="0"/>
              </a:ext>
            </a:extLst>
          </a:blip>
          <a:srcRect t="22461"/>
          <a:stretch/>
        </p:blipFill>
        <p:spPr bwMode="auto">
          <a:xfrm>
            <a:off x="5969606" y="318655"/>
            <a:ext cx="2952750" cy="1196459"/>
          </a:xfrm>
          <a:prstGeom prst="rect">
            <a:avLst/>
          </a:prstGeom>
          <a:noFill/>
          <a:extLst>
            <a:ext uri="{909E8E84-426E-40DD-AFC4-6F175D3DCCD1}">
              <a14:hiddenFill xmlns:a14="http://schemas.microsoft.com/office/drawing/2010/main" xmlns="">
                <a:solidFill>
                  <a:srgbClr val="FFFFFF"/>
                </a:solidFill>
              </a14:hiddenFill>
            </a:ext>
          </a:extLst>
        </p:spPr>
      </p:pic>
      <p:sp>
        <p:nvSpPr>
          <p:cNvPr id="5" name="TextBox 4"/>
          <p:cNvSpPr txBox="1"/>
          <p:nvPr/>
        </p:nvSpPr>
        <p:spPr>
          <a:xfrm>
            <a:off x="6362699" y="990600"/>
            <a:ext cx="2324101" cy="381000"/>
          </a:xfrm>
          <a:prstGeom prst="rect">
            <a:avLst/>
          </a:prstGeom>
          <a:noFill/>
        </p:spPr>
        <p:txBody>
          <a:bodyPr wrap="square" rtlCol="0">
            <a:spAutoFit/>
          </a:bodyPr>
          <a:lstStyle/>
          <a:p>
            <a:r>
              <a:rPr lang="en-ZA" dirty="0" smtClean="0">
                <a:solidFill>
                  <a:schemeClr val="bg1"/>
                </a:solidFill>
                <a:latin typeface="DJB Cutouts-Hearts" panose="02000800000000000000" pitchFamily="2" charset="0"/>
              </a:rPr>
              <a:t>GENEROUSLY</a:t>
            </a:r>
            <a:endParaRPr lang="en-ZA" dirty="0">
              <a:solidFill>
                <a:schemeClr val="bg1"/>
              </a:solidFill>
              <a:latin typeface="DJB Cutouts-Hearts" panose="02000800000000000000" pitchFamily="2" charset="0"/>
            </a:endParaRPr>
          </a:p>
        </p:txBody>
      </p:sp>
    </p:spTree>
    <p:extLst>
      <p:ext uri="{BB962C8B-B14F-4D97-AF65-F5344CB8AC3E}">
        <p14:creationId xmlns:p14="http://schemas.microsoft.com/office/powerpoint/2010/main" xmlns="" val="319108732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40" name="Picture 8" descr="Image result for GIVE">
            <a:hlinkClick r:id="rId2"/>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019800" y="35646"/>
            <a:ext cx="3124200" cy="2343150"/>
          </a:xfrm>
          <a:prstGeom prst="rect">
            <a:avLst/>
          </a:prstGeom>
          <a:noFill/>
          <a:extLst>
            <a:ext uri="{909E8E84-426E-40DD-AFC4-6F175D3DCCD1}">
              <a14:hiddenFill xmlns:a14="http://schemas.microsoft.com/office/drawing/2010/main" xmlns="">
                <a:solidFill>
                  <a:srgbClr val="FFFFFF"/>
                </a:solidFill>
              </a14:hiddenFill>
            </a:ext>
          </a:extLst>
        </p:spPr>
      </p:pic>
      <p:pic>
        <p:nvPicPr>
          <p:cNvPr id="1026"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rot="281972">
            <a:off x="7970259" y="5409844"/>
            <a:ext cx="900086" cy="1306576"/>
          </a:xfrm>
          <a:prstGeom prst="rect">
            <a:avLst/>
          </a:prstGeom>
          <a:noFill/>
          <a:ln>
            <a:noFill/>
          </a:ln>
          <a:effectLst>
            <a:softEdge rad="63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6" name="TextBox 5"/>
          <p:cNvSpPr txBox="1"/>
          <p:nvPr/>
        </p:nvSpPr>
        <p:spPr>
          <a:xfrm>
            <a:off x="4343400" y="5867400"/>
            <a:ext cx="3733799" cy="523220"/>
          </a:xfrm>
          <a:prstGeom prst="rect">
            <a:avLst/>
          </a:prstGeom>
          <a:noFill/>
        </p:spPr>
        <p:txBody>
          <a:bodyPr wrap="square" rtlCol="0">
            <a:spAutoFit/>
          </a:bodyPr>
          <a:lstStyle/>
          <a:p>
            <a:pPr algn="ctr"/>
            <a:r>
              <a:rPr lang="en-ZA" sz="2800" dirty="0" smtClean="0">
                <a:latin typeface="Watermelon Script Demo" pitchFamily="2" charset="0"/>
              </a:rPr>
              <a:t>The</a:t>
            </a:r>
            <a:r>
              <a:rPr lang="en-ZA" sz="2800" dirty="0" smtClean="0">
                <a:latin typeface="cinnamon cake" pitchFamily="2" charset="0"/>
              </a:rPr>
              <a:t> </a:t>
            </a:r>
            <a:r>
              <a:rPr lang="en-ZA" sz="2800" b="1" dirty="0" smtClean="0">
                <a:latin typeface="cinnamon cake" pitchFamily="2" charset="0"/>
              </a:rPr>
              <a:t>Generous Heart</a:t>
            </a:r>
            <a:endParaRPr lang="en-ZA" sz="2800" b="1" dirty="0">
              <a:latin typeface="cinnamon cake" pitchFamily="2" charset="0"/>
            </a:endParaRPr>
          </a:p>
        </p:txBody>
      </p:sp>
      <p:cxnSp>
        <p:nvCxnSpPr>
          <p:cNvPr id="4" name="Straight Connector 3"/>
          <p:cNvCxnSpPr/>
          <p:nvPr/>
        </p:nvCxnSpPr>
        <p:spPr>
          <a:xfrm>
            <a:off x="228600" y="914400"/>
            <a:ext cx="8693757" cy="0"/>
          </a:xfrm>
          <a:prstGeom prst="line">
            <a:avLst/>
          </a:prstGeom>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457200" y="381000"/>
            <a:ext cx="4572000" cy="369332"/>
          </a:xfrm>
          <a:prstGeom prst="rect">
            <a:avLst/>
          </a:prstGeom>
          <a:noFill/>
        </p:spPr>
        <p:txBody>
          <a:bodyPr wrap="square" rtlCol="0">
            <a:spAutoFit/>
          </a:bodyPr>
          <a:lstStyle/>
          <a:p>
            <a:r>
              <a:rPr lang="en-ZA" dirty="0"/>
              <a:t>2</a:t>
            </a:r>
            <a:r>
              <a:rPr lang="en-ZA" dirty="0" smtClean="0"/>
              <a:t>. </a:t>
            </a:r>
            <a:r>
              <a:rPr lang="en-ZA" dirty="0" smtClean="0">
                <a:latin typeface="cinnamon cake" pitchFamily="2" charset="0"/>
              </a:rPr>
              <a:t>My heart’s response to God’s generosity</a:t>
            </a:r>
            <a:endParaRPr lang="en-ZA" dirty="0">
              <a:latin typeface="cinnamon cake" pitchFamily="2" charset="0"/>
            </a:endParaRPr>
          </a:p>
        </p:txBody>
      </p:sp>
      <p:sp>
        <p:nvSpPr>
          <p:cNvPr id="9" name="TextBox 8"/>
          <p:cNvSpPr txBox="1"/>
          <p:nvPr/>
        </p:nvSpPr>
        <p:spPr>
          <a:xfrm>
            <a:off x="457200" y="990600"/>
            <a:ext cx="8077200" cy="4308872"/>
          </a:xfrm>
          <a:prstGeom prst="rect">
            <a:avLst/>
          </a:prstGeom>
          <a:noFill/>
        </p:spPr>
        <p:txBody>
          <a:bodyPr wrap="square" rtlCol="0">
            <a:spAutoFit/>
          </a:bodyPr>
          <a:lstStyle/>
          <a:p>
            <a:r>
              <a:rPr lang="en-ZA" sz="2600" dirty="0" smtClean="0">
                <a:latin typeface="cinnamon cake" pitchFamily="2" charset="0"/>
              </a:rPr>
              <a:t>d) Is my heart giving generously?</a:t>
            </a:r>
          </a:p>
          <a:p>
            <a:endParaRPr lang="en-ZA" sz="1200" dirty="0" smtClean="0">
              <a:latin typeface="cinnamon cake" pitchFamily="2" charset="0"/>
            </a:endParaRPr>
          </a:p>
          <a:p>
            <a:r>
              <a:rPr lang="en-ZA" sz="2600" dirty="0">
                <a:latin typeface="cinnamon cake" pitchFamily="2" charset="0"/>
              </a:rPr>
              <a:t>The </a:t>
            </a:r>
            <a:r>
              <a:rPr lang="en-ZA" sz="2600" dirty="0" smtClean="0">
                <a:latin typeface="cinnamon cake" pitchFamily="2" charset="0"/>
              </a:rPr>
              <a:t>Godly principle: </a:t>
            </a:r>
          </a:p>
          <a:p>
            <a:endParaRPr lang="en-ZA" sz="800" dirty="0" smtClean="0">
              <a:latin typeface="cinnamon cake" pitchFamily="2" charset="0"/>
            </a:endParaRPr>
          </a:p>
          <a:p>
            <a:r>
              <a:rPr lang="en-ZA" sz="2600" i="1" dirty="0" smtClean="0">
                <a:solidFill>
                  <a:schemeClr val="accent1">
                    <a:lumMod val="75000"/>
                  </a:schemeClr>
                </a:solidFill>
                <a:latin typeface="cinnamon cake" pitchFamily="2" charset="0"/>
              </a:rPr>
              <a:t>Proverbs </a:t>
            </a:r>
            <a:r>
              <a:rPr lang="en-ZA" sz="2600" i="1" dirty="0">
                <a:solidFill>
                  <a:schemeClr val="accent1">
                    <a:lumMod val="75000"/>
                  </a:schemeClr>
                </a:solidFill>
                <a:latin typeface="cinnamon cake" pitchFamily="2" charset="0"/>
              </a:rPr>
              <a:t>11 v 25 –“The generous will prosper; those who refresh others will themselves be refreshed.” </a:t>
            </a:r>
            <a:endParaRPr lang="en-ZA" sz="2600" i="1" dirty="0" smtClean="0">
              <a:solidFill>
                <a:schemeClr val="accent1">
                  <a:lumMod val="75000"/>
                </a:schemeClr>
              </a:solidFill>
              <a:latin typeface="cinnamon cake" pitchFamily="2" charset="0"/>
            </a:endParaRPr>
          </a:p>
          <a:p>
            <a:endParaRPr lang="en-ZA" sz="800" dirty="0" smtClean="0">
              <a:latin typeface="cinnamon cake" pitchFamily="2" charset="0"/>
            </a:endParaRPr>
          </a:p>
          <a:p>
            <a:r>
              <a:rPr lang="en-ZA" sz="2600" i="1" dirty="0" smtClean="0">
                <a:solidFill>
                  <a:schemeClr val="accent1">
                    <a:lumMod val="75000"/>
                  </a:schemeClr>
                </a:solidFill>
                <a:latin typeface="cinnamon cake" pitchFamily="2" charset="0"/>
              </a:rPr>
              <a:t>Acts </a:t>
            </a:r>
            <a:r>
              <a:rPr lang="en-ZA" sz="2600" i="1" dirty="0">
                <a:solidFill>
                  <a:schemeClr val="accent1">
                    <a:lumMod val="75000"/>
                  </a:schemeClr>
                </a:solidFill>
                <a:latin typeface="cinnamon cake" pitchFamily="2" charset="0"/>
              </a:rPr>
              <a:t>20 v 35 – “Remember the words of the Lord Jesus, how he himself said, ‘It is more blessed to give than to receive</a:t>
            </a:r>
            <a:r>
              <a:rPr lang="en-ZA" sz="2600" i="1" dirty="0" smtClean="0">
                <a:solidFill>
                  <a:schemeClr val="accent1">
                    <a:lumMod val="75000"/>
                  </a:schemeClr>
                </a:solidFill>
                <a:latin typeface="cinnamon cake" pitchFamily="2" charset="0"/>
              </a:rPr>
              <a:t>.’” </a:t>
            </a:r>
            <a:endParaRPr lang="en-ZA" sz="800" dirty="0">
              <a:latin typeface="cinnamon cake" pitchFamily="2" charset="0"/>
            </a:endParaRPr>
          </a:p>
          <a:p>
            <a:pPr algn="ctr"/>
            <a:r>
              <a:rPr lang="en-ZA" sz="2600" dirty="0" smtClean="0">
                <a:latin typeface="cinnamon cake" pitchFamily="2" charset="0"/>
              </a:rPr>
              <a:t>When </a:t>
            </a:r>
            <a:r>
              <a:rPr lang="en-ZA" sz="2600" dirty="0">
                <a:latin typeface="cinnamon cake" pitchFamily="2" charset="0"/>
              </a:rPr>
              <a:t>we give, it pleases Him, we’re blessed, and He responds in giving </a:t>
            </a:r>
            <a:r>
              <a:rPr lang="en-ZA" sz="2600" dirty="0" smtClean="0">
                <a:latin typeface="cinnamon cake" pitchFamily="2" charset="0"/>
              </a:rPr>
              <a:t>more for us to give...</a:t>
            </a:r>
            <a:endParaRPr lang="en-ZA" sz="2600" dirty="0">
              <a:latin typeface="cinnamon cake" pitchFamily="2" charset="0"/>
            </a:endParaRPr>
          </a:p>
          <a:p>
            <a:endParaRPr lang="en-ZA" sz="1200" dirty="0" smtClean="0">
              <a:latin typeface="cinnamon cake" pitchFamily="2" charset="0"/>
            </a:endParaRPr>
          </a:p>
        </p:txBody>
      </p:sp>
      <p:sp>
        <p:nvSpPr>
          <p:cNvPr id="2" name="AutoShape 2" descr="Image result for world"/>
          <p:cNvSpPr>
            <a:spLocks noChangeAspect="1" noChangeArrowheads="1"/>
          </p:cNvSpPr>
          <p:nvPr/>
        </p:nvSpPr>
        <p:spPr bwMode="auto">
          <a:xfrm>
            <a:off x="0"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ZA"/>
          </a:p>
        </p:txBody>
      </p:sp>
      <p:sp>
        <p:nvSpPr>
          <p:cNvPr id="5" name="AutoShape 2" descr="Image result for GIVE"/>
          <p:cNvSpPr>
            <a:spLocks noChangeAspect="1" noChangeArrowheads="1"/>
          </p:cNvSpPr>
          <p:nvPr/>
        </p:nvSpPr>
        <p:spPr bwMode="auto">
          <a:xfrm>
            <a:off x="152400" y="7937"/>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ZA"/>
          </a:p>
        </p:txBody>
      </p:sp>
      <p:sp>
        <p:nvSpPr>
          <p:cNvPr id="7" name="AutoShape 4" descr="Image result for GIVE"/>
          <p:cNvSpPr>
            <a:spLocks noChangeAspect="1" noChangeArrowheads="1"/>
          </p:cNvSpPr>
          <p:nvPr/>
        </p:nvSpPr>
        <p:spPr bwMode="auto">
          <a:xfrm>
            <a:off x="304800" y="160337"/>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ZA"/>
          </a:p>
        </p:txBody>
      </p:sp>
      <p:sp>
        <p:nvSpPr>
          <p:cNvPr id="10" name="AutoShape 6" descr="Image result for GIVE"/>
          <p:cNvSpPr>
            <a:spLocks noChangeAspect="1" noChangeArrowheads="1"/>
          </p:cNvSpPr>
          <p:nvPr/>
        </p:nvSpPr>
        <p:spPr bwMode="auto">
          <a:xfrm>
            <a:off x="457200" y="312737"/>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ZA"/>
          </a:p>
        </p:txBody>
      </p:sp>
    </p:spTree>
    <p:extLst>
      <p:ext uri="{BB962C8B-B14F-4D97-AF65-F5344CB8AC3E}">
        <p14:creationId xmlns:p14="http://schemas.microsoft.com/office/powerpoint/2010/main" xmlns="" val="275132913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rot="281972">
            <a:off x="7970259" y="5409844"/>
            <a:ext cx="900086" cy="1306576"/>
          </a:xfrm>
          <a:prstGeom prst="rect">
            <a:avLst/>
          </a:prstGeom>
          <a:noFill/>
          <a:ln>
            <a:noFill/>
          </a:ln>
          <a:effectLst>
            <a:softEdge rad="63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6" name="TextBox 5"/>
          <p:cNvSpPr txBox="1"/>
          <p:nvPr/>
        </p:nvSpPr>
        <p:spPr>
          <a:xfrm>
            <a:off x="4343400" y="5867400"/>
            <a:ext cx="3733799" cy="523220"/>
          </a:xfrm>
          <a:prstGeom prst="rect">
            <a:avLst/>
          </a:prstGeom>
          <a:noFill/>
        </p:spPr>
        <p:txBody>
          <a:bodyPr wrap="square" rtlCol="0">
            <a:spAutoFit/>
          </a:bodyPr>
          <a:lstStyle/>
          <a:p>
            <a:pPr algn="ctr"/>
            <a:r>
              <a:rPr lang="en-ZA" sz="2800" dirty="0" smtClean="0">
                <a:latin typeface="Watermelon Script Demo" pitchFamily="2" charset="0"/>
              </a:rPr>
              <a:t>The</a:t>
            </a:r>
            <a:r>
              <a:rPr lang="en-ZA" sz="2800" dirty="0" smtClean="0">
                <a:latin typeface="cinnamon cake" pitchFamily="2" charset="0"/>
              </a:rPr>
              <a:t> </a:t>
            </a:r>
            <a:r>
              <a:rPr lang="en-ZA" sz="2800" b="1" dirty="0" smtClean="0">
                <a:latin typeface="cinnamon cake" pitchFamily="2" charset="0"/>
              </a:rPr>
              <a:t>Generous Heart</a:t>
            </a:r>
            <a:endParaRPr lang="en-ZA" sz="2800" b="1" dirty="0">
              <a:latin typeface="cinnamon cake" pitchFamily="2" charset="0"/>
            </a:endParaRPr>
          </a:p>
        </p:txBody>
      </p:sp>
      <p:cxnSp>
        <p:nvCxnSpPr>
          <p:cNvPr id="4" name="Straight Connector 3"/>
          <p:cNvCxnSpPr/>
          <p:nvPr/>
        </p:nvCxnSpPr>
        <p:spPr>
          <a:xfrm>
            <a:off x="228600" y="914400"/>
            <a:ext cx="8693757" cy="0"/>
          </a:xfrm>
          <a:prstGeom prst="line">
            <a:avLst/>
          </a:prstGeom>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457200" y="381000"/>
            <a:ext cx="4572000" cy="369332"/>
          </a:xfrm>
          <a:prstGeom prst="rect">
            <a:avLst/>
          </a:prstGeom>
          <a:noFill/>
        </p:spPr>
        <p:txBody>
          <a:bodyPr wrap="square" rtlCol="0">
            <a:spAutoFit/>
          </a:bodyPr>
          <a:lstStyle/>
          <a:p>
            <a:r>
              <a:rPr lang="en-ZA" dirty="0"/>
              <a:t>2</a:t>
            </a:r>
            <a:r>
              <a:rPr lang="en-ZA" dirty="0" smtClean="0"/>
              <a:t>. </a:t>
            </a:r>
            <a:r>
              <a:rPr lang="en-ZA" dirty="0" smtClean="0">
                <a:latin typeface="cinnamon cake" pitchFamily="2" charset="0"/>
              </a:rPr>
              <a:t>My heart’s response to God’s generosity</a:t>
            </a:r>
            <a:endParaRPr lang="en-ZA" dirty="0">
              <a:latin typeface="cinnamon cake" pitchFamily="2" charset="0"/>
            </a:endParaRPr>
          </a:p>
        </p:txBody>
      </p:sp>
      <p:sp>
        <p:nvSpPr>
          <p:cNvPr id="9" name="TextBox 8"/>
          <p:cNvSpPr txBox="1"/>
          <p:nvPr/>
        </p:nvSpPr>
        <p:spPr>
          <a:xfrm>
            <a:off x="457200" y="990600"/>
            <a:ext cx="8077200" cy="3016210"/>
          </a:xfrm>
          <a:prstGeom prst="rect">
            <a:avLst/>
          </a:prstGeom>
          <a:noFill/>
        </p:spPr>
        <p:txBody>
          <a:bodyPr wrap="square" rtlCol="0">
            <a:spAutoFit/>
          </a:bodyPr>
          <a:lstStyle/>
          <a:p>
            <a:r>
              <a:rPr lang="en-ZA" sz="2600" dirty="0" smtClean="0">
                <a:latin typeface="cinnamon cake" pitchFamily="2" charset="0"/>
              </a:rPr>
              <a:t>d) Is my heart giving generously?</a:t>
            </a:r>
          </a:p>
          <a:p>
            <a:endParaRPr lang="en-ZA" sz="1200" dirty="0" smtClean="0">
              <a:latin typeface="cinnamon cake" pitchFamily="2" charset="0"/>
            </a:endParaRPr>
          </a:p>
          <a:p>
            <a:pPr algn="ctr"/>
            <a:r>
              <a:rPr lang="en-ZA" sz="2600" dirty="0">
                <a:latin typeface="cinnamon cake" pitchFamily="2" charset="0"/>
              </a:rPr>
              <a:t>Good Samaritan </a:t>
            </a:r>
            <a:r>
              <a:rPr lang="en-ZA" sz="2600" dirty="0" smtClean="0">
                <a:latin typeface="cinnamon cake" pitchFamily="2" charset="0"/>
              </a:rPr>
              <a:t>in </a:t>
            </a:r>
            <a:r>
              <a:rPr lang="en-ZA" sz="2600" i="1" dirty="0" smtClean="0">
                <a:solidFill>
                  <a:schemeClr val="accent1">
                    <a:lumMod val="75000"/>
                  </a:schemeClr>
                </a:solidFill>
                <a:latin typeface="cinnamon cake" pitchFamily="2" charset="0"/>
              </a:rPr>
              <a:t>Luke </a:t>
            </a:r>
            <a:r>
              <a:rPr lang="en-ZA" sz="2600" i="1" dirty="0">
                <a:solidFill>
                  <a:schemeClr val="accent1">
                    <a:lumMod val="75000"/>
                  </a:schemeClr>
                </a:solidFill>
                <a:latin typeface="cinnamon cake" pitchFamily="2" charset="0"/>
              </a:rPr>
              <a:t>10 v </a:t>
            </a:r>
            <a:r>
              <a:rPr lang="en-ZA" sz="2600" i="1" dirty="0" smtClean="0">
                <a:solidFill>
                  <a:schemeClr val="accent1">
                    <a:lumMod val="75000"/>
                  </a:schemeClr>
                </a:solidFill>
                <a:latin typeface="cinnamon cake" pitchFamily="2" charset="0"/>
              </a:rPr>
              <a:t>33-35</a:t>
            </a:r>
          </a:p>
          <a:p>
            <a:pPr algn="ctr"/>
            <a:r>
              <a:rPr lang="en-ZA" sz="2600" dirty="0" smtClean="0">
                <a:latin typeface="cinnamon cake" pitchFamily="2" charset="0"/>
              </a:rPr>
              <a:t>Love</a:t>
            </a:r>
            <a:r>
              <a:rPr lang="en-ZA" sz="2600" dirty="0">
                <a:latin typeface="cinnamon cake" pitchFamily="2" charset="0"/>
              </a:rPr>
              <a:t>, Hospitality, </a:t>
            </a:r>
            <a:r>
              <a:rPr lang="en-ZA" sz="2600" dirty="0" smtClean="0">
                <a:latin typeface="cinnamon cake" pitchFamily="2" charset="0"/>
              </a:rPr>
              <a:t>Gifting… </a:t>
            </a:r>
            <a:r>
              <a:rPr lang="en-ZA" sz="2600" dirty="0">
                <a:latin typeface="cinnamon cake" pitchFamily="2" charset="0"/>
              </a:rPr>
              <a:t>AGAIN! a</a:t>
            </a:r>
            <a:r>
              <a:rPr lang="en-ZA" sz="2600" dirty="0" smtClean="0">
                <a:latin typeface="cinnamon cake" pitchFamily="2" charset="0"/>
              </a:rPr>
              <a:t>nd he used his own money to meet the need </a:t>
            </a:r>
          </a:p>
          <a:p>
            <a:endParaRPr lang="en-ZA" sz="1000" dirty="0" smtClean="0">
              <a:latin typeface="cinnamon cake" pitchFamily="2" charset="0"/>
            </a:endParaRPr>
          </a:p>
          <a:p>
            <a:r>
              <a:rPr lang="en-ZA" sz="2600" dirty="0" smtClean="0">
                <a:latin typeface="cinnamon cake" pitchFamily="2" charset="0"/>
              </a:rPr>
              <a:t>What </a:t>
            </a:r>
            <a:r>
              <a:rPr lang="en-ZA" sz="2600" dirty="0">
                <a:latin typeface="cinnamon cake" pitchFamily="2" charset="0"/>
              </a:rPr>
              <a:t>did Jesus instruct those listening to </a:t>
            </a:r>
            <a:r>
              <a:rPr lang="en-ZA" sz="2600" dirty="0" smtClean="0">
                <a:latin typeface="cinnamon cake" pitchFamily="2" charset="0"/>
              </a:rPr>
              <a:t>do, </a:t>
            </a:r>
            <a:r>
              <a:rPr lang="en-ZA" sz="2600" dirty="0">
                <a:latin typeface="cinnamon cake" pitchFamily="2" charset="0"/>
              </a:rPr>
              <a:t>in response to the parable? </a:t>
            </a:r>
            <a:r>
              <a:rPr lang="en-ZA" sz="2600" i="1" dirty="0">
                <a:solidFill>
                  <a:schemeClr val="accent1">
                    <a:lumMod val="75000"/>
                  </a:schemeClr>
                </a:solidFill>
                <a:latin typeface="cinnamon cake" pitchFamily="2" charset="0"/>
              </a:rPr>
              <a:t>….</a:t>
            </a:r>
            <a:r>
              <a:rPr lang="en-ZA" sz="2600" i="1" u="sng" dirty="0">
                <a:solidFill>
                  <a:schemeClr val="accent1">
                    <a:lumMod val="75000"/>
                  </a:schemeClr>
                </a:solidFill>
                <a:latin typeface="cinnamon cake" pitchFamily="2" charset="0"/>
              </a:rPr>
              <a:t> “Do the same”</a:t>
            </a:r>
            <a:endParaRPr lang="en-ZA" sz="2600" i="1" dirty="0">
              <a:solidFill>
                <a:schemeClr val="accent1">
                  <a:lumMod val="75000"/>
                </a:schemeClr>
              </a:solidFill>
              <a:latin typeface="cinnamon cake" pitchFamily="2" charset="0"/>
            </a:endParaRPr>
          </a:p>
          <a:p>
            <a:endParaRPr lang="en-ZA" sz="1200" dirty="0" smtClean="0">
              <a:latin typeface="cinnamon cake" pitchFamily="2" charset="0"/>
            </a:endParaRPr>
          </a:p>
        </p:txBody>
      </p:sp>
      <p:sp>
        <p:nvSpPr>
          <p:cNvPr id="2" name="AutoShape 2" descr="Image result for world"/>
          <p:cNvSpPr>
            <a:spLocks noChangeAspect="1" noChangeArrowheads="1"/>
          </p:cNvSpPr>
          <p:nvPr/>
        </p:nvSpPr>
        <p:spPr bwMode="auto">
          <a:xfrm>
            <a:off x="0"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ZA"/>
          </a:p>
        </p:txBody>
      </p:sp>
      <p:pic>
        <p:nvPicPr>
          <p:cNvPr id="17410" name="Picture 2" descr="Image result for good samaritan">
            <a:hlinkClick r:id="rId3"/>
          </p:cNvPr>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1898447" y="3962400"/>
            <a:ext cx="5188153" cy="1846295"/>
          </a:xfrm>
          <a:prstGeom prst="rect">
            <a:avLst/>
          </a:prstGeom>
          <a:noFill/>
          <a:extLst>
            <a:ext uri="{909E8E84-426E-40DD-AFC4-6F175D3DCCD1}">
              <a14:hiddenFill xmlns:a14="http://schemas.microsoft.com/office/drawing/2010/main" xmlns="">
                <a:solidFill>
                  <a:srgbClr val="FFFFFF"/>
                </a:solidFill>
              </a14:hiddenFill>
            </a:ext>
          </a:extLst>
        </p:spPr>
      </p:pic>
      <p:sp>
        <p:nvSpPr>
          <p:cNvPr id="3" name="TextBox 2"/>
          <p:cNvSpPr txBox="1"/>
          <p:nvPr/>
        </p:nvSpPr>
        <p:spPr>
          <a:xfrm>
            <a:off x="2209800" y="4114800"/>
            <a:ext cx="920953" cy="523220"/>
          </a:xfrm>
          <a:prstGeom prst="rect">
            <a:avLst/>
          </a:prstGeom>
          <a:noFill/>
        </p:spPr>
        <p:txBody>
          <a:bodyPr wrap="square" rtlCol="0">
            <a:spAutoFit/>
          </a:bodyPr>
          <a:lstStyle/>
          <a:p>
            <a:r>
              <a:rPr lang="en-ZA" sz="2800" b="1" dirty="0" smtClean="0"/>
              <a:t>Am I </a:t>
            </a:r>
            <a:endParaRPr lang="en-ZA" sz="2800" b="1" dirty="0"/>
          </a:p>
        </p:txBody>
      </p:sp>
      <p:sp>
        <p:nvSpPr>
          <p:cNvPr id="10" name="TextBox 9"/>
          <p:cNvSpPr txBox="1"/>
          <p:nvPr/>
        </p:nvSpPr>
        <p:spPr>
          <a:xfrm>
            <a:off x="5867401" y="4953000"/>
            <a:ext cx="460476" cy="523220"/>
          </a:xfrm>
          <a:prstGeom prst="rect">
            <a:avLst/>
          </a:prstGeom>
          <a:noFill/>
        </p:spPr>
        <p:txBody>
          <a:bodyPr wrap="square" rtlCol="0">
            <a:spAutoFit/>
          </a:bodyPr>
          <a:lstStyle/>
          <a:p>
            <a:r>
              <a:rPr lang="en-ZA" sz="2800" b="1" dirty="0"/>
              <a:t>?</a:t>
            </a:r>
            <a:r>
              <a:rPr lang="en-ZA" sz="2800" b="1" dirty="0" smtClean="0"/>
              <a:t> </a:t>
            </a:r>
            <a:endParaRPr lang="en-ZA" sz="2800" b="1" dirty="0"/>
          </a:p>
        </p:txBody>
      </p:sp>
    </p:spTree>
    <p:extLst>
      <p:ext uri="{BB962C8B-B14F-4D97-AF65-F5344CB8AC3E}">
        <p14:creationId xmlns:p14="http://schemas.microsoft.com/office/powerpoint/2010/main" xmlns="" val="111663450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rot="281972">
            <a:off x="7970259" y="5409844"/>
            <a:ext cx="900086" cy="1306576"/>
          </a:xfrm>
          <a:prstGeom prst="rect">
            <a:avLst/>
          </a:prstGeom>
          <a:noFill/>
          <a:ln>
            <a:noFill/>
          </a:ln>
          <a:effectLst>
            <a:softEdge rad="63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6" name="TextBox 5"/>
          <p:cNvSpPr txBox="1"/>
          <p:nvPr/>
        </p:nvSpPr>
        <p:spPr>
          <a:xfrm>
            <a:off x="4343400" y="5867400"/>
            <a:ext cx="3733799" cy="523220"/>
          </a:xfrm>
          <a:prstGeom prst="rect">
            <a:avLst/>
          </a:prstGeom>
          <a:noFill/>
        </p:spPr>
        <p:txBody>
          <a:bodyPr wrap="square" rtlCol="0">
            <a:spAutoFit/>
          </a:bodyPr>
          <a:lstStyle/>
          <a:p>
            <a:pPr algn="ctr"/>
            <a:r>
              <a:rPr lang="en-ZA" sz="2800" dirty="0" smtClean="0">
                <a:latin typeface="Watermelon Script Demo" pitchFamily="2" charset="0"/>
              </a:rPr>
              <a:t>The</a:t>
            </a:r>
            <a:r>
              <a:rPr lang="en-ZA" sz="2800" dirty="0" smtClean="0">
                <a:latin typeface="cinnamon cake" pitchFamily="2" charset="0"/>
              </a:rPr>
              <a:t> </a:t>
            </a:r>
            <a:r>
              <a:rPr lang="en-ZA" sz="2800" b="1" dirty="0" smtClean="0">
                <a:latin typeface="cinnamon cake" pitchFamily="2" charset="0"/>
              </a:rPr>
              <a:t>Generous Heart</a:t>
            </a:r>
            <a:endParaRPr lang="en-ZA" sz="2800" b="1" dirty="0">
              <a:latin typeface="cinnamon cake" pitchFamily="2" charset="0"/>
            </a:endParaRPr>
          </a:p>
        </p:txBody>
      </p:sp>
      <p:cxnSp>
        <p:nvCxnSpPr>
          <p:cNvPr id="4" name="Straight Connector 3"/>
          <p:cNvCxnSpPr/>
          <p:nvPr/>
        </p:nvCxnSpPr>
        <p:spPr>
          <a:xfrm>
            <a:off x="228600" y="914400"/>
            <a:ext cx="8693757" cy="0"/>
          </a:xfrm>
          <a:prstGeom prst="line">
            <a:avLst/>
          </a:prstGeom>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457200" y="381000"/>
            <a:ext cx="4572000" cy="369332"/>
          </a:xfrm>
          <a:prstGeom prst="rect">
            <a:avLst/>
          </a:prstGeom>
          <a:noFill/>
        </p:spPr>
        <p:txBody>
          <a:bodyPr wrap="square" rtlCol="0">
            <a:spAutoFit/>
          </a:bodyPr>
          <a:lstStyle/>
          <a:p>
            <a:r>
              <a:rPr lang="en-ZA" dirty="0"/>
              <a:t>2</a:t>
            </a:r>
            <a:r>
              <a:rPr lang="en-ZA" dirty="0" smtClean="0"/>
              <a:t>. </a:t>
            </a:r>
            <a:r>
              <a:rPr lang="en-ZA" dirty="0" smtClean="0">
                <a:latin typeface="cinnamon cake" pitchFamily="2" charset="0"/>
              </a:rPr>
              <a:t>My heart’s response to God’s generosity</a:t>
            </a:r>
            <a:endParaRPr lang="en-ZA" dirty="0">
              <a:latin typeface="cinnamon cake" pitchFamily="2" charset="0"/>
            </a:endParaRPr>
          </a:p>
        </p:txBody>
      </p:sp>
      <p:sp>
        <p:nvSpPr>
          <p:cNvPr id="9" name="TextBox 8"/>
          <p:cNvSpPr txBox="1"/>
          <p:nvPr/>
        </p:nvSpPr>
        <p:spPr>
          <a:xfrm>
            <a:off x="457200" y="990600"/>
            <a:ext cx="8077200" cy="4462760"/>
          </a:xfrm>
          <a:prstGeom prst="rect">
            <a:avLst/>
          </a:prstGeom>
          <a:noFill/>
        </p:spPr>
        <p:txBody>
          <a:bodyPr wrap="square" rtlCol="0">
            <a:spAutoFit/>
          </a:bodyPr>
          <a:lstStyle/>
          <a:p>
            <a:r>
              <a:rPr lang="en-ZA" sz="2600" dirty="0" smtClean="0">
                <a:latin typeface="cinnamon cake" pitchFamily="2" charset="0"/>
              </a:rPr>
              <a:t>d) Is my heart giving generously?</a:t>
            </a:r>
          </a:p>
          <a:p>
            <a:endParaRPr lang="en-ZA" sz="1200" dirty="0" smtClean="0">
              <a:latin typeface="cinnamon cake" pitchFamily="2" charset="0"/>
            </a:endParaRPr>
          </a:p>
          <a:p>
            <a:endParaRPr lang="en-ZA" sz="2600" dirty="0">
              <a:latin typeface="cinnamon cake" pitchFamily="2" charset="0"/>
            </a:endParaRPr>
          </a:p>
          <a:p>
            <a:pPr algn="ctr"/>
            <a:endParaRPr lang="en-ZA" sz="2600" dirty="0" smtClean="0">
              <a:latin typeface="cinnamon cake" pitchFamily="2" charset="0"/>
            </a:endParaRPr>
          </a:p>
          <a:p>
            <a:pPr algn="ctr"/>
            <a:endParaRPr lang="en-ZA" sz="2600" dirty="0">
              <a:latin typeface="cinnamon cake" pitchFamily="2" charset="0"/>
            </a:endParaRPr>
          </a:p>
          <a:p>
            <a:pPr algn="ctr"/>
            <a:endParaRPr lang="en-ZA" sz="2600" dirty="0" smtClean="0">
              <a:latin typeface="cinnamon cake" pitchFamily="2" charset="0"/>
            </a:endParaRPr>
          </a:p>
          <a:p>
            <a:pPr algn="ctr"/>
            <a:endParaRPr lang="en-ZA" sz="2600" dirty="0">
              <a:latin typeface="cinnamon cake" pitchFamily="2" charset="0"/>
            </a:endParaRPr>
          </a:p>
          <a:p>
            <a:pPr algn="ctr"/>
            <a:endParaRPr lang="en-ZA" sz="2600" dirty="0" smtClean="0">
              <a:latin typeface="cinnamon cake" pitchFamily="2" charset="0"/>
            </a:endParaRPr>
          </a:p>
          <a:p>
            <a:pPr algn="ctr"/>
            <a:endParaRPr lang="en-ZA" sz="2600" dirty="0">
              <a:latin typeface="cinnamon cake" pitchFamily="2" charset="0"/>
            </a:endParaRPr>
          </a:p>
          <a:p>
            <a:pPr algn="ctr"/>
            <a:endParaRPr lang="en-ZA" sz="1600" dirty="0" smtClean="0">
              <a:latin typeface="cinnamon cake" pitchFamily="2" charset="0"/>
            </a:endParaRPr>
          </a:p>
          <a:p>
            <a:pPr algn="ctr"/>
            <a:r>
              <a:rPr lang="en-ZA" sz="2600" dirty="0" smtClean="0">
                <a:latin typeface="cinnamon cake" pitchFamily="2" charset="0"/>
              </a:rPr>
              <a:t>The running over into our laps begins with “Give”</a:t>
            </a:r>
            <a:endParaRPr lang="en-ZA" sz="2600" dirty="0">
              <a:latin typeface="cinnamon cake" pitchFamily="2" charset="0"/>
            </a:endParaRPr>
          </a:p>
          <a:p>
            <a:endParaRPr lang="en-ZA" sz="1200" dirty="0" smtClean="0">
              <a:latin typeface="cinnamon cake" pitchFamily="2" charset="0"/>
            </a:endParaRPr>
          </a:p>
        </p:txBody>
      </p:sp>
      <p:sp>
        <p:nvSpPr>
          <p:cNvPr id="2" name="AutoShape 2" descr="Image result for world"/>
          <p:cNvSpPr>
            <a:spLocks noChangeAspect="1" noChangeArrowheads="1"/>
          </p:cNvSpPr>
          <p:nvPr/>
        </p:nvSpPr>
        <p:spPr bwMode="auto">
          <a:xfrm>
            <a:off x="0"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ZA"/>
          </a:p>
        </p:txBody>
      </p:sp>
      <p:pic>
        <p:nvPicPr>
          <p:cNvPr id="16386" name="Picture 2" descr="Image result for luke 6 v 38">
            <a:hlinkClick r:id="rId3"/>
          </p:cNvPr>
          <p:cNvPicPr>
            <a:picLocks noChangeAspect="1" noChangeArrowheads="1"/>
          </p:cNvPicPr>
          <p:nvPr/>
        </p:nvPicPr>
        <p:blipFill rotWithShape="1">
          <a:blip r:embed="rId4" cstate="print">
            <a:extLst>
              <a:ext uri="{28A0092B-C50C-407E-A947-70E740481C1C}">
                <a14:useLocalDpi xmlns:a14="http://schemas.microsoft.com/office/drawing/2010/main" xmlns="" val="0"/>
              </a:ext>
            </a:extLst>
          </a:blip>
          <a:srcRect t="9391" b="6741"/>
          <a:stretch/>
        </p:blipFill>
        <p:spPr bwMode="auto">
          <a:xfrm>
            <a:off x="1621355" y="1562736"/>
            <a:ext cx="5922445" cy="2977704"/>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28989136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rot="281972">
            <a:off x="7970259" y="5409844"/>
            <a:ext cx="900086" cy="1306576"/>
          </a:xfrm>
          <a:prstGeom prst="rect">
            <a:avLst/>
          </a:prstGeom>
          <a:noFill/>
          <a:ln>
            <a:noFill/>
          </a:ln>
          <a:effectLst>
            <a:softEdge rad="63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6" name="TextBox 5"/>
          <p:cNvSpPr txBox="1"/>
          <p:nvPr/>
        </p:nvSpPr>
        <p:spPr>
          <a:xfrm>
            <a:off x="4343400" y="5867400"/>
            <a:ext cx="3733799" cy="523220"/>
          </a:xfrm>
          <a:prstGeom prst="rect">
            <a:avLst/>
          </a:prstGeom>
          <a:noFill/>
        </p:spPr>
        <p:txBody>
          <a:bodyPr wrap="square" rtlCol="0">
            <a:spAutoFit/>
          </a:bodyPr>
          <a:lstStyle/>
          <a:p>
            <a:pPr algn="ctr"/>
            <a:r>
              <a:rPr lang="en-ZA" sz="2800" dirty="0" smtClean="0">
                <a:latin typeface="Watermelon Script Demo" pitchFamily="2" charset="0"/>
              </a:rPr>
              <a:t>The</a:t>
            </a:r>
            <a:r>
              <a:rPr lang="en-ZA" sz="2800" dirty="0" smtClean="0">
                <a:latin typeface="cinnamon cake" pitchFamily="2" charset="0"/>
              </a:rPr>
              <a:t> </a:t>
            </a:r>
            <a:r>
              <a:rPr lang="en-ZA" sz="2800" b="1" dirty="0" smtClean="0">
                <a:latin typeface="cinnamon cake" pitchFamily="2" charset="0"/>
              </a:rPr>
              <a:t>Generous Heart</a:t>
            </a:r>
            <a:endParaRPr lang="en-ZA" sz="2800" b="1" dirty="0">
              <a:latin typeface="cinnamon cake" pitchFamily="2" charset="0"/>
            </a:endParaRPr>
          </a:p>
        </p:txBody>
      </p:sp>
      <p:cxnSp>
        <p:nvCxnSpPr>
          <p:cNvPr id="4" name="Straight Connector 3"/>
          <p:cNvCxnSpPr/>
          <p:nvPr/>
        </p:nvCxnSpPr>
        <p:spPr>
          <a:xfrm>
            <a:off x="228600" y="914400"/>
            <a:ext cx="8693757" cy="0"/>
          </a:xfrm>
          <a:prstGeom prst="line">
            <a:avLst/>
          </a:prstGeom>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457200" y="392484"/>
            <a:ext cx="4572000" cy="369332"/>
          </a:xfrm>
          <a:prstGeom prst="rect">
            <a:avLst/>
          </a:prstGeom>
          <a:noFill/>
        </p:spPr>
        <p:txBody>
          <a:bodyPr wrap="square" rtlCol="0">
            <a:spAutoFit/>
          </a:bodyPr>
          <a:lstStyle/>
          <a:p>
            <a:r>
              <a:rPr lang="en-ZA" dirty="0" smtClean="0"/>
              <a:t>2. </a:t>
            </a:r>
            <a:r>
              <a:rPr lang="en-ZA" dirty="0" smtClean="0">
                <a:latin typeface="cinnamon cake" pitchFamily="2" charset="0"/>
              </a:rPr>
              <a:t>My heart’s response to God’s generosity</a:t>
            </a:r>
            <a:endParaRPr lang="en-ZA" dirty="0">
              <a:latin typeface="cinnamon cake" pitchFamily="2" charset="0"/>
            </a:endParaRPr>
          </a:p>
        </p:txBody>
      </p:sp>
      <p:pic>
        <p:nvPicPr>
          <p:cNvPr id="11" name="Picture 10" descr="Image result for heart anatomy">
            <a:hlinkClick r:id="rId3" tgtFrame="&quot;_blank&quot;"/>
          </p:cNvPr>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1924050" y="1066800"/>
            <a:ext cx="4933950" cy="3895725"/>
          </a:xfrm>
          <a:prstGeom prst="rect">
            <a:avLst/>
          </a:prstGeom>
          <a:noFill/>
          <a:ln>
            <a:noFill/>
          </a:ln>
        </p:spPr>
      </p:pic>
      <p:sp>
        <p:nvSpPr>
          <p:cNvPr id="12" name="TextBox 11"/>
          <p:cNvSpPr txBox="1"/>
          <p:nvPr/>
        </p:nvSpPr>
        <p:spPr>
          <a:xfrm>
            <a:off x="685800" y="1828800"/>
            <a:ext cx="1219200" cy="369332"/>
          </a:xfrm>
          <a:prstGeom prst="rect">
            <a:avLst/>
          </a:prstGeom>
          <a:noFill/>
        </p:spPr>
        <p:txBody>
          <a:bodyPr wrap="square" rtlCol="0">
            <a:spAutoFit/>
          </a:bodyPr>
          <a:lstStyle/>
          <a:p>
            <a:endParaRPr lang="en-ZA" dirty="0"/>
          </a:p>
        </p:txBody>
      </p:sp>
      <p:sp>
        <p:nvSpPr>
          <p:cNvPr id="13" name="TextBox 12"/>
          <p:cNvSpPr txBox="1"/>
          <p:nvPr/>
        </p:nvSpPr>
        <p:spPr>
          <a:xfrm>
            <a:off x="1" y="3200400"/>
            <a:ext cx="1938770" cy="1292662"/>
          </a:xfrm>
          <a:prstGeom prst="rect">
            <a:avLst/>
          </a:prstGeom>
          <a:noFill/>
          <a:ln w="28575">
            <a:solidFill>
              <a:schemeClr val="tx1"/>
            </a:solidFill>
          </a:ln>
          <a:effectLst>
            <a:softEdge rad="31750"/>
          </a:effectLst>
        </p:spPr>
        <p:txBody>
          <a:bodyPr wrap="square" rtlCol="0">
            <a:spAutoFit/>
          </a:bodyPr>
          <a:lstStyle/>
          <a:p>
            <a:pPr algn="ctr"/>
            <a:r>
              <a:rPr lang="en-ZA" sz="2600" dirty="0" smtClean="0">
                <a:latin typeface="cinnamon cake" pitchFamily="2" charset="0"/>
              </a:rPr>
              <a:t>b) My heart</a:t>
            </a:r>
          </a:p>
          <a:p>
            <a:pPr algn="ctr"/>
            <a:r>
              <a:rPr lang="en-ZA" sz="2600" dirty="0" smtClean="0">
                <a:latin typeface="cinnamon cake" pitchFamily="2" charset="0"/>
              </a:rPr>
              <a:t> &amp; my treasure</a:t>
            </a:r>
            <a:endParaRPr lang="en-ZA" sz="2600" dirty="0">
              <a:latin typeface="cinnamon cake" pitchFamily="2" charset="0"/>
            </a:endParaRPr>
          </a:p>
        </p:txBody>
      </p:sp>
      <p:sp>
        <p:nvSpPr>
          <p:cNvPr id="14" name="TextBox 13"/>
          <p:cNvSpPr txBox="1"/>
          <p:nvPr/>
        </p:nvSpPr>
        <p:spPr>
          <a:xfrm>
            <a:off x="152400" y="1295400"/>
            <a:ext cx="1724025" cy="1292662"/>
          </a:xfrm>
          <a:prstGeom prst="rect">
            <a:avLst/>
          </a:prstGeom>
          <a:noFill/>
          <a:ln w="28575">
            <a:solidFill>
              <a:schemeClr val="tx1"/>
            </a:solidFill>
          </a:ln>
          <a:effectLst>
            <a:softEdge rad="31750"/>
          </a:effectLst>
        </p:spPr>
        <p:txBody>
          <a:bodyPr wrap="square" rtlCol="0">
            <a:spAutoFit/>
          </a:bodyPr>
          <a:lstStyle/>
          <a:p>
            <a:pPr algn="ctr"/>
            <a:r>
              <a:rPr lang="en-ZA" sz="2600" dirty="0" smtClean="0">
                <a:latin typeface="cinnamon cake" pitchFamily="2" charset="0"/>
              </a:rPr>
              <a:t>a) My heart matters to God</a:t>
            </a:r>
            <a:endParaRPr lang="en-ZA" sz="2600" dirty="0">
              <a:latin typeface="cinnamon cake" pitchFamily="2" charset="0"/>
            </a:endParaRPr>
          </a:p>
        </p:txBody>
      </p:sp>
      <p:sp>
        <p:nvSpPr>
          <p:cNvPr id="15" name="TextBox 14"/>
          <p:cNvSpPr txBox="1"/>
          <p:nvPr/>
        </p:nvSpPr>
        <p:spPr>
          <a:xfrm>
            <a:off x="7010400" y="1302511"/>
            <a:ext cx="1928811" cy="1692771"/>
          </a:xfrm>
          <a:prstGeom prst="rect">
            <a:avLst/>
          </a:prstGeom>
          <a:noFill/>
          <a:ln w="28575">
            <a:solidFill>
              <a:schemeClr val="tx1"/>
            </a:solidFill>
          </a:ln>
          <a:effectLst>
            <a:softEdge rad="31750"/>
          </a:effectLst>
        </p:spPr>
        <p:txBody>
          <a:bodyPr wrap="square" rtlCol="0">
            <a:spAutoFit/>
          </a:bodyPr>
          <a:lstStyle/>
          <a:p>
            <a:pPr algn="ctr"/>
            <a:r>
              <a:rPr lang="en-ZA" sz="2600" dirty="0" smtClean="0">
                <a:latin typeface="cinnamon cake" pitchFamily="2" charset="0"/>
              </a:rPr>
              <a:t>c) My heart is where I choose obedience</a:t>
            </a:r>
            <a:endParaRPr lang="en-ZA" sz="2600" dirty="0">
              <a:latin typeface="cinnamon cake" pitchFamily="2" charset="0"/>
            </a:endParaRPr>
          </a:p>
        </p:txBody>
      </p:sp>
      <p:sp>
        <p:nvSpPr>
          <p:cNvPr id="16" name="TextBox 15"/>
          <p:cNvSpPr txBox="1"/>
          <p:nvPr/>
        </p:nvSpPr>
        <p:spPr>
          <a:xfrm>
            <a:off x="7010400" y="3200400"/>
            <a:ext cx="1928811" cy="1692771"/>
          </a:xfrm>
          <a:prstGeom prst="rect">
            <a:avLst/>
          </a:prstGeom>
          <a:noFill/>
          <a:ln w="28575">
            <a:solidFill>
              <a:schemeClr val="tx1"/>
            </a:solidFill>
          </a:ln>
          <a:effectLst>
            <a:softEdge rad="31750"/>
          </a:effectLst>
        </p:spPr>
        <p:txBody>
          <a:bodyPr wrap="square" rtlCol="0">
            <a:spAutoFit/>
          </a:bodyPr>
          <a:lstStyle/>
          <a:p>
            <a:pPr algn="ctr"/>
            <a:r>
              <a:rPr lang="en-ZA" sz="2600" dirty="0" smtClean="0">
                <a:latin typeface="cinnamon cake" pitchFamily="2" charset="0"/>
              </a:rPr>
              <a:t>d) My heart from which I give generously</a:t>
            </a:r>
            <a:endParaRPr lang="en-ZA" sz="2600" dirty="0">
              <a:latin typeface="cinnamon cake" pitchFamily="2" charset="0"/>
            </a:endParaRPr>
          </a:p>
        </p:txBody>
      </p:sp>
      <p:cxnSp>
        <p:nvCxnSpPr>
          <p:cNvPr id="5" name="Straight Arrow Connector 4"/>
          <p:cNvCxnSpPr/>
          <p:nvPr/>
        </p:nvCxnSpPr>
        <p:spPr>
          <a:xfrm>
            <a:off x="1676400" y="2198132"/>
            <a:ext cx="2057400" cy="1002268"/>
          </a:xfrm>
          <a:prstGeom prst="straightConnector1">
            <a:avLst/>
          </a:prstGeom>
          <a:ln w="63500">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flipV="1">
            <a:off x="1676400" y="3946757"/>
            <a:ext cx="2438400" cy="200055"/>
          </a:xfrm>
          <a:prstGeom prst="straightConnector1">
            <a:avLst/>
          </a:prstGeom>
          <a:ln w="63500">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flipH="1">
            <a:off x="4724400" y="2198132"/>
            <a:ext cx="2667000" cy="501134"/>
          </a:xfrm>
          <a:prstGeom prst="straightConnector1">
            <a:avLst/>
          </a:prstGeom>
          <a:ln w="63500">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flipH="1" flipV="1">
            <a:off x="4779818" y="3642560"/>
            <a:ext cx="2611582" cy="700840"/>
          </a:xfrm>
          <a:prstGeom prst="straightConnector1">
            <a:avLst/>
          </a:prstGeom>
          <a:ln w="63500">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35999493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rot="281972">
            <a:off x="7970259" y="5409844"/>
            <a:ext cx="900086" cy="1306576"/>
          </a:xfrm>
          <a:prstGeom prst="rect">
            <a:avLst/>
          </a:prstGeom>
          <a:noFill/>
          <a:ln>
            <a:noFill/>
          </a:ln>
          <a:effectLst>
            <a:softEdge rad="63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6" name="TextBox 5"/>
          <p:cNvSpPr txBox="1"/>
          <p:nvPr/>
        </p:nvSpPr>
        <p:spPr>
          <a:xfrm>
            <a:off x="4343400" y="5867400"/>
            <a:ext cx="3733799" cy="523220"/>
          </a:xfrm>
          <a:prstGeom prst="rect">
            <a:avLst/>
          </a:prstGeom>
          <a:noFill/>
        </p:spPr>
        <p:txBody>
          <a:bodyPr wrap="square" rtlCol="0">
            <a:spAutoFit/>
          </a:bodyPr>
          <a:lstStyle/>
          <a:p>
            <a:pPr algn="ctr"/>
            <a:r>
              <a:rPr lang="en-ZA" sz="2800" dirty="0" smtClean="0">
                <a:latin typeface="Watermelon Script Demo" pitchFamily="2" charset="0"/>
              </a:rPr>
              <a:t>The</a:t>
            </a:r>
            <a:r>
              <a:rPr lang="en-ZA" sz="2800" dirty="0" smtClean="0">
                <a:latin typeface="cinnamon cake" pitchFamily="2" charset="0"/>
              </a:rPr>
              <a:t> </a:t>
            </a:r>
            <a:r>
              <a:rPr lang="en-ZA" sz="2800" b="1" dirty="0" smtClean="0">
                <a:latin typeface="cinnamon cake" pitchFamily="2" charset="0"/>
              </a:rPr>
              <a:t>Generous Heart</a:t>
            </a:r>
            <a:endParaRPr lang="en-ZA" sz="2800" b="1" dirty="0">
              <a:latin typeface="cinnamon cake" pitchFamily="2" charset="0"/>
            </a:endParaRPr>
          </a:p>
        </p:txBody>
      </p:sp>
      <p:cxnSp>
        <p:nvCxnSpPr>
          <p:cNvPr id="4" name="Straight Connector 3"/>
          <p:cNvCxnSpPr/>
          <p:nvPr/>
        </p:nvCxnSpPr>
        <p:spPr>
          <a:xfrm>
            <a:off x="228600" y="1066800"/>
            <a:ext cx="8693757" cy="0"/>
          </a:xfrm>
          <a:prstGeom prst="line">
            <a:avLst/>
          </a:prstGeom>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457200" y="392484"/>
            <a:ext cx="4572000" cy="369332"/>
          </a:xfrm>
          <a:prstGeom prst="rect">
            <a:avLst/>
          </a:prstGeom>
          <a:noFill/>
        </p:spPr>
        <p:txBody>
          <a:bodyPr wrap="square" rtlCol="0">
            <a:spAutoFit/>
          </a:bodyPr>
          <a:lstStyle/>
          <a:p>
            <a:r>
              <a:rPr lang="en-ZA" dirty="0" smtClean="0">
                <a:latin typeface="cinnamon cake" pitchFamily="2" charset="0"/>
              </a:rPr>
              <a:t>SUMMARY</a:t>
            </a:r>
            <a:endParaRPr lang="en-ZA" dirty="0">
              <a:latin typeface="cinnamon cake" pitchFamily="2" charset="0"/>
            </a:endParaRPr>
          </a:p>
        </p:txBody>
      </p:sp>
      <p:sp>
        <p:nvSpPr>
          <p:cNvPr id="2" name="AutoShape 2" descr="Image result for world"/>
          <p:cNvSpPr>
            <a:spLocks noChangeAspect="1" noChangeArrowheads="1"/>
          </p:cNvSpPr>
          <p:nvPr/>
        </p:nvSpPr>
        <p:spPr bwMode="auto">
          <a:xfrm>
            <a:off x="0"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ZA"/>
          </a:p>
        </p:txBody>
      </p:sp>
      <p:sp>
        <p:nvSpPr>
          <p:cNvPr id="3" name="Rectangle 2"/>
          <p:cNvSpPr/>
          <p:nvPr/>
        </p:nvSpPr>
        <p:spPr>
          <a:xfrm>
            <a:off x="346378" y="1447800"/>
            <a:ext cx="8458200" cy="3262432"/>
          </a:xfrm>
          <a:prstGeom prst="rect">
            <a:avLst/>
          </a:prstGeom>
        </p:spPr>
        <p:txBody>
          <a:bodyPr wrap="square">
            <a:spAutoFit/>
          </a:bodyPr>
          <a:lstStyle/>
          <a:p>
            <a:pPr marL="457200" indent="-457200">
              <a:buFont typeface="Arial" panose="020B0604020202020204" pitchFamily="34" charset="0"/>
              <a:buChar char="•"/>
            </a:pPr>
            <a:r>
              <a:rPr lang="en-ZA" sz="2600" dirty="0" smtClean="0">
                <a:latin typeface="cinnamon cake" pitchFamily="2" charset="0"/>
              </a:rPr>
              <a:t>My God has a </a:t>
            </a:r>
            <a:r>
              <a:rPr lang="en-ZA" sz="2600" dirty="0" smtClean="0">
                <a:solidFill>
                  <a:schemeClr val="accent3">
                    <a:lumMod val="75000"/>
                  </a:schemeClr>
                </a:solidFill>
                <a:latin typeface="DJB Cutouts-Hearts" panose="02000800000000000000" pitchFamily="2" charset="0"/>
              </a:rPr>
              <a:t>generous heart</a:t>
            </a:r>
            <a:r>
              <a:rPr lang="en-ZA" sz="2600" dirty="0">
                <a:solidFill>
                  <a:schemeClr val="accent3">
                    <a:lumMod val="75000"/>
                  </a:schemeClr>
                </a:solidFill>
                <a:latin typeface="cinnamon cake" pitchFamily="2" charset="0"/>
              </a:rPr>
              <a:t> </a:t>
            </a:r>
            <a:r>
              <a:rPr lang="en-ZA" sz="2600" dirty="0" smtClean="0">
                <a:latin typeface="cinnamon cake" pitchFamily="2" charset="0"/>
              </a:rPr>
              <a:t>toward me for my life and my eternal future</a:t>
            </a:r>
          </a:p>
          <a:p>
            <a:endParaRPr lang="en-ZA" sz="800" dirty="0">
              <a:latin typeface="cinnamon cake" pitchFamily="2" charset="0"/>
            </a:endParaRPr>
          </a:p>
          <a:p>
            <a:pPr marL="457200" indent="-457200">
              <a:buFont typeface="Arial" panose="020B0604020202020204" pitchFamily="34" charset="0"/>
              <a:buChar char="•"/>
            </a:pPr>
            <a:r>
              <a:rPr lang="en-ZA" sz="2600" dirty="0" smtClean="0">
                <a:latin typeface="cinnamon cake" pitchFamily="2" charset="0"/>
              </a:rPr>
              <a:t>My heart really </a:t>
            </a:r>
            <a:r>
              <a:rPr lang="en-ZA" sz="2600" dirty="0" smtClean="0">
                <a:solidFill>
                  <a:schemeClr val="accent4">
                    <a:lumMod val="75000"/>
                  </a:schemeClr>
                </a:solidFill>
                <a:latin typeface="DJB Cutouts-Hearts" panose="02000800000000000000" pitchFamily="2" charset="0"/>
              </a:rPr>
              <a:t>matters</a:t>
            </a:r>
            <a:r>
              <a:rPr lang="en-ZA" sz="2600" dirty="0" smtClean="0">
                <a:latin typeface="cinnamon cake" pitchFamily="2" charset="0"/>
              </a:rPr>
              <a:t> to God</a:t>
            </a:r>
          </a:p>
          <a:p>
            <a:endParaRPr lang="en-ZA" sz="800" dirty="0">
              <a:latin typeface="cinnamon cake" pitchFamily="2" charset="0"/>
            </a:endParaRPr>
          </a:p>
          <a:p>
            <a:pPr marL="457200" indent="-457200">
              <a:buFont typeface="Arial" panose="020B0604020202020204" pitchFamily="34" charset="0"/>
              <a:buChar char="•"/>
            </a:pPr>
            <a:r>
              <a:rPr lang="en-ZA" sz="2600" dirty="0" smtClean="0">
                <a:latin typeface="cinnamon cake" pitchFamily="2" charset="0"/>
              </a:rPr>
              <a:t>Is my treasure in </a:t>
            </a:r>
            <a:r>
              <a:rPr lang="en-ZA" sz="2600" dirty="0" smtClean="0">
                <a:solidFill>
                  <a:srgbClr val="0070C0"/>
                </a:solidFill>
                <a:latin typeface="DJB Cutouts-Hearts" panose="02000800000000000000" pitchFamily="2" charset="0"/>
              </a:rPr>
              <a:t>creation</a:t>
            </a:r>
            <a:r>
              <a:rPr lang="en-ZA" sz="2600" dirty="0">
                <a:latin typeface="cinnamon cake" pitchFamily="2" charset="0"/>
              </a:rPr>
              <a:t> </a:t>
            </a:r>
            <a:r>
              <a:rPr lang="en-ZA" sz="2600" dirty="0" smtClean="0">
                <a:latin typeface="cinnamon cake" pitchFamily="2" charset="0"/>
              </a:rPr>
              <a:t>or the </a:t>
            </a:r>
            <a:r>
              <a:rPr lang="en-ZA" sz="2600" dirty="0" smtClean="0">
                <a:solidFill>
                  <a:srgbClr val="0070C0"/>
                </a:solidFill>
                <a:latin typeface="DJB Cutouts-Hearts" panose="02000800000000000000" pitchFamily="2" charset="0"/>
              </a:rPr>
              <a:t>creator </a:t>
            </a:r>
            <a:r>
              <a:rPr lang="en-ZA" sz="2600" dirty="0" smtClean="0">
                <a:latin typeface="cinnamon cake" pitchFamily="2" charset="0"/>
              </a:rPr>
              <a:t>because there my heart will be</a:t>
            </a:r>
          </a:p>
          <a:p>
            <a:pPr marL="457200" indent="-457200">
              <a:buFont typeface="Arial" panose="020B0604020202020204" pitchFamily="34" charset="0"/>
              <a:buChar char="•"/>
            </a:pPr>
            <a:endParaRPr lang="en-ZA" sz="800" dirty="0">
              <a:latin typeface="cinnamon cake" pitchFamily="2" charset="0"/>
            </a:endParaRPr>
          </a:p>
          <a:p>
            <a:pPr marL="457200" indent="-457200">
              <a:buFont typeface="Arial" panose="020B0604020202020204" pitchFamily="34" charset="0"/>
              <a:buChar char="•"/>
            </a:pPr>
            <a:r>
              <a:rPr lang="en-ZA" sz="2600" dirty="0">
                <a:latin typeface="cinnamon cake" pitchFamily="2" charset="0"/>
              </a:rPr>
              <a:t>When I</a:t>
            </a:r>
            <a:r>
              <a:rPr lang="en-ZA" sz="2600" dirty="0" smtClean="0">
                <a:latin typeface="cinnamon cake" pitchFamily="2" charset="0"/>
              </a:rPr>
              <a:t> </a:t>
            </a:r>
            <a:r>
              <a:rPr lang="en-ZA" sz="2600" dirty="0" smtClean="0">
                <a:solidFill>
                  <a:schemeClr val="accent1">
                    <a:lumMod val="60000"/>
                    <a:lumOff val="40000"/>
                  </a:schemeClr>
                </a:solidFill>
                <a:latin typeface="DJB Cutouts-Hearts" panose="02000800000000000000" pitchFamily="2" charset="0"/>
              </a:rPr>
              <a:t>choose </a:t>
            </a:r>
            <a:r>
              <a:rPr lang="en-ZA" sz="2600" dirty="0" smtClean="0">
                <a:solidFill>
                  <a:schemeClr val="accent1">
                    <a:lumMod val="60000"/>
                    <a:lumOff val="40000"/>
                  </a:schemeClr>
                </a:solidFill>
                <a:latin typeface="DJB Cutouts-Hearts" panose="02000800000000000000" pitchFamily="2" charset="0"/>
              </a:rPr>
              <a:t>obedience </a:t>
            </a:r>
            <a:r>
              <a:rPr lang="en-ZA" sz="2600" dirty="0" smtClean="0">
                <a:latin typeface="cinnamon cake" pitchFamily="2" charset="0"/>
              </a:rPr>
              <a:t>I </a:t>
            </a:r>
            <a:r>
              <a:rPr lang="en-ZA" sz="2600" dirty="0" smtClean="0">
                <a:latin typeface="cinnamon cake" pitchFamily="2" charset="0"/>
              </a:rPr>
              <a:t>love God and remain in His love</a:t>
            </a:r>
            <a:endParaRPr lang="en-ZA" sz="2600" dirty="0">
              <a:latin typeface="cinnamon cake" pitchFamily="2" charset="0"/>
            </a:endParaRPr>
          </a:p>
        </p:txBody>
      </p:sp>
    </p:spTree>
    <p:extLst>
      <p:ext uri="{BB962C8B-B14F-4D97-AF65-F5344CB8AC3E}">
        <p14:creationId xmlns:p14="http://schemas.microsoft.com/office/powerpoint/2010/main" xmlns="" val="184321999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rot="281972">
            <a:off x="7970259" y="5409844"/>
            <a:ext cx="900086" cy="1306576"/>
          </a:xfrm>
          <a:prstGeom prst="rect">
            <a:avLst/>
          </a:prstGeom>
          <a:noFill/>
          <a:ln>
            <a:noFill/>
          </a:ln>
          <a:effectLst>
            <a:softEdge rad="63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6" name="TextBox 5"/>
          <p:cNvSpPr txBox="1"/>
          <p:nvPr/>
        </p:nvSpPr>
        <p:spPr>
          <a:xfrm>
            <a:off x="4343400" y="5867400"/>
            <a:ext cx="3733799" cy="523220"/>
          </a:xfrm>
          <a:prstGeom prst="rect">
            <a:avLst/>
          </a:prstGeom>
          <a:noFill/>
        </p:spPr>
        <p:txBody>
          <a:bodyPr wrap="square" rtlCol="0">
            <a:spAutoFit/>
          </a:bodyPr>
          <a:lstStyle/>
          <a:p>
            <a:pPr algn="ctr"/>
            <a:r>
              <a:rPr lang="en-ZA" sz="2800" dirty="0" smtClean="0">
                <a:latin typeface="Watermelon Script Demo" pitchFamily="2" charset="0"/>
              </a:rPr>
              <a:t>The</a:t>
            </a:r>
            <a:r>
              <a:rPr lang="en-ZA" sz="2800" dirty="0" smtClean="0">
                <a:latin typeface="cinnamon cake" pitchFamily="2" charset="0"/>
              </a:rPr>
              <a:t> </a:t>
            </a:r>
            <a:r>
              <a:rPr lang="en-ZA" sz="2800" b="1" dirty="0" smtClean="0">
                <a:latin typeface="cinnamon cake" pitchFamily="2" charset="0"/>
              </a:rPr>
              <a:t>Generous Heart</a:t>
            </a:r>
            <a:endParaRPr lang="en-ZA" sz="2800" b="1" dirty="0">
              <a:latin typeface="cinnamon cake" pitchFamily="2" charset="0"/>
            </a:endParaRPr>
          </a:p>
        </p:txBody>
      </p:sp>
      <p:cxnSp>
        <p:nvCxnSpPr>
          <p:cNvPr id="4" name="Straight Connector 3"/>
          <p:cNvCxnSpPr/>
          <p:nvPr/>
        </p:nvCxnSpPr>
        <p:spPr>
          <a:xfrm>
            <a:off x="228600" y="565666"/>
            <a:ext cx="8693757" cy="0"/>
          </a:xfrm>
          <a:prstGeom prst="line">
            <a:avLst/>
          </a:prstGeom>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457200" y="196334"/>
            <a:ext cx="4572000" cy="369332"/>
          </a:xfrm>
          <a:prstGeom prst="rect">
            <a:avLst/>
          </a:prstGeom>
          <a:noFill/>
        </p:spPr>
        <p:txBody>
          <a:bodyPr wrap="square" rtlCol="0">
            <a:spAutoFit/>
          </a:bodyPr>
          <a:lstStyle/>
          <a:p>
            <a:r>
              <a:rPr lang="en-ZA" dirty="0" smtClean="0">
                <a:latin typeface="cinnamon cake" pitchFamily="2" charset="0"/>
              </a:rPr>
              <a:t>SUMMARY</a:t>
            </a:r>
            <a:endParaRPr lang="en-ZA" dirty="0">
              <a:latin typeface="cinnamon cake" pitchFamily="2" charset="0"/>
            </a:endParaRPr>
          </a:p>
        </p:txBody>
      </p:sp>
      <p:sp>
        <p:nvSpPr>
          <p:cNvPr id="2" name="AutoShape 2" descr="Image result for world"/>
          <p:cNvSpPr>
            <a:spLocks noChangeAspect="1" noChangeArrowheads="1"/>
          </p:cNvSpPr>
          <p:nvPr/>
        </p:nvSpPr>
        <p:spPr bwMode="auto">
          <a:xfrm>
            <a:off x="0"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ZA"/>
          </a:p>
        </p:txBody>
      </p:sp>
      <p:sp>
        <p:nvSpPr>
          <p:cNvPr id="3" name="Rectangle 2"/>
          <p:cNvSpPr/>
          <p:nvPr/>
        </p:nvSpPr>
        <p:spPr>
          <a:xfrm>
            <a:off x="457200" y="685800"/>
            <a:ext cx="8153400" cy="4062651"/>
          </a:xfrm>
          <a:prstGeom prst="rect">
            <a:avLst/>
          </a:prstGeom>
        </p:spPr>
        <p:txBody>
          <a:bodyPr wrap="square">
            <a:spAutoFit/>
          </a:bodyPr>
          <a:lstStyle/>
          <a:p>
            <a:pPr marL="457200" indent="-457200">
              <a:buFont typeface="Arial" panose="020B0604020202020204" pitchFamily="34" charset="0"/>
              <a:buChar char="•"/>
            </a:pPr>
            <a:r>
              <a:rPr lang="en-ZA" sz="2600" dirty="0" smtClean="0">
                <a:solidFill>
                  <a:schemeClr val="accent3">
                    <a:lumMod val="75000"/>
                  </a:schemeClr>
                </a:solidFill>
                <a:latin typeface="DJB Cutouts-Hearts" panose="02000800000000000000" pitchFamily="2" charset="0"/>
              </a:rPr>
              <a:t>LOVE</a:t>
            </a:r>
            <a:r>
              <a:rPr lang="en-ZA" sz="2600" dirty="0" smtClean="0">
                <a:latin typeface="cinnamon cake" pitchFamily="2" charset="0"/>
              </a:rPr>
              <a:t> </a:t>
            </a:r>
            <a:r>
              <a:rPr lang="en-ZA" sz="2600" dirty="0">
                <a:latin typeface="cinnamon cake" pitchFamily="2" charset="0"/>
              </a:rPr>
              <a:t>others out of the abundant love God has given </a:t>
            </a:r>
            <a:r>
              <a:rPr lang="en-ZA" sz="2600" dirty="0" smtClean="0">
                <a:latin typeface="cinnamon cake" pitchFamily="2" charset="0"/>
              </a:rPr>
              <a:t>me  </a:t>
            </a:r>
            <a:r>
              <a:rPr lang="en-ZA" sz="2600" dirty="0">
                <a:latin typeface="cinnamon cake" pitchFamily="2" charset="0"/>
              </a:rPr>
              <a:t>- I</a:t>
            </a:r>
            <a:r>
              <a:rPr lang="en-ZA" sz="2600" dirty="0" smtClean="0">
                <a:latin typeface="cinnamon cake" pitchFamily="2" charset="0"/>
              </a:rPr>
              <a:t> share </a:t>
            </a:r>
            <a:r>
              <a:rPr lang="en-ZA" sz="2600" dirty="0">
                <a:latin typeface="cinnamon cake" pitchFamily="2" charset="0"/>
              </a:rPr>
              <a:t>His love with the </a:t>
            </a:r>
            <a:r>
              <a:rPr lang="en-ZA" sz="2600" dirty="0" smtClean="0">
                <a:latin typeface="cinnamon cake" pitchFamily="2" charset="0"/>
              </a:rPr>
              <a:t>world</a:t>
            </a:r>
          </a:p>
          <a:p>
            <a:endParaRPr lang="en-ZA" sz="800" dirty="0">
              <a:latin typeface="cinnamon cake" pitchFamily="2" charset="0"/>
            </a:endParaRPr>
          </a:p>
          <a:p>
            <a:pPr marL="457200" indent="-457200">
              <a:buFont typeface="Arial" panose="020B0604020202020204" pitchFamily="34" charset="0"/>
              <a:buChar char="•"/>
            </a:pPr>
            <a:r>
              <a:rPr lang="en-ZA" sz="2600" dirty="0">
                <a:latin typeface="cinnamon cake" pitchFamily="2" charset="0"/>
              </a:rPr>
              <a:t>P</a:t>
            </a:r>
            <a:r>
              <a:rPr lang="en-ZA" sz="2600" dirty="0" smtClean="0">
                <a:latin typeface="cinnamon cake" pitchFamily="2" charset="0"/>
              </a:rPr>
              <a:t>ractice </a:t>
            </a:r>
            <a:r>
              <a:rPr lang="en-ZA" sz="2600" dirty="0">
                <a:solidFill>
                  <a:schemeClr val="accent4">
                    <a:lumMod val="75000"/>
                  </a:schemeClr>
                </a:solidFill>
                <a:latin typeface="DJB Cutouts-Hearts" panose="02000800000000000000" pitchFamily="2" charset="0"/>
              </a:rPr>
              <a:t>HOSPITALITY</a:t>
            </a:r>
            <a:r>
              <a:rPr lang="en-ZA" sz="2600" dirty="0">
                <a:latin typeface="cinnamon cake" pitchFamily="2" charset="0"/>
              </a:rPr>
              <a:t> – </a:t>
            </a:r>
            <a:r>
              <a:rPr lang="en-ZA" sz="2600" dirty="0" smtClean="0">
                <a:latin typeface="cinnamon cake" pitchFamily="2" charset="0"/>
              </a:rPr>
              <a:t>I can </a:t>
            </a:r>
            <a:r>
              <a:rPr lang="en-ZA" sz="2600" dirty="0">
                <a:latin typeface="cinnamon cake" pitchFamily="2" charset="0"/>
              </a:rPr>
              <a:t>meet needs (food, place to stay) and share Jesus with the </a:t>
            </a:r>
            <a:r>
              <a:rPr lang="en-ZA" sz="2600" dirty="0" smtClean="0">
                <a:latin typeface="cinnamon cake" pitchFamily="2" charset="0"/>
              </a:rPr>
              <a:t>world</a:t>
            </a:r>
          </a:p>
          <a:p>
            <a:endParaRPr lang="en-ZA" sz="800" dirty="0">
              <a:latin typeface="cinnamon cake" pitchFamily="2" charset="0"/>
            </a:endParaRPr>
          </a:p>
          <a:p>
            <a:pPr marL="457200" indent="-457200">
              <a:buFont typeface="Arial" panose="020B0604020202020204" pitchFamily="34" charset="0"/>
              <a:buChar char="•"/>
            </a:pPr>
            <a:r>
              <a:rPr lang="en-ZA" sz="2600" dirty="0">
                <a:latin typeface="cinnamon cake" pitchFamily="2" charset="0"/>
              </a:rPr>
              <a:t>U</a:t>
            </a:r>
            <a:r>
              <a:rPr lang="en-ZA" sz="2600" dirty="0" smtClean="0">
                <a:latin typeface="cinnamon cake" pitchFamily="2" charset="0"/>
              </a:rPr>
              <a:t>se my </a:t>
            </a:r>
            <a:r>
              <a:rPr lang="en-ZA" sz="2600" dirty="0">
                <a:latin typeface="cinnamon cake" pitchFamily="2" charset="0"/>
              </a:rPr>
              <a:t>God-given </a:t>
            </a:r>
            <a:r>
              <a:rPr lang="en-ZA" sz="2600" dirty="0">
                <a:solidFill>
                  <a:srgbClr val="0070C0"/>
                </a:solidFill>
                <a:latin typeface="DJB Cutouts-Hearts" panose="02000800000000000000" pitchFamily="2" charset="0"/>
              </a:rPr>
              <a:t>GIFTINGS</a:t>
            </a:r>
            <a:r>
              <a:rPr lang="en-ZA" sz="2600" dirty="0">
                <a:latin typeface="cinnamon cake" pitchFamily="2" charset="0"/>
              </a:rPr>
              <a:t> – </a:t>
            </a:r>
            <a:r>
              <a:rPr lang="en-ZA" sz="2600" dirty="0" smtClean="0">
                <a:latin typeface="cinnamon cake" pitchFamily="2" charset="0"/>
              </a:rPr>
              <a:t>I serve </a:t>
            </a:r>
            <a:r>
              <a:rPr lang="en-ZA" sz="2600" dirty="0">
                <a:latin typeface="cinnamon cake" pitchFamily="2" charset="0"/>
              </a:rPr>
              <a:t>and bless others as Jesus would have </a:t>
            </a:r>
            <a:r>
              <a:rPr lang="en-ZA" sz="2600" dirty="0" smtClean="0">
                <a:latin typeface="cinnamon cake" pitchFamily="2" charset="0"/>
              </a:rPr>
              <a:t>me do</a:t>
            </a:r>
          </a:p>
          <a:p>
            <a:endParaRPr lang="en-ZA" sz="800" dirty="0">
              <a:latin typeface="cinnamon cake" pitchFamily="2" charset="0"/>
            </a:endParaRPr>
          </a:p>
          <a:p>
            <a:pPr marL="457200" indent="-457200">
              <a:buFont typeface="Arial" panose="020B0604020202020204" pitchFamily="34" charset="0"/>
              <a:buChar char="•"/>
            </a:pPr>
            <a:r>
              <a:rPr lang="en-ZA" sz="2600" dirty="0">
                <a:latin typeface="cinnamon cake" pitchFamily="2" charset="0"/>
              </a:rPr>
              <a:t>When I</a:t>
            </a:r>
            <a:r>
              <a:rPr lang="en-ZA" sz="2600" dirty="0" smtClean="0">
                <a:latin typeface="cinnamon cake" pitchFamily="2" charset="0"/>
              </a:rPr>
              <a:t> </a:t>
            </a:r>
            <a:r>
              <a:rPr lang="en-ZA" sz="2600" dirty="0">
                <a:solidFill>
                  <a:schemeClr val="accent1">
                    <a:lumMod val="60000"/>
                    <a:lumOff val="40000"/>
                  </a:schemeClr>
                </a:solidFill>
                <a:latin typeface="DJB Cutouts-Hearts" panose="02000800000000000000" pitchFamily="2" charset="0"/>
              </a:rPr>
              <a:t>GIVE </a:t>
            </a:r>
            <a:r>
              <a:rPr lang="en-ZA" sz="2600" dirty="0" smtClean="0">
                <a:solidFill>
                  <a:schemeClr val="accent1">
                    <a:lumMod val="60000"/>
                    <a:lumOff val="40000"/>
                  </a:schemeClr>
                </a:solidFill>
                <a:latin typeface="DJB Cutouts-Hearts" panose="02000800000000000000" pitchFamily="2" charset="0"/>
              </a:rPr>
              <a:t>MONEY </a:t>
            </a:r>
            <a:r>
              <a:rPr lang="en-ZA" sz="2600" dirty="0" smtClean="0">
                <a:latin typeface="cinnamon cake" pitchFamily="2" charset="0"/>
              </a:rPr>
              <a:t>generously </a:t>
            </a:r>
            <a:r>
              <a:rPr lang="en-ZA" sz="2600" dirty="0">
                <a:latin typeface="cinnamon cake" pitchFamily="2" charset="0"/>
              </a:rPr>
              <a:t>– God returns the measure given and </a:t>
            </a:r>
            <a:r>
              <a:rPr lang="en-ZA" sz="2600" dirty="0" smtClean="0">
                <a:latin typeface="cinnamon cake" pitchFamily="2" charset="0"/>
              </a:rPr>
              <a:t>my lap runs </a:t>
            </a:r>
            <a:r>
              <a:rPr lang="en-ZA" sz="2600" dirty="0">
                <a:latin typeface="cinnamon cake" pitchFamily="2" charset="0"/>
              </a:rPr>
              <a:t>over </a:t>
            </a:r>
            <a:r>
              <a:rPr lang="en-ZA" sz="2600" dirty="0" smtClean="0">
                <a:latin typeface="cinnamon cake" pitchFamily="2" charset="0"/>
              </a:rPr>
              <a:t>with His generous provision </a:t>
            </a:r>
            <a:r>
              <a:rPr lang="en-ZA" sz="2600" dirty="0">
                <a:latin typeface="cinnamon cake" pitchFamily="2" charset="0"/>
              </a:rPr>
              <a:t>for others</a:t>
            </a:r>
          </a:p>
        </p:txBody>
      </p:sp>
    </p:spTree>
    <p:extLst>
      <p:ext uri="{BB962C8B-B14F-4D97-AF65-F5344CB8AC3E}">
        <p14:creationId xmlns:p14="http://schemas.microsoft.com/office/powerpoint/2010/main" xmlns="" val="158541499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rot="281972">
            <a:off x="7970259" y="5409844"/>
            <a:ext cx="900086" cy="1306576"/>
          </a:xfrm>
          <a:prstGeom prst="rect">
            <a:avLst/>
          </a:prstGeom>
          <a:noFill/>
          <a:ln>
            <a:noFill/>
          </a:ln>
          <a:effectLst>
            <a:softEdge rad="63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6" name="TextBox 5"/>
          <p:cNvSpPr txBox="1"/>
          <p:nvPr/>
        </p:nvSpPr>
        <p:spPr>
          <a:xfrm>
            <a:off x="4343400" y="5867400"/>
            <a:ext cx="3733799" cy="523220"/>
          </a:xfrm>
          <a:prstGeom prst="rect">
            <a:avLst/>
          </a:prstGeom>
          <a:noFill/>
        </p:spPr>
        <p:txBody>
          <a:bodyPr wrap="square" rtlCol="0">
            <a:spAutoFit/>
          </a:bodyPr>
          <a:lstStyle/>
          <a:p>
            <a:pPr algn="ctr"/>
            <a:r>
              <a:rPr lang="en-ZA" sz="2800" dirty="0" smtClean="0">
                <a:latin typeface="Watermelon Script Demo" pitchFamily="2" charset="0"/>
              </a:rPr>
              <a:t>The</a:t>
            </a:r>
            <a:r>
              <a:rPr lang="en-ZA" sz="2800" dirty="0" smtClean="0">
                <a:latin typeface="cinnamon cake" pitchFamily="2" charset="0"/>
              </a:rPr>
              <a:t> </a:t>
            </a:r>
            <a:r>
              <a:rPr lang="en-ZA" sz="2800" b="1" dirty="0" smtClean="0">
                <a:latin typeface="cinnamon cake" pitchFamily="2" charset="0"/>
              </a:rPr>
              <a:t>Generous Heart</a:t>
            </a:r>
            <a:endParaRPr lang="en-ZA" sz="2800" b="1" dirty="0">
              <a:latin typeface="cinnamon cake" pitchFamily="2" charset="0"/>
            </a:endParaRPr>
          </a:p>
        </p:txBody>
      </p:sp>
      <p:cxnSp>
        <p:nvCxnSpPr>
          <p:cNvPr id="4" name="Straight Connector 3"/>
          <p:cNvCxnSpPr/>
          <p:nvPr/>
        </p:nvCxnSpPr>
        <p:spPr>
          <a:xfrm>
            <a:off x="228600" y="565666"/>
            <a:ext cx="8693757" cy="0"/>
          </a:xfrm>
          <a:prstGeom prst="line">
            <a:avLst/>
          </a:prstGeom>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457200" y="196334"/>
            <a:ext cx="4572000" cy="369332"/>
          </a:xfrm>
          <a:prstGeom prst="rect">
            <a:avLst/>
          </a:prstGeom>
          <a:noFill/>
        </p:spPr>
        <p:txBody>
          <a:bodyPr wrap="square" rtlCol="0">
            <a:spAutoFit/>
          </a:bodyPr>
          <a:lstStyle/>
          <a:p>
            <a:r>
              <a:rPr lang="en-ZA" dirty="0" smtClean="0">
                <a:latin typeface="cinnamon cake" pitchFamily="2" charset="0"/>
              </a:rPr>
              <a:t>SUMMARY</a:t>
            </a:r>
            <a:endParaRPr lang="en-ZA" dirty="0">
              <a:latin typeface="cinnamon cake" pitchFamily="2" charset="0"/>
            </a:endParaRPr>
          </a:p>
        </p:txBody>
      </p:sp>
      <p:sp>
        <p:nvSpPr>
          <p:cNvPr id="2" name="AutoShape 2" descr="Image result for world"/>
          <p:cNvSpPr>
            <a:spLocks noChangeAspect="1" noChangeArrowheads="1"/>
          </p:cNvSpPr>
          <p:nvPr/>
        </p:nvSpPr>
        <p:spPr bwMode="auto">
          <a:xfrm>
            <a:off x="0"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ZA"/>
          </a:p>
        </p:txBody>
      </p:sp>
      <p:sp>
        <p:nvSpPr>
          <p:cNvPr id="7" name="TextBox 6"/>
          <p:cNvSpPr txBox="1"/>
          <p:nvPr/>
        </p:nvSpPr>
        <p:spPr>
          <a:xfrm>
            <a:off x="446822" y="926068"/>
            <a:ext cx="8229600" cy="1200329"/>
          </a:xfrm>
          <a:prstGeom prst="rect">
            <a:avLst/>
          </a:prstGeom>
          <a:noFill/>
        </p:spPr>
        <p:txBody>
          <a:bodyPr wrap="square" rtlCol="0">
            <a:spAutoFit/>
          </a:bodyPr>
          <a:lstStyle/>
          <a:p>
            <a:pPr algn="ctr"/>
            <a:r>
              <a:rPr lang="en-ZA" sz="3600" dirty="0" smtClean="0">
                <a:latin typeface="cinnamon cake" pitchFamily="2" charset="0"/>
              </a:rPr>
              <a:t>Decide right now, here, today , to live a life </a:t>
            </a:r>
          </a:p>
          <a:p>
            <a:pPr algn="ctr"/>
            <a:r>
              <a:rPr lang="en-ZA" sz="3600" dirty="0" smtClean="0">
                <a:latin typeface="cinnamon cake" pitchFamily="2" charset="0"/>
              </a:rPr>
              <a:t>of staggering generosity – </a:t>
            </a:r>
            <a:r>
              <a:rPr lang="en-ZA" sz="1200" dirty="0" smtClean="0">
                <a:latin typeface="cinnamon cake" pitchFamily="2" charset="0"/>
              </a:rPr>
              <a:t>Matthew Kelly</a:t>
            </a:r>
            <a:endParaRPr lang="en-ZA" sz="1200" dirty="0">
              <a:latin typeface="cinnamon cake" pitchFamily="2" charset="0"/>
            </a:endParaRPr>
          </a:p>
        </p:txBody>
      </p:sp>
      <p:pic>
        <p:nvPicPr>
          <p:cNvPr id="23554" name="Picture 2" descr="Image result for psalm 139 v 23">
            <a:hlinkClick r:id="rId3"/>
          </p:cNvPr>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2222803" y="2362199"/>
            <a:ext cx="4705350" cy="3239267"/>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97433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55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rot="281972">
            <a:off x="7970259" y="5409844"/>
            <a:ext cx="900086" cy="1306576"/>
          </a:xfrm>
          <a:prstGeom prst="rect">
            <a:avLst/>
          </a:prstGeom>
          <a:noFill/>
          <a:ln>
            <a:noFill/>
          </a:ln>
          <a:effectLst>
            <a:softEdge rad="63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6" name="TextBox 5"/>
          <p:cNvSpPr txBox="1"/>
          <p:nvPr/>
        </p:nvSpPr>
        <p:spPr>
          <a:xfrm>
            <a:off x="4343400" y="5867400"/>
            <a:ext cx="3733799" cy="523220"/>
          </a:xfrm>
          <a:prstGeom prst="rect">
            <a:avLst/>
          </a:prstGeom>
          <a:noFill/>
        </p:spPr>
        <p:txBody>
          <a:bodyPr wrap="square" rtlCol="0">
            <a:spAutoFit/>
          </a:bodyPr>
          <a:lstStyle/>
          <a:p>
            <a:pPr algn="ctr"/>
            <a:r>
              <a:rPr lang="en-ZA" sz="2800" dirty="0" smtClean="0">
                <a:latin typeface="Watermelon Script Demo" pitchFamily="2" charset="0"/>
              </a:rPr>
              <a:t>The</a:t>
            </a:r>
            <a:r>
              <a:rPr lang="en-ZA" sz="2800" dirty="0" smtClean="0">
                <a:latin typeface="cinnamon cake" pitchFamily="2" charset="0"/>
              </a:rPr>
              <a:t> </a:t>
            </a:r>
            <a:r>
              <a:rPr lang="en-ZA" sz="2800" b="1" dirty="0" smtClean="0">
                <a:latin typeface="cinnamon cake" pitchFamily="2" charset="0"/>
              </a:rPr>
              <a:t>Generous Heart</a:t>
            </a:r>
            <a:endParaRPr lang="en-ZA" sz="2800" b="1" dirty="0">
              <a:latin typeface="cinnamon cake" pitchFamily="2" charset="0"/>
            </a:endParaRPr>
          </a:p>
        </p:txBody>
      </p:sp>
      <p:pic>
        <p:nvPicPr>
          <p:cNvPr id="7" name="Picture 6" descr="Image result for the generous heart">
            <a:hlinkClick r:id="rId3" tgtFrame="&quot;_blank&quot;"/>
          </p:cNvPr>
          <p:cNvPicPr/>
          <p:nvPr/>
        </p:nvPicPr>
        <p:blipFill rotWithShape="1">
          <a:blip r:embed="rId4" cstate="print">
            <a:extLst>
              <a:ext uri="{28A0092B-C50C-407E-A947-70E740481C1C}">
                <a14:useLocalDpi xmlns:a14="http://schemas.microsoft.com/office/drawing/2010/main" xmlns="" val="0"/>
              </a:ext>
            </a:extLst>
          </a:blip>
          <a:srcRect l="1314" t="6107" r="6714" b="18321"/>
          <a:stretch/>
        </p:blipFill>
        <p:spPr bwMode="auto">
          <a:xfrm>
            <a:off x="1571625" y="1219200"/>
            <a:ext cx="6000750" cy="1885950"/>
          </a:xfrm>
          <a:prstGeom prst="rect">
            <a:avLst/>
          </a:prstGeom>
          <a:noFill/>
          <a:ln>
            <a:noFill/>
          </a:ln>
          <a:extLst>
            <a:ext uri="{53640926-AAD7-44D8-BBD7-CCE9431645EC}">
              <a14:shadowObscured xmlns:a14="http://schemas.microsoft.com/office/drawing/2010/main" xmlns=""/>
            </a:ext>
          </a:extLst>
        </p:spPr>
      </p:pic>
      <p:cxnSp>
        <p:nvCxnSpPr>
          <p:cNvPr id="4" name="Straight Connector 3"/>
          <p:cNvCxnSpPr/>
          <p:nvPr/>
        </p:nvCxnSpPr>
        <p:spPr>
          <a:xfrm>
            <a:off x="228600" y="914400"/>
            <a:ext cx="8693757" cy="0"/>
          </a:xfrm>
          <a:prstGeom prst="line">
            <a:avLst/>
          </a:prstGeom>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457200" y="381000"/>
            <a:ext cx="4572000" cy="369332"/>
          </a:xfrm>
          <a:prstGeom prst="rect">
            <a:avLst/>
          </a:prstGeom>
          <a:noFill/>
        </p:spPr>
        <p:txBody>
          <a:bodyPr wrap="square" rtlCol="0">
            <a:spAutoFit/>
          </a:bodyPr>
          <a:lstStyle/>
          <a:p>
            <a:r>
              <a:rPr lang="en-ZA" dirty="0" smtClean="0">
                <a:latin typeface="cinnamon cake" pitchFamily="2" charset="0"/>
              </a:rPr>
              <a:t>What does being generous mean?</a:t>
            </a:r>
            <a:endParaRPr lang="en-ZA" dirty="0">
              <a:latin typeface="cinnamon cake" pitchFamily="2" charset="0"/>
            </a:endParaRPr>
          </a:p>
        </p:txBody>
      </p:sp>
      <p:sp>
        <p:nvSpPr>
          <p:cNvPr id="9" name="TextBox 8"/>
          <p:cNvSpPr txBox="1"/>
          <p:nvPr/>
        </p:nvSpPr>
        <p:spPr>
          <a:xfrm>
            <a:off x="533400" y="3429000"/>
            <a:ext cx="8077200" cy="1077218"/>
          </a:xfrm>
          <a:prstGeom prst="rect">
            <a:avLst/>
          </a:prstGeom>
          <a:noFill/>
        </p:spPr>
        <p:txBody>
          <a:bodyPr wrap="square" rtlCol="0">
            <a:spAutoFit/>
          </a:bodyPr>
          <a:lstStyle/>
          <a:p>
            <a:pPr marL="514350" indent="-514350">
              <a:buFont typeface="+mj-lt"/>
              <a:buAutoNum type="arabicPeriod"/>
            </a:pPr>
            <a:r>
              <a:rPr lang="en-ZA" sz="3200" dirty="0" smtClean="0">
                <a:latin typeface="cinnamon cake" pitchFamily="2" charset="0"/>
              </a:rPr>
              <a:t>The Generous Heart of God toward us</a:t>
            </a:r>
          </a:p>
          <a:p>
            <a:pPr marL="514350" indent="-514350">
              <a:buFont typeface="+mj-lt"/>
              <a:buAutoNum type="arabicPeriod"/>
            </a:pPr>
            <a:r>
              <a:rPr lang="en-ZA" sz="3200" dirty="0" smtClean="0">
                <a:latin typeface="cinnamon cake" pitchFamily="2" charset="0"/>
              </a:rPr>
              <a:t>My hearts response to His generosity</a:t>
            </a:r>
            <a:endParaRPr lang="en-ZA" sz="3200" dirty="0">
              <a:latin typeface="cinnamon cake" pitchFamily="2" charset="0"/>
            </a:endParaRPr>
          </a:p>
        </p:txBody>
      </p:sp>
    </p:spTree>
    <p:extLst>
      <p:ext uri="{BB962C8B-B14F-4D97-AF65-F5344CB8AC3E}">
        <p14:creationId xmlns:p14="http://schemas.microsoft.com/office/powerpoint/2010/main" xmlns="" val="327930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rot="281972">
            <a:off x="7970259" y="5409844"/>
            <a:ext cx="900086" cy="1306576"/>
          </a:xfrm>
          <a:prstGeom prst="rect">
            <a:avLst/>
          </a:prstGeom>
          <a:noFill/>
          <a:ln>
            <a:noFill/>
          </a:ln>
          <a:effectLst>
            <a:softEdge rad="63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6" name="TextBox 5"/>
          <p:cNvSpPr txBox="1"/>
          <p:nvPr/>
        </p:nvSpPr>
        <p:spPr>
          <a:xfrm>
            <a:off x="4343400" y="5867400"/>
            <a:ext cx="3733799" cy="523220"/>
          </a:xfrm>
          <a:prstGeom prst="rect">
            <a:avLst/>
          </a:prstGeom>
          <a:noFill/>
        </p:spPr>
        <p:txBody>
          <a:bodyPr wrap="square" rtlCol="0">
            <a:spAutoFit/>
          </a:bodyPr>
          <a:lstStyle/>
          <a:p>
            <a:pPr algn="ctr"/>
            <a:r>
              <a:rPr lang="en-ZA" sz="2800" dirty="0" smtClean="0">
                <a:latin typeface="Watermelon Script Demo" pitchFamily="2" charset="0"/>
              </a:rPr>
              <a:t>The</a:t>
            </a:r>
            <a:r>
              <a:rPr lang="en-ZA" sz="2800" dirty="0" smtClean="0">
                <a:latin typeface="cinnamon cake" pitchFamily="2" charset="0"/>
              </a:rPr>
              <a:t> </a:t>
            </a:r>
            <a:r>
              <a:rPr lang="en-ZA" sz="2800" b="1" dirty="0" smtClean="0">
                <a:latin typeface="cinnamon cake" pitchFamily="2" charset="0"/>
              </a:rPr>
              <a:t>Generous Heart</a:t>
            </a:r>
            <a:endParaRPr lang="en-ZA" sz="2800" b="1" dirty="0">
              <a:latin typeface="cinnamon cake" pitchFamily="2" charset="0"/>
            </a:endParaRPr>
          </a:p>
        </p:txBody>
      </p:sp>
      <p:cxnSp>
        <p:nvCxnSpPr>
          <p:cNvPr id="4" name="Straight Connector 3"/>
          <p:cNvCxnSpPr/>
          <p:nvPr/>
        </p:nvCxnSpPr>
        <p:spPr>
          <a:xfrm>
            <a:off x="228600" y="914400"/>
            <a:ext cx="8693757" cy="0"/>
          </a:xfrm>
          <a:prstGeom prst="line">
            <a:avLst/>
          </a:prstGeom>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457200" y="392484"/>
            <a:ext cx="4572000" cy="369332"/>
          </a:xfrm>
          <a:prstGeom prst="rect">
            <a:avLst/>
          </a:prstGeom>
          <a:noFill/>
        </p:spPr>
        <p:txBody>
          <a:bodyPr wrap="square" rtlCol="0">
            <a:spAutoFit/>
          </a:bodyPr>
          <a:lstStyle/>
          <a:p>
            <a:r>
              <a:rPr lang="en-ZA" dirty="0" smtClean="0"/>
              <a:t>1. </a:t>
            </a:r>
            <a:r>
              <a:rPr lang="en-ZA" dirty="0" smtClean="0">
                <a:latin typeface="cinnamon cake" pitchFamily="2" charset="0"/>
              </a:rPr>
              <a:t>The Generous Heart of God toward us</a:t>
            </a:r>
            <a:endParaRPr lang="en-ZA" dirty="0">
              <a:latin typeface="cinnamon cake" pitchFamily="2" charset="0"/>
            </a:endParaRPr>
          </a:p>
        </p:txBody>
      </p:sp>
      <p:sp>
        <p:nvSpPr>
          <p:cNvPr id="9" name="TextBox 8"/>
          <p:cNvSpPr txBox="1"/>
          <p:nvPr/>
        </p:nvSpPr>
        <p:spPr>
          <a:xfrm>
            <a:off x="491836" y="990600"/>
            <a:ext cx="8077200" cy="1938992"/>
          </a:xfrm>
          <a:prstGeom prst="rect">
            <a:avLst/>
          </a:prstGeom>
          <a:noFill/>
        </p:spPr>
        <p:txBody>
          <a:bodyPr wrap="square" rtlCol="0">
            <a:spAutoFit/>
          </a:bodyPr>
          <a:lstStyle/>
          <a:p>
            <a:r>
              <a:rPr lang="en-ZA" sz="2800" i="1" dirty="0" smtClean="0">
                <a:solidFill>
                  <a:schemeClr val="accent1">
                    <a:lumMod val="75000"/>
                  </a:schemeClr>
                </a:solidFill>
                <a:latin typeface="cinnamon cake" pitchFamily="2" charset="0"/>
              </a:rPr>
              <a:t>Genesis </a:t>
            </a:r>
            <a:r>
              <a:rPr lang="en-ZA" sz="2800" i="1" dirty="0">
                <a:solidFill>
                  <a:schemeClr val="accent1">
                    <a:lumMod val="75000"/>
                  </a:schemeClr>
                </a:solidFill>
                <a:latin typeface="cinnamon cake" pitchFamily="2" charset="0"/>
              </a:rPr>
              <a:t>1:27 – “So God created mankind </a:t>
            </a:r>
            <a:r>
              <a:rPr lang="en-ZA" sz="2800" i="1" u="sng" dirty="0">
                <a:solidFill>
                  <a:schemeClr val="accent1">
                    <a:lumMod val="75000"/>
                  </a:schemeClr>
                </a:solidFill>
                <a:latin typeface="cinnamon cake" pitchFamily="2" charset="0"/>
              </a:rPr>
              <a:t>in his own image</a:t>
            </a:r>
            <a:r>
              <a:rPr lang="en-ZA" sz="2800" i="1" dirty="0">
                <a:solidFill>
                  <a:schemeClr val="accent1">
                    <a:lumMod val="75000"/>
                  </a:schemeClr>
                </a:solidFill>
                <a:latin typeface="cinnamon cake" pitchFamily="2" charset="0"/>
              </a:rPr>
              <a:t>, in the image of God he created them; male and female he created them</a:t>
            </a:r>
            <a:r>
              <a:rPr lang="en-ZA" sz="2800" i="1" dirty="0" smtClean="0">
                <a:solidFill>
                  <a:schemeClr val="accent1">
                    <a:lumMod val="75000"/>
                  </a:schemeClr>
                </a:solidFill>
                <a:latin typeface="cinnamon cake" pitchFamily="2" charset="0"/>
              </a:rPr>
              <a:t>.”</a:t>
            </a:r>
          </a:p>
          <a:p>
            <a:r>
              <a:rPr lang="en-ZA" sz="2800" dirty="0" smtClean="0">
                <a:latin typeface="cinnamon cake" pitchFamily="2" charset="0"/>
              </a:rPr>
              <a:t>He created us for a loving relationship with Him.</a:t>
            </a:r>
            <a:endParaRPr lang="en-ZA" sz="2800" dirty="0">
              <a:latin typeface="cinnamon cake" pitchFamily="2" charset="0"/>
            </a:endParaRPr>
          </a:p>
          <a:p>
            <a:endParaRPr lang="en-ZA" sz="800" dirty="0" smtClean="0">
              <a:latin typeface="cinnamon cake" pitchFamily="2" charset="0"/>
            </a:endParaRPr>
          </a:p>
        </p:txBody>
      </p:sp>
      <p:sp>
        <p:nvSpPr>
          <p:cNvPr id="10" name="TextBox 9"/>
          <p:cNvSpPr txBox="1"/>
          <p:nvPr/>
        </p:nvSpPr>
        <p:spPr>
          <a:xfrm>
            <a:off x="536878" y="3141178"/>
            <a:ext cx="8077200" cy="1508105"/>
          </a:xfrm>
          <a:prstGeom prst="rect">
            <a:avLst/>
          </a:prstGeom>
          <a:noFill/>
        </p:spPr>
        <p:txBody>
          <a:bodyPr wrap="square" rtlCol="0">
            <a:spAutoFit/>
          </a:bodyPr>
          <a:lstStyle/>
          <a:p>
            <a:r>
              <a:rPr lang="en-ZA" sz="2800" i="1" dirty="0" smtClean="0">
                <a:solidFill>
                  <a:schemeClr val="accent1">
                    <a:lumMod val="75000"/>
                  </a:schemeClr>
                </a:solidFill>
                <a:latin typeface="cinnamon cake" pitchFamily="2" charset="0"/>
              </a:rPr>
              <a:t>Genesis 2:15 – “The LORD God placed the man in the Garden of Eden </a:t>
            </a:r>
            <a:r>
              <a:rPr lang="en-ZA" sz="2800" i="1" u="sng" dirty="0" smtClean="0">
                <a:solidFill>
                  <a:schemeClr val="accent1">
                    <a:lumMod val="75000"/>
                  </a:schemeClr>
                </a:solidFill>
                <a:latin typeface="cinnamon cake" pitchFamily="2" charset="0"/>
              </a:rPr>
              <a:t>to tend and watch over </a:t>
            </a:r>
            <a:r>
              <a:rPr lang="en-ZA" sz="2800" i="1" dirty="0" smtClean="0">
                <a:solidFill>
                  <a:schemeClr val="accent1">
                    <a:lumMod val="75000"/>
                  </a:schemeClr>
                </a:solidFill>
                <a:latin typeface="cinnamon cake" pitchFamily="2" charset="0"/>
              </a:rPr>
              <a:t>it.”</a:t>
            </a:r>
          </a:p>
          <a:p>
            <a:r>
              <a:rPr lang="en-ZA" sz="2800" dirty="0" smtClean="0">
                <a:latin typeface="cinnamon cake" pitchFamily="2" charset="0"/>
              </a:rPr>
              <a:t>God knew we needed  purpose and significance</a:t>
            </a:r>
          </a:p>
          <a:p>
            <a:endParaRPr lang="en-ZA" sz="800" dirty="0" smtClean="0">
              <a:latin typeface="cinnamon cake" pitchFamily="2" charset="0"/>
            </a:endParaRPr>
          </a:p>
        </p:txBody>
      </p:sp>
    </p:spTree>
    <p:extLst>
      <p:ext uri="{BB962C8B-B14F-4D97-AF65-F5344CB8AC3E}">
        <p14:creationId xmlns:p14="http://schemas.microsoft.com/office/powerpoint/2010/main" xmlns="" val="180280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descr="Image result for fig leaf to animal skin">
            <a:hlinkClick r:id="rId2"/>
          </p:cNvPr>
          <p:cNvPicPr>
            <a:picLocks noChangeAspect="1" noChangeArrowheads="1"/>
          </p:cNvPicPr>
          <p:nvPr/>
        </p:nvPicPr>
        <p:blipFill rotWithShape="1">
          <a:blip r:embed="rId3" cstate="print">
            <a:extLst>
              <a:ext uri="{28A0092B-C50C-407E-A947-70E740481C1C}">
                <a14:useLocalDpi xmlns:a14="http://schemas.microsoft.com/office/drawing/2010/main" xmlns="" val="0"/>
              </a:ext>
            </a:extLst>
          </a:blip>
          <a:srcRect t="11165" b="4222"/>
          <a:stretch/>
        </p:blipFill>
        <p:spPr bwMode="auto">
          <a:xfrm rot="16200000">
            <a:off x="2030829" y="5019528"/>
            <a:ext cx="1500949" cy="1905000"/>
          </a:xfrm>
          <a:prstGeom prst="rect">
            <a:avLst/>
          </a:prstGeom>
          <a:noFill/>
          <a:extLst>
            <a:ext uri="{909E8E84-426E-40DD-AFC4-6F175D3DCCD1}">
              <a14:hiddenFill xmlns:a14="http://schemas.microsoft.com/office/drawing/2010/main" xmlns="">
                <a:solidFill>
                  <a:srgbClr val="FFFFFF"/>
                </a:solidFill>
              </a14:hiddenFill>
            </a:ext>
          </a:extLst>
        </p:spPr>
      </p:pic>
      <p:pic>
        <p:nvPicPr>
          <p:cNvPr id="1026"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rot="281972">
            <a:off x="7970259" y="5409844"/>
            <a:ext cx="900086" cy="1306576"/>
          </a:xfrm>
          <a:prstGeom prst="rect">
            <a:avLst/>
          </a:prstGeom>
          <a:noFill/>
          <a:ln>
            <a:noFill/>
          </a:ln>
          <a:effectLst>
            <a:softEdge rad="63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6" name="TextBox 5"/>
          <p:cNvSpPr txBox="1"/>
          <p:nvPr/>
        </p:nvSpPr>
        <p:spPr>
          <a:xfrm>
            <a:off x="4343400" y="5867400"/>
            <a:ext cx="3733799" cy="523220"/>
          </a:xfrm>
          <a:prstGeom prst="rect">
            <a:avLst/>
          </a:prstGeom>
          <a:noFill/>
        </p:spPr>
        <p:txBody>
          <a:bodyPr wrap="square" rtlCol="0">
            <a:spAutoFit/>
          </a:bodyPr>
          <a:lstStyle/>
          <a:p>
            <a:pPr algn="ctr"/>
            <a:r>
              <a:rPr lang="en-ZA" sz="2800" dirty="0" smtClean="0">
                <a:latin typeface="Watermelon Script Demo" pitchFamily="2" charset="0"/>
              </a:rPr>
              <a:t>The</a:t>
            </a:r>
            <a:r>
              <a:rPr lang="en-ZA" sz="2800" dirty="0" smtClean="0">
                <a:latin typeface="cinnamon cake" pitchFamily="2" charset="0"/>
              </a:rPr>
              <a:t> </a:t>
            </a:r>
            <a:r>
              <a:rPr lang="en-ZA" sz="2800" b="1" dirty="0" smtClean="0">
                <a:latin typeface="cinnamon cake" pitchFamily="2" charset="0"/>
              </a:rPr>
              <a:t>Generous Heart</a:t>
            </a:r>
            <a:endParaRPr lang="en-ZA" sz="2800" b="1" dirty="0">
              <a:latin typeface="cinnamon cake" pitchFamily="2" charset="0"/>
            </a:endParaRPr>
          </a:p>
        </p:txBody>
      </p:sp>
      <p:cxnSp>
        <p:nvCxnSpPr>
          <p:cNvPr id="4" name="Straight Connector 3"/>
          <p:cNvCxnSpPr/>
          <p:nvPr/>
        </p:nvCxnSpPr>
        <p:spPr>
          <a:xfrm>
            <a:off x="228600" y="914400"/>
            <a:ext cx="8693757" cy="0"/>
          </a:xfrm>
          <a:prstGeom prst="line">
            <a:avLst/>
          </a:prstGeom>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457200" y="381000"/>
            <a:ext cx="4572000" cy="369332"/>
          </a:xfrm>
          <a:prstGeom prst="rect">
            <a:avLst/>
          </a:prstGeom>
          <a:noFill/>
        </p:spPr>
        <p:txBody>
          <a:bodyPr wrap="square" rtlCol="0">
            <a:spAutoFit/>
          </a:bodyPr>
          <a:lstStyle/>
          <a:p>
            <a:r>
              <a:rPr lang="en-ZA" dirty="0" smtClean="0"/>
              <a:t>1. </a:t>
            </a:r>
            <a:r>
              <a:rPr lang="en-ZA" dirty="0" smtClean="0">
                <a:latin typeface="cinnamon cake" pitchFamily="2" charset="0"/>
              </a:rPr>
              <a:t>The Generous Heart of God toward us</a:t>
            </a:r>
            <a:endParaRPr lang="en-ZA" dirty="0">
              <a:latin typeface="cinnamon cake" pitchFamily="2" charset="0"/>
            </a:endParaRPr>
          </a:p>
        </p:txBody>
      </p:sp>
      <p:sp>
        <p:nvSpPr>
          <p:cNvPr id="9" name="TextBox 8"/>
          <p:cNvSpPr txBox="1"/>
          <p:nvPr/>
        </p:nvSpPr>
        <p:spPr>
          <a:xfrm>
            <a:off x="491836" y="914400"/>
            <a:ext cx="8077200" cy="2800767"/>
          </a:xfrm>
          <a:prstGeom prst="rect">
            <a:avLst/>
          </a:prstGeom>
          <a:noFill/>
        </p:spPr>
        <p:txBody>
          <a:bodyPr wrap="square" rtlCol="0">
            <a:spAutoFit/>
          </a:bodyPr>
          <a:lstStyle/>
          <a:p>
            <a:r>
              <a:rPr lang="en-ZA" sz="2800" i="1" dirty="0">
                <a:solidFill>
                  <a:schemeClr val="accent1">
                    <a:lumMod val="75000"/>
                  </a:schemeClr>
                </a:solidFill>
                <a:latin typeface="cinnamon cake" pitchFamily="2" charset="0"/>
              </a:rPr>
              <a:t>Genesis 2:18 – “Then the LORD God said, "It is not good for the man to be alone. </a:t>
            </a:r>
            <a:r>
              <a:rPr lang="en-ZA" sz="2800" i="1" u="sng" dirty="0">
                <a:solidFill>
                  <a:schemeClr val="accent1">
                    <a:lumMod val="75000"/>
                  </a:schemeClr>
                </a:solidFill>
                <a:latin typeface="cinnamon cake" pitchFamily="2" charset="0"/>
              </a:rPr>
              <a:t>I will make a helper who is just right for him</a:t>
            </a:r>
            <a:r>
              <a:rPr lang="en-ZA" sz="2800" i="1" dirty="0" smtClean="0">
                <a:solidFill>
                  <a:schemeClr val="accent1">
                    <a:lumMod val="75000"/>
                  </a:schemeClr>
                </a:solidFill>
                <a:latin typeface="cinnamon cake" pitchFamily="2" charset="0"/>
              </a:rPr>
              <a:t>."”</a:t>
            </a:r>
          </a:p>
          <a:p>
            <a:r>
              <a:rPr lang="en-ZA" sz="2800" dirty="0">
                <a:latin typeface="cinnamon cake" pitchFamily="2" charset="0"/>
              </a:rPr>
              <a:t>He </a:t>
            </a:r>
            <a:r>
              <a:rPr lang="en-ZA" sz="2800" dirty="0" smtClean="0">
                <a:latin typeface="cinnamon cake" pitchFamily="2" charset="0"/>
              </a:rPr>
              <a:t>understood our need to </a:t>
            </a:r>
            <a:r>
              <a:rPr lang="en-ZA" sz="2800" dirty="0">
                <a:latin typeface="cinnamon cake" pitchFamily="2" charset="0"/>
              </a:rPr>
              <a:t>have value and worth through meaningful relationships.</a:t>
            </a:r>
          </a:p>
          <a:p>
            <a:r>
              <a:rPr lang="en-ZA" sz="2800" dirty="0" smtClean="0">
                <a:latin typeface="cinnamon cake" pitchFamily="2" charset="0"/>
              </a:rPr>
              <a:t>.</a:t>
            </a:r>
            <a:endParaRPr lang="en-ZA" sz="2800" dirty="0">
              <a:latin typeface="cinnamon cake" pitchFamily="2" charset="0"/>
            </a:endParaRPr>
          </a:p>
          <a:p>
            <a:endParaRPr lang="en-ZA" sz="800" dirty="0" smtClean="0">
              <a:latin typeface="cinnamon cake" pitchFamily="2" charset="0"/>
            </a:endParaRPr>
          </a:p>
        </p:txBody>
      </p:sp>
      <p:sp>
        <p:nvSpPr>
          <p:cNvPr id="10" name="TextBox 9"/>
          <p:cNvSpPr txBox="1"/>
          <p:nvPr/>
        </p:nvSpPr>
        <p:spPr>
          <a:xfrm>
            <a:off x="536878" y="3031629"/>
            <a:ext cx="8077200" cy="2246769"/>
          </a:xfrm>
          <a:prstGeom prst="rect">
            <a:avLst/>
          </a:prstGeom>
          <a:noFill/>
        </p:spPr>
        <p:txBody>
          <a:bodyPr wrap="square" rtlCol="0">
            <a:spAutoFit/>
          </a:bodyPr>
          <a:lstStyle/>
          <a:p>
            <a:r>
              <a:rPr lang="en-ZA" sz="2800" i="1" dirty="0">
                <a:solidFill>
                  <a:schemeClr val="accent1">
                    <a:lumMod val="75000"/>
                  </a:schemeClr>
                </a:solidFill>
                <a:latin typeface="cinnamon cake" pitchFamily="2" charset="0"/>
              </a:rPr>
              <a:t>Genesis 3 v 21 – “And </a:t>
            </a:r>
            <a:r>
              <a:rPr lang="en-ZA" sz="2800" i="1" u="sng" dirty="0">
                <a:solidFill>
                  <a:schemeClr val="accent1">
                    <a:lumMod val="75000"/>
                  </a:schemeClr>
                </a:solidFill>
                <a:latin typeface="cinnamon cake" pitchFamily="2" charset="0"/>
              </a:rPr>
              <a:t>the LORD God made clothing from animal skins</a:t>
            </a:r>
            <a:r>
              <a:rPr lang="en-ZA" sz="2800" i="1" dirty="0">
                <a:solidFill>
                  <a:schemeClr val="accent1">
                    <a:lumMod val="75000"/>
                  </a:schemeClr>
                </a:solidFill>
                <a:latin typeface="cinnamon cake" pitchFamily="2" charset="0"/>
              </a:rPr>
              <a:t> for Adam and his wife.” </a:t>
            </a:r>
            <a:endParaRPr lang="en-ZA" sz="2800" i="1" dirty="0" smtClean="0">
              <a:solidFill>
                <a:schemeClr val="accent1">
                  <a:lumMod val="75000"/>
                </a:schemeClr>
              </a:solidFill>
              <a:latin typeface="cinnamon cake" pitchFamily="2" charset="0"/>
            </a:endParaRPr>
          </a:p>
          <a:p>
            <a:r>
              <a:rPr lang="en-ZA" sz="2700" dirty="0" smtClean="0">
                <a:latin typeface="cinnamon cake" pitchFamily="2" charset="0"/>
              </a:rPr>
              <a:t>After man sinned, God Himself </a:t>
            </a:r>
            <a:r>
              <a:rPr lang="en-ZA" sz="2700" dirty="0">
                <a:latin typeface="cinnamon cake" pitchFamily="2" charset="0"/>
              </a:rPr>
              <a:t>made the first sacrificial atonement for </a:t>
            </a:r>
            <a:r>
              <a:rPr lang="en-ZA" sz="2700" dirty="0" smtClean="0">
                <a:latin typeface="cinnamon cake" pitchFamily="2" charset="0"/>
              </a:rPr>
              <a:t>sin by shedding blood to reconcile us to Himself</a:t>
            </a:r>
            <a:r>
              <a:rPr lang="en-ZA" sz="2400" dirty="0" smtClean="0">
                <a:latin typeface="cinnamon cake" pitchFamily="2" charset="0"/>
              </a:rPr>
              <a:t>.</a:t>
            </a:r>
          </a:p>
        </p:txBody>
      </p:sp>
      <p:pic>
        <p:nvPicPr>
          <p:cNvPr id="4098" name="Picture 2" descr="Image result for fig leaf to animal skin">
            <a:hlinkClick r:id="rId5"/>
          </p:cNvPr>
          <p:cNvPicPr>
            <a:picLocks noChangeAspect="1" noChangeArrowheads="1"/>
          </p:cNvPicPr>
          <p:nvPr/>
        </p:nvPicPr>
        <p:blipFill rotWithShape="1">
          <a:blip r:embed="rId6" cstate="print">
            <a:extLst>
              <a:ext uri="{28A0092B-C50C-407E-A947-70E740481C1C}">
                <a14:useLocalDpi xmlns:a14="http://schemas.microsoft.com/office/drawing/2010/main" xmlns="" val="0"/>
              </a:ext>
            </a:extLst>
          </a:blip>
          <a:srcRect l="6118" t="4797" r="3159" b="2997"/>
          <a:stretch/>
        </p:blipFill>
        <p:spPr bwMode="auto">
          <a:xfrm>
            <a:off x="256310" y="5271471"/>
            <a:ext cx="1468581" cy="1068033"/>
          </a:xfrm>
          <a:prstGeom prst="rect">
            <a:avLst/>
          </a:prstGeom>
          <a:noFill/>
          <a:extLst>
            <a:ext uri="{909E8E84-426E-40DD-AFC4-6F175D3DCCD1}">
              <a14:hiddenFill xmlns:a14="http://schemas.microsoft.com/office/drawing/2010/main" xmlns="">
                <a:solidFill>
                  <a:srgbClr val="FFFFFF"/>
                </a:solidFill>
              </a14:hiddenFill>
            </a:ext>
          </a:extLst>
        </p:spPr>
      </p:pic>
      <p:sp>
        <p:nvSpPr>
          <p:cNvPr id="2" name="Right Arrow 1"/>
          <p:cNvSpPr/>
          <p:nvPr/>
        </p:nvSpPr>
        <p:spPr>
          <a:xfrm>
            <a:off x="1558636" y="5387650"/>
            <a:ext cx="498764" cy="5005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Tree>
    <p:extLst>
      <p:ext uri="{BB962C8B-B14F-4D97-AF65-F5344CB8AC3E}">
        <p14:creationId xmlns:p14="http://schemas.microsoft.com/office/powerpoint/2010/main" xmlns="" val="2029715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09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10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rot="281972">
            <a:off x="7970259" y="5409844"/>
            <a:ext cx="900086" cy="1306576"/>
          </a:xfrm>
          <a:prstGeom prst="rect">
            <a:avLst/>
          </a:prstGeom>
          <a:noFill/>
          <a:ln>
            <a:noFill/>
          </a:ln>
          <a:effectLst>
            <a:softEdge rad="63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6" name="TextBox 5"/>
          <p:cNvSpPr txBox="1"/>
          <p:nvPr/>
        </p:nvSpPr>
        <p:spPr>
          <a:xfrm>
            <a:off x="4343400" y="5867400"/>
            <a:ext cx="3733799" cy="523220"/>
          </a:xfrm>
          <a:prstGeom prst="rect">
            <a:avLst/>
          </a:prstGeom>
          <a:noFill/>
        </p:spPr>
        <p:txBody>
          <a:bodyPr wrap="square" rtlCol="0">
            <a:spAutoFit/>
          </a:bodyPr>
          <a:lstStyle/>
          <a:p>
            <a:pPr algn="ctr"/>
            <a:r>
              <a:rPr lang="en-ZA" sz="2800" dirty="0" smtClean="0">
                <a:latin typeface="Watermelon Script Demo" pitchFamily="2" charset="0"/>
              </a:rPr>
              <a:t>The</a:t>
            </a:r>
            <a:r>
              <a:rPr lang="en-ZA" sz="2800" dirty="0" smtClean="0">
                <a:latin typeface="cinnamon cake" pitchFamily="2" charset="0"/>
              </a:rPr>
              <a:t> </a:t>
            </a:r>
            <a:r>
              <a:rPr lang="en-ZA" sz="2800" b="1" dirty="0" smtClean="0">
                <a:latin typeface="cinnamon cake" pitchFamily="2" charset="0"/>
              </a:rPr>
              <a:t>Generous Heart</a:t>
            </a:r>
            <a:endParaRPr lang="en-ZA" sz="2800" b="1" dirty="0">
              <a:latin typeface="cinnamon cake" pitchFamily="2" charset="0"/>
            </a:endParaRPr>
          </a:p>
        </p:txBody>
      </p:sp>
      <p:cxnSp>
        <p:nvCxnSpPr>
          <p:cNvPr id="4" name="Straight Connector 3"/>
          <p:cNvCxnSpPr/>
          <p:nvPr/>
        </p:nvCxnSpPr>
        <p:spPr>
          <a:xfrm>
            <a:off x="228600" y="914400"/>
            <a:ext cx="8693757" cy="0"/>
          </a:xfrm>
          <a:prstGeom prst="line">
            <a:avLst/>
          </a:prstGeom>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457200" y="381000"/>
            <a:ext cx="4572000" cy="369332"/>
          </a:xfrm>
          <a:prstGeom prst="rect">
            <a:avLst/>
          </a:prstGeom>
          <a:noFill/>
        </p:spPr>
        <p:txBody>
          <a:bodyPr wrap="square" rtlCol="0">
            <a:spAutoFit/>
          </a:bodyPr>
          <a:lstStyle/>
          <a:p>
            <a:r>
              <a:rPr lang="en-ZA" dirty="0" smtClean="0"/>
              <a:t>1. </a:t>
            </a:r>
            <a:r>
              <a:rPr lang="en-ZA" dirty="0" smtClean="0">
                <a:latin typeface="cinnamon cake" pitchFamily="2" charset="0"/>
              </a:rPr>
              <a:t>The Generous Heart of God toward us</a:t>
            </a:r>
            <a:endParaRPr lang="en-ZA" dirty="0">
              <a:latin typeface="cinnamon cake" pitchFamily="2" charset="0"/>
            </a:endParaRPr>
          </a:p>
        </p:txBody>
      </p:sp>
      <p:sp>
        <p:nvSpPr>
          <p:cNvPr id="9" name="TextBox 8"/>
          <p:cNvSpPr txBox="1"/>
          <p:nvPr/>
        </p:nvSpPr>
        <p:spPr>
          <a:xfrm>
            <a:off x="491836" y="1440120"/>
            <a:ext cx="8077200" cy="2369880"/>
          </a:xfrm>
          <a:prstGeom prst="rect">
            <a:avLst/>
          </a:prstGeom>
          <a:noFill/>
        </p:spPr>
        <p:txBody>
          <a:bodyPr wrap="square" rtlCol="0">
            <a:spAutoFit/>
          </a:bodyPr>
          <a:lstStyle/>
          <a:p>
            <a:r>
              <a:rPr lang="en-ZA" sz="2800" dirty="0">
                <a:latin typeface="cinnamon cake" pitchFamily="2" charset="0"/>
              </a:rPr>
              <a:t>God our Father chose to make the ultimate </a:t>
            </a:r>
            <a:r>
              <a:rPr lang="en-ZA" sz="2800" dirty="0" smtClean="0">
                <a:latin typeface="cinnamon cake" pitchFamily="2" charset="0"/>
              </a:rPr>
              <a:t>sacrifice by giving </a:t>
            </a:r>
            <a:r>
              <a:rPr lang="en-ZA" sz="2800" dirty="0">
                <a:latin typeface="cinnamon cake" pitchFamily="2" charset="0"/>
              </a:rPr>
              <a:t>us His </a:t>
            </a:r>
            <a:r>
              <a:rPr lang="en-ZA" sz="2800" dirty="0" smtClean="0">
                <a:latin typeface="cinnamon cake" pitchFamily="2" charset="0"/>
              </a:rPr>
              <a:t>very own </a:t>
            </a:r>
            <a:r>
              <a:rPr lang="en-ZA" sz="2800" dirty="0">
                <a:latin typeface="cinnamon cake" pitchFamily="2" charset="0"/>
              </a:rPr>
              <a:t>Son </a:t>
            </a:r>
            <a:endParaRPr lang="en-ZA" sz="2800" dirty="0" smtClean="0">
              <a:latin typeface="cinnamon cake" pitchFamily="2" charset="0"/>
            </a:endParaRPr>
          </a:p>
          <a:p>
            <a:r>
              <a:rPr lang="en-ZA" sz="2800" dirty="0">
                <a:latin typeface="cinnamon cake" pitchFamily="2" charset="0"/>
              </a:rPr>
              <a:t>	</a:t>
            </a:r>
            <a:r>
              <a:rPr lang="en-ZA" sz="2800" dirty="0" smtClean="0">
                <a:latin typeface="cinnamon cake" pitchFamily="2" charset="0"/>
              </a:rPr>
              <a:t>…to </a:t>
            </a:r>
            <a:r>
              <a:rPr lang="en-ZA" sz="2800" dirty="0">
                <a:latin typeface="cinnamon cake" pitchFamily="2" charset="0"/>
              </a:rPr>
              <a:t>save the whole world </a:t>
            </a:r>
            <a:r>
              <a:rPr lang="en-ZA" sz="2800" dirty="0" smtClean="0">
                <a:latin typeface="cinnamon cake" pitchFamily="2" charset="0"/>
              </a:rPr>
              <a:t> </a:t>
            </a:r>
          </a:p>
          <a:p>
            <a:r>
              <a:rPr lang="en-ZA" sz="2800" dirty="0">
                <a:latin typeface="cinnamon cake" pitchFamily="2" charset="0"/>
              </a:rPr>
              <a:t>	</a:t>
            </a:r>
            <a:r>
              <a:rPr lang="en-ZA" sz="2800" dirty="0" smtClean="0">
                <a:latin typeface="cinnamon cake" pitchFamily="2" charset="0"/>
              </a:rPr>
              <a:t>	…the </a:t>
            </a:r>
            <a:r>
              <a:rPr lang="en-ZA" sz="2800" dirty="0">
                <a:latin typeface="cinnamon cake" pitchFamily="2" charset="0"/>
              </a:rPr>
              <a:t>biggest rescue plan </a:t>
            </a:r>
            <a:endParaRPr lang="en-ZA" sz="2800" dirty="0" smtClean="0">
              <a:latin typeface="cinnamon cake" pitchFamily="2" charset="0"/>
            </a:endParaRPr>
          </a:p>
          <a:p>
            <a:r>
              <a:rPr lang="en-ZA" sz="2800" dirty="0">
                <a:latin typeface="cinnamon cake" pitchFamily="2" charset="0"/>
              </a:rPr>
              <a:t>	</a:t>
            </a:r>
            <a:r>
              <a:rPr lang="en-ZA" sz="2800" dirty="0" smtClean="0">
                <a:latin typeface="cinnamon cake" pitchFamily="2" charset="0"/>
              </a:rPr>
              <a:t>		…the </a:t>
            </a:r>
            <a:r>
              <a:rPr lang="en-ZA" sz="2800" dirty="0">
                <a:latin typeface="cinnamon cake" pitchFamily="2" charset="0"/>
              </a:rPr>
              <a:t>most generous He could </a:t>
            </a:r>
            <a:r>
              <a:rPr lang="en-ZA" sz="2800" dirty="0" smtClean="0">
                <a:latin typeface="cinnamon cake" pitchFamily="2" charset="0"/>
              </a:rPr>
              <a:t>be !</a:t>
            </a:r>
            <a:endParaRPr lang="en-ZA" sz="2800" i="1" dirty="0" smtClean="0">
              <a:latin typeface="cinnamon cake" pitchFamily="2" charset="0"/>
            </a:endParaRPr>
          </a:p>
          <a:p>
            <a:endParaRPr lang="en-ZA" sz="800" dirty="0" smtClean="0">
              <a:latin typeface="cinnamon cake" pitchFamily="2" charset="0"/>
            </a:endParaRPr>
          </a:p>
        </p:txBody>
      </p:sp>
      <p:pic>
        <p:nvPicPr>
          <p:cNvPr id="2050" name="Picture 2" descr="Image result for Jesus' cross">
            <a:hlinkClick r:id="rId3"/>
          </p:cNvPr>
          <p:cNvPicPr>
            <a:picLocks noChangeAspect="1" noChangeArrowheads="1"/>
          </p:cNvPicPr>
          <p:nvPr/>
        </p:nvPicPr>
        <p:blipFill rotWithShape="1">
          <a:blip r:embed="rId4" cstate="print">
            <a:extLst>
              <a:ext uri="{28A0092B-C50C-407E-A947-70E740481C1C}">
                <a14:useLocalDpi xmlns:a14="http://schemas.microsoft.com/office/drawing/2010/main" xmlns="" val="0"/>
              </a:ext>
            </a:extLst>
          </a:blip>
          <a:srcRect l="14869" t="14297" r="12694" b="8692"/>
          <a:stretch/>
        </p:blipFill>
        <p:spPr bwMode="auto">
          <a:xfrm>
            <a:off x="381000" y="3678381"/>
            <a:ext cx="2632364" cy="2798619"/>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87951262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rot="281972">
            <a:off x="7970259" y="5409844"/>
            <a:ext cx="900086" cy="1306576"/>
          </a:xfrm>
          <a:prstGeom prst="rect">
            <a:avLst/>
          </a:prstGeom>
          <a:noFill/>
          <a:ln>
            <a:noFill/>
          </a:ln>
          <a:effectLst>
            <a:softEdge rad="63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6" name="TextBox 5"/>
          <p:cNvSpPr txBox="1"/>
          <p:nvPr/>
        </p:nvSpPr>
        <p:spPr>
          <a:xfrm>
            <a:off x="4343400" y="5867400"/>
            <a:ext cx="3733799" cy="523220"/>
          </a:xfrm>
          <a:prstGeom prst="rect">
            <a:avLst/>
          </a:prstGeom>
          <a:noFill/>
        </p:spPr>
        <p:txBody>
          <a:bodyPr wrap="square" rtlCol="0">
            <a:spAutoFit/>
          </a:bodyPr>
          <a:lstStyle/>
          <a:p>
            <a:pPr algn="ctr"/>
            <a:r>
              <a:rPr lang="en-ZA" sz="2800" dirty="0" smtClean="0">
                <a:latin typeface="Watermelon Script Demo" pitchFamily="2" charset="0"/>
              </a:rPr>
              <a:t>The</a:t>
            </a:r>
            <a:r>
              <a:rPr lang="en-ZA" sz="2800" dirty="0" smtClean="0">
                <a:latin typeface="cinnamon cake" pitchFamily="2" charset="0"/>
              </a:rPr>
              <a:t> </a:t>
            </a:r>
            <a:r>
              <a:rPr lang="en-ZA" sz="2800" b="1" dirty="0" smtClean="0">
                <a:latin typeface="cinnamon cake" pitchFamily="2" charset="0"/>
              </a:rPr>
              <a:t>Generous Heart</a:t>
            </a:r>
            <a:endParaRPr lang="en-ZA" sz="2800" b="1" dirty="0">
              <a:latin typeface="cinnamon cake" pitchFamily="2" charset="0"/>
            </a:endParaRPr>
          </a:p>
        </p:txBody>
      </p:sp>
      <p:cxnSp>
        <p:nvCxnSpPr>
          <p:cNvPr id="4" name="Straight Connector 3"/>
          <p:cNvCxnSpPr/>
          <p:nvPr/>
        </p:nvCxnSpPr>
        <p:spPr>
          <a:xfrm>
            <a:off x="228600" y="914400"/>
            <a:ext cx="8693757" cy="0"/>
          </a:xfrm>
          <a:prstGeom prst="line">
            <a:avLst/>
          </a:prstGeom>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457200" y="381000"/>
            <a:ext cx="4572000" cy="369332"/>
          </a:xfrm>
          <a:prstGeom prst="rect">
            <a:avLst/>
          </a:prstGeom>
          <a:noFill/>
        </p:spPr>
        <p:txBody>
          <a:bodyPr wrap="square" rtlCol="0">
            <a:spAutoFit/>
          </a:bodyPr>
          <a:lstStyle/>
          <a:p>
            <a:r>
              <a:rPr lang="en-ZA" dirty="0" smtClean="0"/>
              <a:t>1. </a:t>
            </a:r>
            <a:r>
              <a:rPr lang="en-ZA" dirty="0" smtClean="0">
                <a:latin typeface="cinnamon cake" pitchFamily="2" charset="0"/>
              </a:rPr>
              <a:t>The Generous Heart of God toward us</a:t>
            </a:r>
            <a:endParaRPr lang="en-ZA" dirty="0">
              <a:latin typeface="cinnamon cake" pitchFamily="2" charset="0"/>
            </a:endParaRPr>
          </a:p>
        </p:txBody>
      </p:sp>
      <p:sp>
        <p:nvSpPr>
          <p:cNvPr id="9" name="TextBox 8"/>
          <p:cNvSpPr txBox="1"/>
          <p:nvPr/>
        </p:nvSpPr>
        <p:spPr>
          <a:xfrm>
            <a:off x="491836" y="973738"/>
            <a:ext cx="8077200" cy="4154984"/>
          </a:xfrm>
          <a:prstGeom prst="rect">
            <a:avLst/>
          </a:prstGeom>
          <a:noFill/>
        </p:spPr>
        <p:txBody>
          <a:bodyPr wrap="square" rtlCol="0">
            <a:spAutoFit/>
          </a:bodyPr>
          <a:lstStyle/>
          <a:p>
            <a:r>
              <a:rPr lang="en-ZA" sz="2800" dirty="0">
                <a:latin typeface="cinnamon cake" pitchFamily="2" charset="0"/>
              </a:rPr>
              <a:t>Then when Jesus ascended to heaven, </a:t>
            </a:r>
            <a:r>
              <a:rPr lang="en-ZA" sz="2800" u="sng" dirty="0">
                <a:latin typeface="cinnamon cake" pitchFamily="2" charset="0"/>
              </a:rPr>
              <a:t>He gave us His </a:t>
            </a:r>
            <a:r>
              <a:rPr lang="en-ZA" sz="2800" u="sng" dirty="0" smtClean="0">
                <a:latin typeface="cinnamon cake" pitchFamily="2" charset="0"/>
              </a:rPr>
              <a:t>precious Holy </a:t>
            </a:r>
            <a:r>
              <a:rPr lang="en-ZA" sz="2800" u="sng" dirty="0">
                <a:latin typeface="cinnamon cake" pitchFamily="2" charset="0"/>
              </a:rPr>
              <a:t>Spirit </a:t>
            </a:r>
            <a:endParaRPr lang="en-ZA" sz="2800" u="sng" dirty="0" smtClean="0">
              <a:latin typeface="cinnamon cake" pitchFamily="2" charset="0"/>
            </a:endParaRPr>
          </a:p>
          <a:p>
            <a:pPr marL="457200" indent="-457200">
              <a:buFont typeface="Arial" panose="020B0604020202020204" pitchFamily="34" charset="0"/>
              <a:buChar char="•"/>
            </a:pPr>
            <a:r>
              <a:rPr lang="en-ZA" sz="2600" dirty="0" smtClean="0">
                <a:latin typeface="cinnamon cake" pitchFamily="2" charset="0"/>
              </a:rPr>
              <a:t>As a </a:t>
            </a:r>
            <a:r>
              <a:rPr lang="en-ZA" sz="2600" dirty="0">
                <a:latin typeface="cinnamon cake" pitchFamily="2" charset="0"/>
              </a:rPr>
              <a:t>seal on His people </a:t>
            </a:r>
            <a:endParaRPr lang="en-ZA" sz="2600" u="sng" dirty="0" smtClean="0">
              <a:latin typeface="cinnamon cake" pitchFamily="2" charset="0"/>
            </a:endParaRPr>
          </a:p>
          <a:p>
            <a:pPr marL="457200" indent="-457200">
              <a:buFont typeface="Arial" panose="020B0604020202020204" pitchFamily="34" charset="0"/>
              <a:buChar char="•"/>
            </a:pPr>
            <a:r>
              <a:rPr lang="en-ZA" sz="2600" dirty="0" smtClean="0">
                <a:latin typeface="cinnamon cake" pitchFamily="2" charset="0"/>
              </a:rPr>
              <a:t>As a helper/counsellor/comforter/advocate for us</a:t>
            </a:r>
          </a:p>
          <a:p>
            <a:pPr marL="457200" indent="-457200">
              <a:buFont typeface="Arial" panose="020B0604020202020204" pitchFamily="34" charset="0"/>
              <a:buChar char="•"/>
            </a:pPr>
            <a:r>
              <a:rPr lang="en-ZA" sz="2600" dirty="0" smtClean="0">
                <a:latin typeface="cinnamon cake" pitchFamily="2" charset="0"/>
              </a:rPr>
              <a:t>To teach/guide us into all Truth</a:t>
            </a:r>
          </a:p>
          <a:p>
            <a:pPr marL="457200" indent="-457200">
              <a:buFont typeface="Arial" panose="020B0604020202020204" pitchFamily="34" charset="0"/>
              <a:buChar char="•"/>
            </a:pPr>
            <a:r>
              <a:rPr lang="en-ZA" sz="2600" dirty="0" smtClean="0">
                <a:latin typeface="cinnamon cake" pitchFamily="2" charset="0"/>
              </a:rPr>
              <a:t>To Intercede (pray on our behalf)  (Romans 8)</a:t>
            </a:r>
          </a:p>
          <a:p>
            <a:pPr marL="457200" indent="-457200">
              <a:buFont typeface="Arial" panose="020B0604020202020204" pitchFamily="34" charset="0"/>
              <a:buChar char="•"/>
            </a:pPr>
            <a:r>
              <a:rPr lang="en-ZA" sz="2600" dirty="0" smtClean="0">
                <a:latin typeface="cinnamon cake" pitchFamily="2" charset="0"/>
              </a:rPr>
              <a:t>To “bear </a:t>
            </a:r>
            <a:r>
              <a:rPr lang="en-ZA" sz="2600" dirty="0">
                <a:latin typeface="cinnamon cake" pitchFamily="2" charset="0"/>
              </a:rPr>
              <a:t>witness” with our spirits that we belong to Him and thereby </a:t>
            </a:r>
            <a:r>
              <a:rPr lang="en-ZA" sz="2600" dirty="0" smtClean="0">
                <a:latin typeface="cinnamon cake" pitchFamily="2" charset="0"/>
              </a:rPr>
              <a:t>assure </a:t>
            </a:r>
            <a:r>
              <a:rPr lang="en-ZA" sz="2600" dirty="0">
                <a:latin typeface="cinnamon cake" pitchFamily="2" charset="0"/>
              </a:rPr>
              <a:t>us of </a:t>
            </a:r>
            <a:r>
              <a:rPr lang="en-ZA" sz="2600" dirty="0" smtClean="0">
                <a:latin typeface="cinnamon cake" pitchFamily="2" charset="0"/>
              </a:rPr>
              <a:t>our salvation</a:t>
            </a:r>
            <a:r>
              <a:rPr lang="en-ZA" sz="2600" dirty="0">
                <a:latin typeface="cinnamon cake" pitchFamily="2" charset="0"/>
              </a:rPr>
              <a:t>. </a:t>
            </a:r>
            <a:endParaRPr lang="en-ZA" sz="2600" dirty="0" smtClean="0">
              <a:latin typeface="cinnamon cake" pitchFamily="2" charset="0"/>
            </a:endParaRPr>
          </a:p>
          <a:p>
            <a:pPr marL="457200" indent="-457200">
              <a:buFont typeface="Arial" panose="020B0604020202020204" pitchFamily="34" charset="0"/>
              <a:buChar char="•"/>
            </a:pPr>
            <a:r>
              <a:rPr lang="en-ZA" sz="2600" dirty="0" smtClean="0">
                <a:latin typeface="cinnamon cake" pitchFamily="2" charset="0"/>
              </a:rPr>
              <a:t>To convict </a:t>
            </a:r>
            <a:r>
              <a:rPr lang="en-ZA" sz="2600" dirty="0">
                <a:latin typeface="cinnamon cake" pitchFamily="2" charset="0"/>
              </a:rPr>
              <a:t>us of </a:t>
            </a:r>
            <a:r>
              <a:rPr lang="en-ZA" sz="2600" dirty="0" smtClean="0">
                <a:latin typeface="cinnamon cake" pitchFamily="2" charset="0"/>
              </a:rPr>
              <a:t>our sin </a:t>
            </a:r>
          </a:p>
          <a:p>
            <a:pPr marL="457200" indent="-457200">
              <a:buFont typeface="Arial" panose="020B0604020202020204" pitchFamily="34" charset="0"/>
              <a:buChar char="•"/>
            </a:pPr>
            <a:r>
              <a:rPr lang="en-ZA" sz="2600" dirty="0" smtClean="0">
                <a:latin typeface="cinnamon cake" pitchFamily="2" charset="0"/>
              </a:rPr>
              <a:t>To produce </a:t>
            </a:r>
            <a:r>
              <a:rPr lang="en-ZA" sz="2600" dirty="0">
                <a:latin typeface="cinnamon cake" pitchFamily="2" charset="0"/>
              </a:rPr>
              <a:t>in us the fruit of the Spirit </a:t>
            </a:r>
            <a:r>
              <a:rPr lang="en-ZA" sz="2600" dirty="0" smtClean="0">
                <a:latin typeface="cinnamon cake" pitchFamily="2" charset="0"/>
              </a:rPr>
              <a:t>(Gal 5)</a:t>
            </a:r>
            <a:endParaRPr lang="en-ZA" sz="2600" i="1" dirty="0" smtClean="0">
              <a:solidFill>
                <a:schemeClr val="accent1">
                  <a:lumMod val="75000"/>
                </a:schemeClr>
              </a:solidFill>
              <a:latin typeface="cinnamon cake" pitchFamily="2" charset="0"/>
            </a:endParaRPr>
          </a:p>
        </p:txBody>
      </p:sp>
    </p:spTree>
    <p:extLst>
      <p:ext uri="{BB962C8B-B14F-4D97-AF65-F5344CB8AC3E}">
        <p14:creationId xmlns:p14="http://schemas.microsoft.com/office/powerpoint/2010/main" xmlns="" val="359277872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rot="281972">
            <a:off x="7970259" y="5409844"/>
            <a:ext cx="900086" cy="1306576"/>
          </a:xfrm>
          <a:prstGeom prst="rect">
            <a:avLst/>
          </a:prstGeom>
          <a:noFill/>
          <a:ln>
            <a:noFill/>
          </a:ln>
          <a:effectLst>
            <a:softEdge rad="63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6" name="TextBox 5"/>
          <p:cNvSpPr txBox="1"/>
          <p:nvPr/>
        </p:nvSpPr>
        <p:spPr>
          <a:xfrm>
            <a:off x="4343400" y="5867400"/>
            <a:ext cx="3733799" cy="523220"/>
          </a:xfrm>
          <a:prstGeom prst="rect">
            <a:avLst/>
          </a:prstGeom>
          <a:noFill/>
        </p:spPr>
        <p:txBody>
          <a:bodyPr wrap="square" rtlCol="0">
            <a:spAutoFit/>
          </a:bodyPr>
          <a:lstStyle/>
          <a:p>
            <a:pPr algn="ctr"/>
            <a:r>
              <a:rPr lang="en-ZA" sz="2800" dirty="0" smtClean="0">
                <a:latin typeface="Watermelon Script Demo" pitchFamily="2" charset="0"/>
              </a:rPr>
              <a:t>The</a:t>
            </a:r>
            <a:r>
              <a:rPr lang="en-ZA" sz="2800" dirty="0" smtClean="0">
                <a:latin typeface="cinnamon cake" pitchFamily="2" charset="0"/>
              </a:rPr>
              <a:t> </a:t>
            </a:r>
            <a:r>
              <a:rPr lang="en-ZA" sz="2800" b="1" dirty="0" smtClean="0">
                <a:latin typeface="cinnamon cake" pitchFamily="2" charset="0"/>
              </a:rPr>
              <a:t>Generous Heart</a:t>
            </a:r>
            <a:endParaRPr lang="en-ZA" sz="2800" b="1" dirty="0">
              <a:latin typeface="cinnamon cake" pitchFamily="2" charset="0"/>
            </a:endParaRPr>
          </a:p>
        </p:txBody>
      </p:sp>
      <p:cxnSp>
        <p:nvCxnSpPr>
          <p:cNvPr id="4" name="Straight Connector 3"/>
          <p:cNvCxnSpPr/>
          <p:nvPr/>
        </p:nvCxnSpPr>
        <p:spPr>
          <a:xfrm>
            <a:off x="228600" y="914400"/>
            <a:ext cx="8693757" cy="0"/>
          </a:xfrm>
          <a:prstGeom prst="line">
            <a:avLst/>
          </a:prstGeom>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457200" y="392484"/>
            <a:ext cx="4572000" cy="369332"/>
          </a:xfrm>
          <a:prstGeom prst="rect">
            <a:avLst/>
          </a:prstGeom>
          <a:noFill/>
        </p:spPr>
        <p:txBody>
          <a:bodyPr wrap="square" rtlCol="0">
            <a:spAutoFit/>
          </a:bodyPr>
          <a:lstStyle/>
          <a:p>
            <a:r>
              <a:rPr lang="en-ZA" dirty="0" smtClean="0"/>
              <a:t>1. </a:t>
            </a:r>
            <a:r>
              <a:rPr lang="en-ZA" dirty="0" smtClean="0">
                <a:latin typeface="cinnamon cake" pitchFamily="2" charset="0"/>
              </a:rPr>
              <a:t>The Generous Heart of God toward us</a:t>
            </a:r>
            <a:endParaRPr lang="en-ZA" dirty="0">
              <a:latin typeface="cinnamon cake" pitchFamily="2" charset="0"/>
            </a:endParaRPr>
          </a:p>
        </p:txBody>
      </p:sp>
      <p:sp>
        <p:nvSpPr>
          <p:cNvPr id="9" name="TextBox 8"/>
          <p:cNvSpPr txBox="1"/>
          <p:nvPr/>
        </p:nvSpPr>
        <p:spPr>
          <a:xfrm>
            <a:off x="491835" y="990600"/>
            <a:ext cx="8430521" cy="2862322"/>
          </a:xfrm>
          <a:prstGeom prst="rect">
            <a:avLst/>
          </a:prstGeom>
          <a:noFill/>
        </p:spPr>
        <p:txBody>
          <a:bodyPr wrap="square" rtlCol="0">
            <a:spAutoFit/>
          </a:bodyPr>
          <a:lstStyle/>
          <a:p>
            <a:r>
              <a:rPr lang="en-ZA" sz="2800" dirty="0">
                <a:latin typeface="cinnamon cake" pitchFamily="2" charset="0"/>
              </a:rPr>
              <a:t>Jesus himself said God’s purpose is </a:t>
            </a:r>
            <a:r>
              <a:rPr lang="en-ZA" sz="2800" u="sng" dirty="0">
                <a:latin typeface="cinnamon cake" pitchFamily="2" charset="0"/>
              </a:rPr>
              <a:t>to give us a rich and satisfying life </a:t>
            </a:r>
            <a:endParaRPr lang="en-ZA" sz="2800" u="sng" dirty="0" smtClean="0">
              <a:latin typeface="cinnamon cake" pitchFamily="2" charset="0"/>
            </a:endParaRPr>
          </a:p>
          <a:p>
            <a:endParaRPr lang="en-ZA" sz="800" dirty="0" smtClean="0">
              <a:latin typeface="cinnamon cake" pitchFamily="2" charset="0"/>
            </a:endParaRPr>
          </a:p>
          <a:p>
            <a:r>
              <a:rPr lang="en-ZA" sz="2700" i="1" dirty="0" smtClean="0">
                <a:solidFill>
                  <a:schemeClr val="accent1">
                    <a:lumMod val="75000"/>
                  </a:schemeClr>
                </a:solidFill>
                <a:latin typeface="cinnamon cake" pitchFamily="2" charset="0"/>
              </a:rPr>
              <a:t>John </a:t>
            </a:r>
            <a:r>
              <a:rPr lang="en-ZA" sz="2700" i="1" dirty="0">
                <a:solidFill>
                  <a:schemeClr val="accent1">
                    <a:lumMod val="75000"/>
                  </a:schemeClr>
                </a:solidFill>
                <a:latin typeface="cinnamon cake" pitchFamily="2" charset="0"/>
              </a:rPr>
              <a:t>10 v 10 – “The thief comes only to steal and kill and destroy; </a:t>
            </a:r>
            <a:r>
              <a:rPr lang="en-ZA" sz="2700" i="1" u="sng" dirty="0" smtClean="0">
                <a:solidFill>
                  <a:schemeClr val="accent1">
                    <a:lumMod val="75000"/>
                  </a:schemeClr>
                </a:solidFill>
                <a:latin typeface="cinnamon cake" pitchFamily="2" charset="0"/>
              </a:rPr>
              <a:t>I </a:t>
            </a:r>
            <a:r>
              <a:rPr lang="en-ZA" sz="2700" i="1" u="sng" dirty="0">
                <a:solidFill>
                  <a:schemeClr val="accent1">
                    <a:lumMod val="75000"/>
                  </a:schemeClr>
                </a:solidFill>
                <a:latin typeface="cinnamon cake" pitchFamily="2" charset="0"/>
              </a:rPr>
              <a:t>have come that they may have life, and have it to the full </a:t>
            </a:r>
            <a:r>
              <a:rPr lang="en-ZA" sz="2700" i="1" dirty="0">
                <a:solidFill>
                  <a:schemeClr val="accent1">
                    <a:lumMod val="75000"/>
                  </a:schemeClr>
                </a:solidFill>
                <a:latin typeface="cinnamon cake" pitchFamily="2" charset="0"/>
              </a:rPr>
              <a:t>(NIV</a:t>
            </a:r>
            <a:r>
              <a:rPr lang="en-ZA" sz="2700" i="1" dirty="0" smtClean="0">
                <a:solidFill>
                  <a:schemeClr val="accent1">
                    <a:lumMod val="75000"/>
                  </a:schemeClr>
                </a:solidFill>
                <a:latin typeface="cinnamon cake" pitchFamily="2" charset="0"/>
              </a:rPr>
              <a:t>)  / have a </a:t>
            </a:r>
            <a:r>
              <a:rPr lang="en-ZA" sz="2700" i="1" u="sng" dirty="0" smtClean="0">
                <a:solidFill>
                  <a:schemeClr val="accent1">
                    <a:lumMod val="75000"/>
                  </a:schemeClr>
                </a:solidFill>
                <a:latin typeface="cinnamon cake" pitchFamily="2" charset="0"/>
              </a:rPr>
              <a:t>rich and satisfying life </a:t>
            </a:r>
            <a:r>
              <a:rPr lang="en-ZA" sz="2700" i="1" dirty="0" smtClean="0">
                <a:solidFill>
                  <a:schemeClr val="accent1">
                    <a:lumMod val="75000"/>
                  </a:schemeClr>
                </a:solidFill>
                <a:latin typeface="cinnamon cake" pitchFamily="2" charset="0"/>
              </a:rPr>
              <a:t>(NLT) / an </a:t>
            </a:r>
            <a:r>
              <a:rPr lang="en-ZA" sz="2700" i="1" u="sng" dirty="0" smtClean="0">
                <a:solidFill>
                  <a:schemeClr val="accent1">
                    <a:lumMod val="75000"/>
                  </a:schemeClr>
                </a:solidFill>
                <a:latin typeface="cinnamon cake" pitchFamily="2" charset="0"/>
              </a:rPr>
              <a:t>abundant life </a:t>
            </a:r>
            <a:r>
              <a:rPr lang="en-ZA" sz="2700" i="1" dirty="0" smtClean="0">
                <a:solidFill>
                  <a:schemeClr val="accent1">
                    <a:lumMod val="75000"/>
                  </a:schemeClr>
                </a:solidFill>
                <a:latin typeface="cinnamon cake" pitchFamily="2" charset="0"/>
              </a:rPr>
              <a:t>(ESV)</a:t>
            </a:r>
          </a:p>
          <a:p>
            <a:endParaRPr lang="en-ZA" sz="800" dirty="0" smtClean="0">
              <a:latin typeface="cinnamon cake" pitchFamily="2" charset="0"/>
            </a:endParaRPr>
          </a:p>
        </p:txBody>
      </p:sp>
      <p:pic>
        <p:nvPicPr>
          <p:cNvPr id="9218" name="Picture 2" descr="Image result for LIFE">
            <a:hlinkClick r:id="rId3"/>
          </p:cNvPr>
          <p:cNvPicPr>
            <a:picLocks noChangeAspect="1" noChangeArrowheads="1"/>
          </p:cNvPicPr>
          <p:nvPr/>
        </p:nvPicPr>
        <p:blipFill rotWithShape="1">
          <a:blip r:embed="rId4" cstate="print">
            <a:extLst>
              <a:ext uri="{28A0092B-C50C-407E-A947-70E740481C1C}">
                <a14:useLocalDpi xmlns:a14="http://schemas.microsoft.com/office/drawing/2010/main" xmlns="" val="0"/>
              </a:ext>
            </a:extLst>
          </a:blip>
          <a:srcRect l="10341" t="29090" r="13591" b="21335"/>
          <a:stretch/>
        </p:blipFill>
        <p:spPr bwMode="auto">
          <a:xfrm>
            <a:off x="3775580" y="3469437"/>
            <a:ext cx="4644722" cy="1891876"/>
          </a:xfrm>
          <a:prstGeom prst="rect">
            <a:avLst/>
          </a:prstGeom>
          <a:noFill/>
          <a:effectLst>
            <a:glow rad="152400">
              <a:schemeClr val="accent1">
                <a:satMod val="175000"/>
                <a:alpha val="40000"/>
              </a:schemeClr>
            </a:glow>
          </a:effectLst>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38964968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rotWithShape="1">
          <a:blip r:embed="rId2" cstate="print">
            <a:extLst>
              <a:ext uri="{28A0092B-C50C-407E-A947-70E740481C1C}">
                <a14:useLocalDpi xmlns:a14="http://schemas.microsoft.com/office/drawing/2010/main" xmlns="" val="0"/>
              </a:ext>
            </a:extLst>
          </a:blip>
          <a:srcRect l="23610" t="47461" r="24340" b="19792"/>
          <a:stretch/>
        </p:blipFill>
        <p:spPr bwMode="auto">
          <a:xfrm>
            <a:off x="3505200" y="1067292"/>
            <a:ext cx="1447800" cy="51212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rot="281972">
            <a:off x="7970259" y="5409844"/>
            <a:ext cx="900086" cy="1306576"/>
          </a:xfrm>
          <a:prstGeom prst="rect">
            <a:avLst/>
          </a:prstGeom>
          <a:noFill/>
          <a:ln>
            <a:noFill/>
          </a:ln>
          <a:effectLst>
            <a:softEdge rad="63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6" name="TextBox 5"/>
          <p:cNvSpPr txBox="1"/>
          <p:nvPr/>
        </p:nvSpPr>
        <p:spPr>
          <a:xfrm>
            <a:off x="4343400" y="5867400"/>
            <a:ext cx="3733799" cy="523220"/>
          </a:xfrm>
          <a:prstGeom prst="rect">
            <a:avLst/>
          </a:prstGeom>
          <a:noFill/>
        </p:spPr>
        <p:txBody>
          <a:bodyPr wrap="square" rtlCol="0">
            <a:spAutoFit/>
          </a:bodyPr>
          <a:lstStyle/>
          <a:p>
            <a:pPr algn="ctr"/>
            <a:r>
              <a:rPr lang="en-ZA" sz="2800" dirty="0" smtClean="0">
                <a:latin typeface="Watermelon Script Demo" pitchFamily="2" charset="0"/>
              </a:rPr>
              <a:t>The</a:t>
            </a:r>
            <a:r>
              <a:rPr lang="en-ZA" sz="2800" dirty="0" smtClean="0">
                <a:latin typeface="cinnamon cake" pitchFamily="2" charset="0"/>
              </a:rPr>
              <a:t> </a:t>
            </a:r>
            <a:r>
              <a:rPr lang="en-ZA" sz="2800" b="1" dirty="0" smtClean="0">
                <a:latin typeface="cinnamon cake" pitchFamily="2" charset="0"/>
              </a:rPr>
              <a:t>Generous Heart</a:t>
            </a:r>
            <a:endParaRPr lang="en-ZA" sz="2800" b="1" dirty="0">
              <a:latin typeface="cinnamon cake" pitchFamily="2" charset="0"/>
            </a:endParaRPr>
          </a:p>
        </p:txBody>
      </p:sp>
      <p:cxnSp>
        <p:nvCxnSpPr>
          <p:cNvPr id="4" name="Straight Connector 3"/>
          <p:cNvCxnSpPr/>
          <p:nvPr/>
        </p:nvCxnSpPr>
        <p:spPr>
          <a:xfrm>
            <a:off x="228600" y="914400"/>
            <a:ext cx="8693757" cy="0"/>
          </a:xfrm>
          <a:prstGeom prst="line">
            <a:avLst/>
          </a:prstGeom>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457200" y="392484"/>
            <a:ext cx="4572000" cy="369332"/>
          </a:xfrm>
          <a:prstGeom prst="rect">
            <a:avLst/>
          </a:prstGeom>
          <a:noFill/>
        </p:spPr>
        <p:txBody>
          <a:bodyPr wrap="square" rtlCol="0">
            <a:spAutoFit/>
          </a:bodyPr>
          <a:lstStyle/>
          <a:p>
            <a:r>
              <a:rPr lang="en-ZA" dirty="0" smtClean="0"/>
              <a:t>1. </a:t>
            </a:r>
            <a:r>
              <a:rPr lang="en-ZA" dirty="0" smtClean="0">
                <a:latin typeface="cinnamon cake" pitchFamily="2" charset="0"/>
              </a:rPr>
              <a:t>The Generous Heart of God toward us</a:t>
            </a:r>
            <a:endParaRPr lang="en-ZA" dirty="0">
              <a:latin typeface="cinnamon cake" pitchFamily="2" charset="0"/>
            </a:endParaRPr>
          </a:p>
        </p:txBody>
      </p:sp>
      <p:sp>
        <p:nvSpPr>
          <p:cNvPr id="9" name="TextBox 8"/>
          <p:cNvSpPr txBox="1"/>
          <p:nvPr/>
        </p:nvSpPr>
        <p:spPr>
          <a:xfrm>
            <a:off x="491836" y="990600"/>
            <a:ext cx="8077200" cy="2677656"/>
          </a:xfrm>
          <a:prstGeom prst="rect">
            <a:avLst/>
          </a:prstGeom>
          <a:noFill/>
        </p:spPr>
        <p:txBody>
          <a:bodyPr wrap="square" rtlCol="0">
            <a:spAutoFit/>
          </a:bodyPr>
          <a:lstStyle/>
          <a:p>
            <a:r>
              <a:rPr lang="en-ZA" sz="2800" dirty="0">
                <a:latin typeface="cinnamon cake" pitchFamily="2" charset="0"/>
              </a:rPr>
              <a:t>W</a:t>
            </a:r>
            <a:r>
              <a:rPr lang="en-ZA" sz="2800" dirty="0" smtClean="0">
                <a:latin typeface="cinnamon cake" pitchFamily="2" charset="0"/>
              </a:rPr>
              <a:t>e </a:t>
            </a:r>
            <a:r>
              <a:rPr lang="en-ZA" sz="2800" dirty="0">
                <a:latin typeface="cinnamon cake" pitchFamily="2" charset="0"/>
              </a:rPr>
              <a:t>have been </a:t>
            </a:r>
            <a:r>
              <a:rPr lang="en-ZA" sz="2800" dirty="0" smtClean="0">
                <a:latin typeface="cinnamon cake" pitchFamily="2" charset="0"/>
              </a:rPr>
              <a:t>given                </a:t>
            </a:r>
            <a:r>
              <a:rPr lang="en-ZA" sz="2800" u="sng" dirty="0" smtClean="0">
                <a:latin typeface="cinnamon cake" pitchFamily="2" charset="0"/>
              </a:rPr>
              <a:t>we </a:t>
            </a:r>
            <a:r>
              <a:rPr lang="en-ZA" sz="2800" u="sng" dirty="0">
                <a:latin typeface="cinnamon cake" pitchFamily="2" charset="0"/>
              </a:rPr>
              <a:t>need </a:t>
            </a:r>
            <a:r>
              <a:rPr lang="en-ZA" sz="2800" dirty="0">
                <a:latin typeface="cinnamon cake" pitchFamily="2" charset="0"/>
              </a:rPr>
              <a:t>for this </a:t>
            </a:r>
            <a:r>
              <a:rPr lang="en-ZA" sz="2800" dirty="0" smtClean="0">
                <a:latin typeface="cinnamon cake" pitchFamily="2" charset="0"/>
              </a:rPr>
              <a:t>life</a:t>
            </a:r>
          </a:p>
          <a:p>
            <a:endParaRPr lang="en-ZA" sz="800" dirty="0" smtClean="0">
              <a:latin typeface="cinnamon cake" pitchFamily="2" charset="0"/>
            </a:endParaRPr>
          </a:p>
          <a:p>
            <a:r>
              <a:rPr lang="en-ZA" sz="2800" dirty="0" smtClean="0">
                <a:latin typeface="cinnamon cake" pitchFamily="2" charset="0"/>
              </a:rPr>
              <a:t> </a:t>
            </a:r>
            <a:r>
              <a:rPr lang="en-ZA" sz="2600" i="1" dirty="0" smtClean="0">
                <a:solidFill>
                  <a:schemeClr val="accent1">
                    <a:lumMod val="75000"/>
                  </a:schemeClr>
                </a:solidFill>
                <a:latin typeface="cinnamon cake" pitchFamily="2" charset="0"/>
              </a:rPr>
              <a:t>2 </a:t>
            </a:r>
            <a:r>
              <a:rPr lang="en-ZA" sz="2600" i="1" dirty="0">
                <a:solidFill>
                  <a:schemeClr val="accent1">
                    <a:lumMod val="75000"/>
                  </a:schemeClr>
                </a:solidFill>
                <a:latin typeface="cinnamon cake" pitchFamily="2" charset="0"/>
              </a:rPr>
              <a:t>Peter 1 v 3-11 </a:t>
            </a:r>
            <a:endParaRPr lang="en-ZA" sz="2600" i="1" dirty="0" smtClean="0">
              <a:solidFill>
                <a:schemeClr val="accent1">
                  <a:lumMod val="75000"/>
                </a:schemeClr>
              </a:solidFill>
              <a:latin typeface="cinnamon cake" pitchFamily="2" charset="0"/>
            </a:endParaRPr>
          </a:p>
          <a:p>
            <a:r>
              <a:rPr lang="en-ZA" sz="2600" b="1" i="1" dirty="0" smtClean="0">
                <a:solidFill>
                  <a:schemeClr val="accent1">
                    <a:lumMod val="75000"/>
                  </a:schemeClr>
                </a:solidFill>
                <a:latin typeface="cinnamon cake" pitchFamily="2" charset="0"/>
              </a:rPr>
              <a:t>V 3, 4 “</a:t>
            </a:r>
            <a:r>
              <a:rPr lang="en-ZA" sz="2600" i="1" u="sng" dirty="0" smtClean="0">
                <a:solidFill>
                  <a:schemeClr val="accent1">
                    <a:lumMod val="75000"/>
                  </a:schemeClr>
                </a:solidFill>
                <a:latin typeface="cinnamon cake" pitchFamily="2" charset="0"/>
              </a:rPr>
              <a:t>His </a:t>
            </a:r>
            <a:r>
              <a:rPr lang="en-ZA" sz="2600" i="1" u="sng" dirty="0">
                <a:solidFill>
                  <a:schemeClr val="accent1">
                    <a:lumMod val="75000"/>
                  </a:schemeClr>
                </a:solidFill>
                <a:latin typeface="cinnamon cake" pitchFamily="2" charset="0"/>
              </a:rPr>
              <a:t>divine power has given us everything we need for a </a:t>
            </a:r>
            <a:r>
              <a:rPr lang="en-ZA" sz="2600" i="1" u="sng" dirty="0" smtClean="0">
                <a:solidFill>
                  <a:schemeClr val="accent1">
                    <a:lumMod val="75000"/>
                  </a:schemeClr>
                </a:solidFill>
                <a:latin typeface="cinnamon cake" pitchFamily="2" charset="0"/>
              </a:rPr>
              <a:t>Godly </a:t>
            </a:r>
            <a:r>
              <a:rPr lang="en-ZA" sz="2600" i="1" u="sng" dirty="0">
                <a:solidFill>
                  <a:schemeClr val="accent1">
                    <a:lumMod val="75000"/>
                  </a:schemeClr>
                </a:solidFill>
                <a:latin typeface="cinnamon cake" pitchFamily="2" charset="0"/>
              </a:rPr>
              <a:t>life </a:t>
            </a:r>
            <a:r>
              <a:rPr lang="en-ZA" sz="2600" i="1" dirty="0">
                <a:solidFill>
                  <a:schemeClr val="accent1">
                    <a:lumMod val="75000"/>
                  </a:schemeClr>
                </a:solidFill>
                <a:latin typeface="cinnamon cake" pitchFamily="2" charset="0"/>
              </a:rPr>
              <a:t>through our knowledge of </a:t>
            </a:r>
            <a:r>
              <a:rPr lang="en-ZA" sz="2600" i="1" dirty="0" smtClean="0">
                <a:solidFill>
                  <a:schemeClr val="accent1">
                    <a:lumMod val="75000"/>
                  </a:schemeClr>
                </a:solidFill>
                <a:latin typeface="cinnamon cake" pitchFamily="2" charset="0"/>
              </a:rPr>
              <a:t>Him </a:t>
            </a:r>
            <a:r>
              <a:rPr lang="en-ZA" sz="2600" i="1" dirty="0">
                <a:solidFill>
                  <a:schemeClr val="accent1">
                    <a:lumMod val="75000"/>
                  </a:schemeClr>
                </a:solidFill>
                <a:latin typeface="cinnamon cake" pitchFamily="2" charset="0"/>
              </a:rPr>
              <a:t>who called us by </a:t>
            </a:r>
            <a:r>
              <a:rPr lang="en-ZA" sz="2600" i="1" dirty="0" smtClean="0">
                <a:solidFill>
                  <a:schemeClr val="accent1">
                    <a:lumMod val="75000"/>
                  </a:schemeClr>
                </a:solidFill>
                <a:latin typeface="cinnamon cake" pitchFamily="2" charset="0"/>
              </a:rPr>
              <a:t>His </a:t>
            </a:r>
            <a:r>
              <a:rPr lang="en-ZA" sz="2600" i="1" dirty="0">
                <a:solidFill>
                  <a:schemeClr val="accent1">
                    <a:lumMod val="75000"/>
                  </a:schemeClr>
                </a:solidFill>
                <a:latin typeface="cinnamon cake" pitchFamily="2" charset="0"/>
              </a:rPr>
              <a:t>own glory and goodness. Through these </a:t>
            </a:r>
            <a:r>
              <a:rPr lang="en-ZA" sz="2600" i="1" u="sng" dirty="0" smtClean="0">
                <a:solidFill>
                  <a:schemeClr val="accent1">
                    <a:lumMod val="75000"/>
                  </a:schemeClr>
                </a:solidFill>
                <a:latin typeface="cinnamon cake" pitchFamily="2" charset="0"/>
              </a:rPr>
              <a:t>He </a:t>
            </a:r>
            <a:r>
              <a:rPr lang="en-ZA" sz="2600" i="1" u="sng" dirty="0">
                <a:solidFill>
                  <a:schemeClr val="accent1">
                    <a:lumMod val="75000"/>
                  </a:schemeClr>
                </a:solidFill>
                <a:latin typeface="cinnamon cake" pitchFamily="2" charset="0"/>
              </a:rPr>
              <a:t>has given us </a:t>
            </a:r>
            <a:r>
              <a:rPr lang="en-ZA" sz="2600" i="1" u="sng" dirty="0" smtClean="0">
                <a:solidFill>
                  <a:schemeClr val="accent1">
                    <a:lumMod val="75000"/>
                  </a:schemeClr>
                </a:solidFill>
                <a:latin typeface="cinnamon cake" pitchFamily="2" charset="0"/>
              </a:rPr>
              <a:t>His </a:t>
            </a:r>
            <a:r>
              <a:rPr lang="en-ZA" sz="2600" i="1" u="sng" dirty="0">
                <a:solidFill>
                  <a:schemeClr val="accent1">
                    <a:lumMod val="75000"/>
                  </a:schemeClr>
                </a:solidFill>
                <a:latin typeface="cinnamon cake" pitchFamily="2" charset="0"/>
              </a:rPr>
              <a:t>very great and precious </a:t>
            </a:r>
            <a:r>
              <a:rPr lang="en-ZA" sz="2600" i="1" u="sng" dirty="0" smtClean="0">
                <a:solidFill>
                  <a:schemeClr val="accent1">
                    <a:lumMod val="75000"/>
                  </a:schemeClr>
                </a:solidFill>
                <a:latin typeface="cinnamon cake" pitchFamily="2" charset="0"/>
              </a:rPr>
              <a:t>promises</a:t>
            </a:r>
            <a:r>
              <a:rPr lang="en-ZA" sz="2600" i="1" dirty="0" smtClean="0">
                <a:solidFill>
                  <a:schemeClr val="accent1">
                    <a:lumMod val="75000"/>
                  </a:schemeClr>
                </a:solidFill>
                <a:latin typeface="cinnamon cake" pitchFamily="2" charset="0"/>
              </a:rPr>
              <a:t>…”</a:t>
            </a:r>
          </a:p>
        </p:txBody>
      </p:sp>
      <p:sp>
        <p:nvSpPr>
          <p:cNvPr id="2" name="TextBox 1"/>
          <p:cNvSpPr txBox="1"/>
          <p:nvPr/>
        </p:nvSpPr>
        <p:spPr>
          <a:xfrm>
            <a:off x="491836" y="3733800"/>
            <a:ext cx="8077200" cy="1292662"/>
          </a:xfrm>
          <a:prstGeom prst="rect">
            <a:avLst/>
          </a:prstGeom>
          <a:noFill/>
        </p:spPr>
        <p:txBody>
          <a:bodyPr wrap="square" rtlCol="0">
            <a:spAutoFit/>
          </a:bodyPr>
          <a:lstStyle/>
          <a:p>
            <a:r>
              <a:rPr lang="en-ZA" sz="2600" i="1" dirty="0" smtClean="0">
                <a:solidFill>
                  <a:schemeClr val="accent1">
                    <a:lumMod val="75000"/>
                  </a:schemeClr>
                </a:solidFill>
                <a:latin typeface="cinnamon cake" pitchFamily="2" charset="0"/>
              </a:rPr>
              <a:t>2 Corinth 9 v 8 – “And God is able to bless you abundantly, so that </a:t>
            </a:r>
            <a:r>
              <a:rPr lang="en-ZA" sz="2600" i="1" u="sng" dirty="0" smtClean="0">
                <a:solidFill>
                  <a:schemeClr val="accent1">
                    <a:lumMod val="75000"/>
                  </a:schemeClr>
                </a:solidFill>
                <a:latin typeface="cinnamon cake" pitchFamily="2" charset="0"/>
              </a:rPr>
              <a:t>in all things at all times, having all that you need</a:t>
            </a:r>
            <a:r>
              <a:rPr lang="en-ZA" sz="2600" i="1" dirty="0" smtClean="0">
                <a:solidFill>
                  <a:schemeClr val="accent1">
                    <a:lumMod val="75000"/>
                  </a:schemeClr>
                </a:solidFill>
                <a:latin typeface="cinnamon cake" pitchFamily="2" charset="0"/>
              </a:rPr>
              <a:t>, you will abound in every good work.”</a:t>
            </a:r>
          </a:p>
        </p:txBody>
      </p:sp>
    </p:spTree>
    <p:extLst>
      <p:ext uri="{BB962C8B-B14F-4D97-AF65-F5344CB8AC3E}">
        <p14:creationId xmlns:p14="http://schemas.microsoft.com/office/powerpoint/2010/main" xmlns="" val="1840865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ule">
  <a:themeElements>
    <a:clrScheme name="Module">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Module</Template>
  <TotalTime>287</TotalTime>
  <Words>1639</Words>
  <Application>Microsoft Office PowerPoint</Application>
  <PresentationFormat>On-screen Show (4:3)</PresentationFormat>
  <Paragraphs>204</Paragraphs>
  <Slides>27</Slides>
  <Notes>1</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Module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Crossways Church</cp:lastModifiedBy>
  <cp:revision>34</cp:revision>
  <cp:lastPrinted>2017-09-23T17:57:57Z</cp:lastPrinted>
  <dcterms:created xsi:type="dcterms:W3CDTF">2017-09-23T12:13:53Z</dcterms:created>
  <dcterms:modified xsi:type="dcterms:W3CDTF">2017-09-23T18:36:41Z</dcterms:modified>
</cp:coreProperties>
</file>