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80" r:id="rId2"/>
    <p:sldId id="282" r:id="rId3"/>
    <p:sldId id="300" r:id="rId4"/>
    <p:sldId id="301" r:id="rId5"/>
    <p:sldId id="302" r:id="rId6"/>
    <p:sldId id="304" r:id="rId7"/>
    <p:sldId id="303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3838"/>
    <a:srgbClr val="07111B"/>
    <a:srgbClr val="173A59"/>
    <a:srgbClr val="1F4E79"/>
    <a:srgbClr val="7F60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37" autoAdjust="0"/>
    <p:restoredTop sz="94660"/>
  </p:normalViewPr>
  <p:slideViewPr>
    <p:cSldViewPr snapToGrid="0">
      <p:cViewPr>
        <p:scale>
          <a:sx n="50" d="100"/>
          <a:sy n="50" d="100"/>
        </p:scale>
        <p:origin x="282" y="4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FA8611-41E7-45AA-BE12-8452AA3F7B77}" type="datetimeFigureOut">
              <a:rPr lang="en-ZA" smtClean="0"/>
              <a:t>2017/09/17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C3B55-C5AA-47DF-BC8D-146FC76F79A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190264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3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/>
            </a:lvl1pPr>
          </a:lstStyle>
          <a:p>
            <a:fld id="{2B922A8C-6CB2-4D9C-B737-8F4997E4BB58}" type="datetimeFigureOut">
              <a:rPr lang="en-ZA" smtClean="0"/>
              <a:pPr/>
              <a:t>2017/09/17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9" rIns="95558" bIns="47779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5558" tIns="47779" rIns="95558" bIns="4777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/>
            </a:lvl1pPr>
          </a:lstStyle>
          <a:p>
            <a:fld id="{4B6C86CD-3D02-4953-875A-23F56F33567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23971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Next steps…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A3DED-163C-4C03-8A41-F80946373189}" type="slidenum">
              <a:rPr lang="en-ZA" smtClean="0"/>
              <a:pPr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03640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 dirty="0" smtClean="0"/>
              <a:t>Next steps…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0A3DED-163C-4C03-8A41-F80946373189}" type="slidenum">
              <a:rPr lang="en-ZA" smtClean="0"/>
              <a:pPr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89912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2017/09/17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92992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2017/09/17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08622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2017/09/17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97104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2017/09/17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62647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2017/09/17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83530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2017/09/17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32120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2017/09/17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9306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2017/09/17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1824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2017/09/17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62077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2017/09/17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26590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6C7CC-2A5E-4FD7-BF1C-745AA193A72D}" type="datetimeFigureOut">
              <a:rPr lang="en-ZA" smtClean="0"/>
              <a:pPr/>
              <a:t>2017/09/17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3453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6C7CC-2A5E-4FD7-BF1C-745AA193A72D}" type="datetimeFigureOut">
              <a:rPr lang="en-ZA" smtClean="0"/>
              <a:pPr/>
              <a:t>2017/09/17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FD0F5-B64E-452C-A76E-E85FEF941D3A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23983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google.co.za/url?sa=i&amp;rct=j&amp;q=&amp;esrc=s&amp;source=imgres&amp;cd=&amp;cad=rja&amp;uact=8&amp;ved=0ahUKEwiX-cmD6qbWAhUKahoKHdgXAOQQjRwIBw&amp;url=http://redtri.com/new-york/family-friendly-races/&amp;psig=AFQjCNG3SWBzvUnAME1_eTakimIHrZRFGA&amp;ust=150555243760068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.za/url?sa=i&amp;rct=j&amp;q=&amp;esrc=s&amp;source=imgres&amp;cd=&amp;cad=rja&amp;uact=8&amp;ved=0ahUKEwihssa-6KbWAhWCzxoKHdAIBO0QjRwIBw&amp;url=http://italianilluminati.blogspot.com/2015/09/preghiera-alla-santa-croce-di-gesu.html?view%3Dmosaic%26_escaped_fragment_%3D&amp;psig=AFQjCNFvTFXedjgA87AaUOW2cB6O7d9fZg&amp;ust=150555201371162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.za/url?sa=i&amp;rct=j&amp;q=&amp;esrc=s&amp;source=imgres&amp;cd=&amp;cad=rja&amp;uact=8&amp;ved=0ahUKEwihssa-6KbWAhWCzxoKHdAIBO0QjRwIBw&amp;url=http://italianilluminati.blogspot.com/2015/09/preghiera-alla-santa-croce-di-gesu.html?view%3Dmosaic%26_escaped_fragment_%3D&amp;psig=AFQjCNFvTFXedjgA87AaUOW2cB6O7d9fZg&amp;ust=1505552013711629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.za/url?sa=i&amp;rct=j&amp;q=&amp;esrc=s&amp;source=imgres&amp;cd=&amp;cad=rja&amp;uact=8&amp;ved=0ahUKEwihssa-6KbWAhWCzxoKHdAIBO0QjRwIBw&amp;url=http://italianilluminati.blogspot.com/2015/09/preghiera-alla-santa-croce-di-gesu.html?view%3Dmosaic%26_escaped_fragment_%3D&amp;psig=AFQjCNFvTFXedjgA87AaUOW2cB6O7d9fZg&amp;ust=1505552013711629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8936" y="0"/>
            <a:ext cx="1060704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6572" y="3863111"/>
            <a:ext cx="8458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000" b="1" spc="50" dirty="0" smtClean="0">
                <a:ln w="28575" cmpd="sng">
                  <a:solidFill>
                    <a:schemeClr val="tx2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  <a:outerShdw blurRad="50800" dist="101600" dir="2700000" algn="tl" rotWithShape="0">
                    <a:prstClr val="black"/>
                  </a:outerShdw>
                </a:effectLst>
                <a:latin typeface="Lie to Me" pitchFamily="2" charset="0"/>
              </a:rPr>
              <a:t>Running the Race</a:t>
            </a:r>
            <a:endParaRPr lang="en-ZA" sz="9000" b="1" spc="50" dirty="0">
              <a:ln w="28575" cmpd="sng">
                <a:solidFill>
                  <a:schemeClr val="tx2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  <a:outerShdw blurRad="50800" dist="101600" dir="2700000" algn="tl" rotWithShape="0">
                  <a:prstClr val="black"/>
                </a:outerShdw>
              </a:effectLst>
              <a:latin typeface="Lie to M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99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4"/>
          <a:stretch/>
        </p:blipFill>
        <p:spPr>
          <a:xfrm>
            <a:off x="0" y="1355254"/>
            <a:ext cx="9144000" cy="553055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7886700" cy="1178387"/>
          </a:xfrm>
          <a:ln w="6350">
            <a:noFill/>
          </a:ln>
        </p:spPr>
        <p:txBody>
          <a:bodyPr>
            <a:normAutofit/>
          </a:bodyPr>
          <a:lstStyle/>
          <a:p>
            <a:r>
              <a:rPr lang="en-ZA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How are we expected to run?</a:t>
            </a:r>
            <a:endParaRPr lang="en-ZA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7182" y="3408486"/>
            <a:ext cx="8836818" cy="1778745"/>
          </a:xfrm>
          <a:prstGeom prst="rect">
            <a:avLst/>
          </a:prstGeom>
          <a:solidFill>
            <a:srgbClr val="173A59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2 </a:t>
            </a:r>
            <a:r>
              <a:rPr lang="en-ZA" dirty="0"/>
              <a:t>Timothy 2:22</a:t>
            </a:r>
            <a:r>
              <a:rPr lang="en-ZA" dirty="0"/>
              <a:t>: "Run from anything that stimulates youthful lusts.  Instead, pursue righteous </a:t>
            </a:r>
            <a:r>
              <a:rPr lang="en-ZA" dirty="0"/>
              <a:t>living, faithfulness, love, and peace. Enjoy the </a:t>
            </a:r>
            <a:r>
              <a:rPr lang="en-ZA" dirty="0">
                <a:solidFill>
                  <a:srgbClr val="FFC000"/>
                </a:solidFill>
              </a:rPr>
              <a:t>companionship</a:t>
            </a:r>
            <a:r>
              <a:rPr lang="en-ZA" dirty="0"/>
              <a:t> of those who call on the Lord with pure hearts."</a:t>
            </a:r>
            <a:endParaRPr lang="en-ZA" dirty="0"/>
          </a:p>
        </p:txBody>
      </p:sp>
      <p:sp>
        <p:nvSpPr>
          <p:cNvPr id="8" name="Right Arrow 7"/>
          <p:cNvSpPr/>
          <p:nvPr/>
        </p:nvSpPr>
        <p:spPr>
          <a:xfrm>
            <a:off x="307182" y="1881759"/>
            <a:ext cx="984159" cy="1014510"/>
          </a:xfrm>
          <a:prstGeom prst="rightArrow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98521" y="1938911"/>
            <a:ext cx="7545479" cy="885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Run with others</a:t>
            </a:r>
            <a:endParaRPr lang="en-ZA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7182" y="5531708"/>
            <a:ext cx="8836818" cy="1021219"/>
          </a:xfrm>
          <a:prstGeom prst="rect">
            <a:avLst/>
          </a:prstGeom>
          <a:solidFill>
            <a:srgbClr val="173A59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Ecclesiastes </a:t>
            </a:r>
            <a:r>
              <a:rPr lang="en-ZA" dirty="0"/>
              <a:t>4v9:” </a:t>
            </a:r>
            <a:r>
              <a:rPr lang="en-ZA" dirty="0">
                <a:solidFill>
                  <a:srgbClr val="FFC000"/>
                </a:solidFill>
              </a:rPr>
              <a:t>Two people are better off than one</a:t>
            </a:r>
            <a:r>
              <a:rPr lang="en-ZA" dirty="0"/>
              <a:t>, for they can help each other succeed”.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83255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mage result for family run">
            <a:hlinkClick r:id="rId2" tgtFrame="&quot;_blank&quot;"/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6" b="8563"/>
          <a:stretch/>
        </p:blipFill>
        <p:spPr bwMode="auto">
          <a:xfrm>
            <a:off x="0" y="1355254"/>
            <a:ext cx="9144000" cy="55027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7886700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Who has designed the race?</a:t>
            </a:r>
            <a:endParaRPr lang="en-ZA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42900" y="3041532"/>
            <a:ext cx="984159" cy="1014510"/>
          </a:xfrm>
          <a:prstGeom prst="rightArrow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98521" y="3161061"/>
            <a:ext cx="7545479" cy="775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God has set the path for our lives</a:t>
            </a:r>
            <a:endParaRPr lang="en-ZA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98521" y="4127453"/>
            <a:ext cx="7545479" cy="2557463"/>
          </a:xfrm>
          <a:prstGeom prst="rect">
            <a:avLst/>
          </a:prstGeom>
          <a:solidFill>
            <a:srgbClr val="07111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/>
              <a:t>Hebrews </a:t>
            </a:r>
            <a:r>
              <a:rPr lang="en-ZA" dirty="0" smtClean="0"/>
              <a:t>12:1: “</a:t>
            </a:r>
            <a:r>
              <a:rPr lang="en-ZA" dirty="0"/>
              <a:t>Therefore, since we are surrounded by such a huge crowd of witnesses to the life of faith, let us strip off every weight that slows us down, especially the sin </a:t>
            </a:r>
            <a:r>
              <a:rPr lang="en-ZA" dirty="0"/>
              <a:t>that so easily trips us up. </a:t>
            </a:r>
            <a:r>
              <a:rPr lang="en-ZA" dirty="0"/>
              <a:t>And let us run </a:t>
            </a:r>
            <a:r>
              <a:rPr lang="en-ZA" dirty="0"/>
              <a:t>with endurance the race </a:t>
            </a:r>
            <a:r>
              <a:rPr lang="en-ZA" dirty="0">
                <a:solidFill>
                  <a:srgbClr val="FFC000"/>
                </a:solidFill>
              </a:rPr>
              <a:t>God has set before us</a:t>
            </a:r>
            <a:r>
              <a:rPr lang="en-ZA" dirty="0" smtClean="0"/>
              <a:t>.”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87267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5255"/>
            <a:ext cx="9144000" cy="55027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7886700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Who has designed the race?</a:t>
            </a:r>
            <a:endParaRPr lang="en-ZA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42900" y="2069980"/>
            <a:ext cx="984159" cy="1014510"/>
          </a:xfrm>
          <a:prstGeom prst="rightArrow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98521" y="2189509"/>
            <a:ext cx="7545479" cy="775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…but what does the path look like?</a:t>
            </a:r>
            <a:endParaRPr lang="en-ZA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9932" y="3868976"/>
            <a:ext cx="8854068" cy="2146062"/>
          </a:xfrm>
          <a:prstGeom prst="rect">
            <a:avLst/>
          </a:prstGeom>
          <a:solidFill>
            <a:srgbClr val="173A59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Romans </a:t>
            </a:r>
            <a:r>
              <a:rPr lang="en-ZA" dirty="0"/>
              <a:t>5:3‭-‬4: "We can rejoice, to, when we run into </a:t>
            </a:r>
            <a:r>
              <a:rPr lang="en-ZA" dirty="0">
                <a:solidFill>
                  <a:srgbClr val="FFC000"/>
                </a:solidFill>
              </a:rPr>
              <a:t>problems and trials</a:t>
            </a:r>
            <a:r>
              <a:rPr lang="en-ZA" dirty="0"/>
              <a:t>, for we know that they </a:t>
            </a:r>
            <a:r>
              <a:rPr lang="en-ZA" dirty="0">
                <a:solidFill>
                  <a:srgbClr val="FFC000"/>
                </a:solidFill>
              </a:rPr>
              <a:t>help us develop endurance</a:t>
            </a:r>
            <a:r>
              <a:rPr lang="en-ZA" dirty="0"/>
              <a:t>. And </a:t>
            </a:r>
            <a:r>
              <a:rPr lang="en-ZA" u="sng" dirty="0"/>
              <a:t>endurance</a:t>
            </a:r>
            <a:r>
              <a:rPr lang="en-ZA" dirty="0"/>
              <a:t> develops strength of character, and character strengthens our confident hope of salvation."‬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523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19" b="7392"/>
          <a:stretch/>
        </p:blipFill>
        <p:spPr>
          <a:xfrm>
            <a:off x="4572000" y="1355254"/>
            <a:ext cx="4572000" cy="55027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67"/>
          <a:stretch/>
        </p:blipFill>
        <p:spPr>
          <a:xfrm>
            <a:off x="0" y="1355254"/>
            <a:ext cx="4572000" cy="55027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8286750" cy="1178387"/>
          </a:xfrm>
          <a:ln w="6350">
            <a:noFill/>
          </a:ln>
        </p:spPr>
        <p:txBody>
          <a:bodyPr>
            <a:normAutofit/>
          </a:bodyPr>
          <a:lstStyle/>
          <a:p>
            <a:r>
              <a:rPr lang="en-ZA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Where are you in the race?</a:t>
            </a:r>
            <a:endParaRPr lang="en-ZA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4325" y="4529138"/>
            <a:ext cx="8829675" cy="2155778"/>
          </a:xfrm>
          <a:prstGeom prst="rect">
            <a:avLst/>
          </a:prstGeom>
          <a:solidFill>
            <a:srgbClr val="07111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/>
              <a:t>Hebrews </a:t>
            </a:r>
            <a:r>
              <a:rPr lang="en-ZA" dirty="0" smtClean="0"/>
              <a:t>12:1: “</a:t>
            </a:r>
            <a:r>
              <a:rPr lang="en-ZA" dirty="0"/>
              <a:t>Therefore, since we are surrounded by such a huge crowd of witnesses to the life of faith, </a:t>
            </a:r>
            <a:r>
              <a:rPr lang="en-ZA" dirty="0">
                <a:solidFill>
                  <a:srgbClr val="FFC000"/>
                </a:solidFill>
              </a:rPr>
              <a:t>let us strip off every weight that slows us down, especially the sin that so easily trips us up</a:t>
            </a:r>
            <a:r>
              <a:rPr lang="en-ZA" dirty="0"/>
              <a:t>. And let us run with endurance the race God has set before us</a:t>
            </a:r>
            <a:r>
              <a:rPr lang="en-ZA" dirty="0"/>
              <a:t>.”</a:t>
            </a:r>
            <a:endParaRPr lang="en-ZA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66775" y="1355254"/>
            <a:ext cx="3152775" cy="1178387"/>
          </a:xfrm>
          <a:prstGeom prst="rect">
            <a:avLst/>
          </a:prstGeom>
          <a:solidFill>
            <a:schemeClr val="tx1"/>
          </a:solidFill>
          <a:ln w="6350">
            <a:solidFill>
              <a:schemeClr val="tx1"/>
            </a:solidFill>
          </a:ln>
          <a:effectLst>
            <a:softEdge rad="3175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4800" b="1" spc="50" dirty="0" smtClean="0">
                <a:ln w="9525" cmpd="sng">
                  <a:noFill/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In a trap…</a:t>
            </a:r>
            <a:endParaRPr lang="en-ZA" sz="4800" b="1" spc="50" dirty="0">
              <a:ln w="9525" cmpd="sng">
                <a:noFill/>
                <a:prstDash val="solid"/>
              </a:ln>
              <a:solidFill>
                <a:srgbClr val="FF000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886325" y="3350751"/>
            <a:ext cx="4257675" cy="1178387"/>
          </a:xfrm>
          <a:prstGeom prst="rect">
            <a:avLst/>
          </a:prstGeom>
          <a:solidFill>
            <a:schemeClr val="tx1"/>
          </a:solidFill>
          <a:ln w="6350">
            <a:solidFill>
              <a:schemeClr val="tx1"/>
            </a:solidFill>
          </a:ln>
          <a:effectLst>
            <a:softEdge rad="317500"/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4800" b="1" spc="50" dirty="0" smtClean="0">
                <a:ln w="9525" cmpd="sng">
                  <a:noFill/>
                  <a:prstDash val="solid"/>
                </a:ln>
                <a:solidFill>
                  <a:srgbClr val="92D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…or free to run?</a:t>
            </a:r>
            <a:endParaRPr lang="en-ZA" sz="4800" b="1" spc="50" dirty="0">
              <a:ln w="9525" cmpd="sng">
                <a:noFill/>
                <a:prstDash val="solid"/>
              </a:ln>
              <a:solidFill>
                <a:srgbClr val="92D05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845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78"/>
          <a:stretch/>
        </p:blipFill>
        <p:spPr>
          <a:xfrm>
            <a:off x="0" y="1355254"/>
            <a:ext cx="9144000" cy="54947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8286750" cy="1178387"/>
          </a:xfrm>
          <a:ln w="6350">
            <a:noFill/>
          </a:ln>
        </p:spPr>
        <p:txBody>
          <a:bodyPr>
            <a:normAutofit/>
          </a:bodyPr>
          <a:lstStyle/>
          <a:p>
            <a:r>
              <a:rPr lang="en-ZA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How do we run this race well</a:t>
            </a:r>
            <a:r>
              <a:rPr lang="en-ZA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?</a:t>
            </a:r>
            <a:endParaRPr lang="en-ZA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4325" y="3465095"/>
            <a:ext cx="8829675" cy="3219821"/>
          </a:xfrm>
          <a:prstGeom prst="rect">
            <a:avLst/>
          </a:prstGeom>
          <a:solidFill>
            <a:srgbClr val="07111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Hebrews </a:t>
            </a:r>
            <a:r>
              <a:rPr lang="en-ZA" dirty="0"/>
              <a:t>12:2 -4: </a:t>
            </a:r>
            <a:r>
              <a:rPr lang="en-ZA" dirty="0" smtClean="0"/>
              <a:t>"We </a:t>
            </a:r>
            <a:r>
              <a:rPr lang="en-ZA" dirty="0"/>
              <a:t>do this </a:t>
            </a:r>
            <a:r>
              <a:rPr lang="en-ZA" dirty="0">
                <a:solidFill>
                  <a:srgbClr val="FFC000"/>
                </a:solidFill>
              </a:rPr>
              <a:t>by keeping our eyes on Jesus</a:t>
            </a:r>
            <a:r>
              <a:rPr lang="en-ZA" dirty="0"/>
              <a:t>, </a:t>
            </a:r>
            <a:r>
              <a:rPr lang="en-ZA" dirty="0">
                <a:solidFill>
                  <a:srgbClr val="FFC000"/>
                </a:solidFill>
              </a:rPr>
              <a:t>the champion who initiates and perfects our faith</a:t>
            </a:r>
            <a:r>
              <a:rPr lang="en-ZA" dirty="0"/>
              <a:t>. Because of the joy awaiting him, he endured the cross, disregarding its shame. Now he is seated in the place of </a:t>
            </a:r>
            <a:r>
              <a:rPr lang="en-ZA" dirty="0" smtClean="0"/>
              <a:t>honour </a:t>
            </a:r>
            <a:r>
              <a:rPr lang="en-ZA" dirty="0"/>
              <a:t>beside God’s throne. </a:t>
            </a:r>
            <a:r>
              <a:rPr lang="en-ZA" dirty="0" smtClean="0"/>
              <a:t>Think </a:t>
            </a:r>
            <a:r>
              <a:rPr lang="en-ZA" dirty="0"/>
              <a:t>of all the hostility he endured from sinful people; then you won’t become weary and give up. </a:t>
            </a:r>
            <a:r>
              <a:rPr lang="en-ZA" dirty="0" smtClean="0"/>
              <a:t>After </a:t>
            </a:r>
            <a:r>
              <a:rPr lang="en-ZA" dirty="0"/>
              <a:t>all, you have not yet given your lives in your struggle against sin."</a:t>
            </a:r>
            <a:endParaRPr lang="en-ZA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98521" y="2227405"/>
            <a:ext cx="7545479" cy="775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solidFill>
                  <a:srgbClr val="92D050"/>
                </a:solidFill>
                <a:latin typeface="Century Gothic" panose="020B0502020202020204" pitchFamily="34" charset="0"/>
              </a:rPr>
              <a:t>1. Keep our eyes on Jesus</a:t>
            </a:r>
            <a:endParaRPr lang="en-ZA" sz="2800" b="1" dirty="0">
              <a:solidFill>
                <a:srgbClr val="92D05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" y="1843844"/>
            <a:ext cx="969881" cy="147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65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78"/>
          <a:stretch/>
        </p:blipFill>
        <p:spPr>
          <a:xfrm>
            <a:off x="0" y="1355254"/>
            <a:ext cx="9144000" cy="54947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8286750" cy="1178387"/>
          </a:xfrm>
          <a:ln w="6350">
            <a:noFill/>
          </a:ln>
        </p:spPr>
        <p:txBody>
          <a:bodyPr>
            <a:normAutofit/>
          </a:bodyPr>
          <a:lstStyle/>
          <a:p>
            <a:r>
              <a:rPr lang="en-ZA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How do we run this race well</a:t>
            </a:r>
            <a:r>
              <a:rPr lang="en-ZA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?</a:t>
            </a:r>
            <a:endParaRPr lang="en-ZA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98521" y="2227405"/>
            <a:ext cx="7545479" cy="775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solidFill>
                  <a:srgbClr val="92D050"/>
                </a:solidFill>
                <a:latin typeface="Century Gothic" panose="020B0502020202020204" pitchFamily="34" charset="0"/>
              </a:rPr>
              <a:t>2.  Learn </a:t>
            </a:r>
            <a:r>
              <a:rPr lang="en-ZA" sz="2800" b="1" dirty="0">
                <a:solidFill>
                  <a:srgbClr val="92D050"/>
                </a:solidFill>
                <a:latin typeface="Century Gothic" panose="020B0502020202020204" pitchFamily="34" charset="0"/>
              </a:rPr>
              <a:t>to rely on the Holy </a:t>
            </a:r>
            <a:r>
              <a:rPr lang="en-ZA" sz="2800" b="1" dirty="0" smtClean="0">
                <a:solidFill>
                  <a:srgbClr val="92D050"/>
                </a:solidFill>
                <a:latin typeface="Century Gothic" panose="020B0502020202020204" pitchFamily="34" charset="0"/>
              </a:rPr>
              <a:t>Spirit</a:t>
            </a:r>
            <a:endParaRPr lang="en-ZA" sz="2800" b="1" dirty="0">
              <a:solidFill>
                <a:srgbClr val="92D05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" y="1843844"/>
            <a:ext cx="969881" cy="14722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9932" y="3396992"/>
            <a:ext cx="8854068" cy="1809929"/>
          </a:xfrm>
          <a:prstGeom prst="rect">
            <a:avLst/>
          </a:prstGeom>
          <a:solidFill>
            <a:srgbClr val="173A59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Romans </a:t>
            </a:r>
            <a:r>
              <a:rPr lang="en-ZA" dirty="0"/>
              <a:t>8:5 “Those who are dominated by the sinful nature think about sinful things, but those who are </a:t>
            </a:r>
            <a:r>
              <a:rPr lang="en-ZA" dirty="0">
                <a:solidFill>
                  <a:srgbClr val="FFC000"/>
                </a:solidFill>
              </a:rPr>
              <a:t>controlled by the Holy Spirit </a:t>
            </a:r>
            <a:r>
              <a:rPr lang="en-ZA" dirty="0"/>
              <a:t>think about things that please the Spirit”.</a:t>
            </a:r>
            <a:endParaRPr lang="en-ZA" dirty="0"/>
          </a:p>
        </p:txBody>
      </p:sp>
      <p:sp>
        <p:nvSpPr>
          <p:cNvPr id="9" name="TextBox 8"/>
          <p:cNvSpPr txBox="1"/>
          <p:nvPr/>
        </p:nvSpPr>
        <p:spPr>
          <a:xfrm>
            <a:off x="289932" y="5333352"/>
            <a:ext cx="8854068" cy="1375481"/>
          </a:xfrm>
          <a:prstGeom prst="rect">
            <a:avLst/>
          </a:prstGeom>
          <a:solidFill>
            <a:srgbClr val="173A59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Galatians </a:t>
            </a:r>
            <a:r>
              <a:rPr lang="en-ZA" dirty="0"/>
              <a:t>5:16.  “So I say, </a:t>
            </a:r>
            <a:r>
              <a:rPr lang="en-ZA" dirty="0">
                <a:solidFill>
                  <a:srgbClr val="FFC000"/>
                </a:solidFill>
              </a:rPr>
              <a:t>let the Holy Spirit guide your lives</a:t>
            </a:r>
            <a:r>
              <a:rPr lang="en-ZA" dirty="0"/>
              <a:t>. Then you won’t be doing what your sinful nature craves.”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1763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78"/>
          <a:stretch/>
        </p:blipFill>
        <p:spPr>
          <a:xfrm>
            <a:off x="0" y="1355254"/>
            <a:ext cx="9144000" cy="54947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8286750" cy="1178387"/>
          </a:xfrm>
          <a:ln w="6350">
            <a:noFill/>
          </a:ln>
        </p:spPr>
        <p:txBody>
          <a:bodyPr>
            <a:normAutofit/>
          </a:bodyPr>
          <a:lstStyle/>
          <a:p>
            <a:r>
              <a:rPr lang="en-ZA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How do we run this race well</a:t>
            </a:r>
            <a:r>
              <a:rPr lang="en-ZA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?</a:t>
            </a:r>
            <a:endParaRPr lang="en-ZA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98521" y="2227405"/>
            <a:ext cx="7545479" cy="775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solidFill>
                  <a:srgbClr val="92D050"/>
                </a:solidFill>
                <a:latin typeface="Century Gothic" panose="020B0502020202020204" pitchFamily="34" charset="0"/>
              </a:rPr>
              <a:t>2.  Learn </a:t>
            </a:r>
            <a:r>
              <a:rPr lang="en-ZA" sz="2800" b="1" dirty="0">
                <a:solidFill>
                  <a:srgbClr val="92D050"/>
                </a:solidFill>
                <a:latin typeface="Century Gothic" panose="020B0502020202020204" pitchFamily="34" charset="0"/>
              </a:rPr>
              <a:t>to rely on the Holy </a:t>
            </a:r>
            <a:r>
              <a:rPr lang="en-ZA" sz="2800" b="1" dirty="0" smtClean="0">
                <a:solidFill>
                  <a:srgbClr val="92D050"/>
                </a:solidFill>
                <a:latin typeface="Century Gothic" panose="020B0502020202020204" pitchFamily="34" charset="0"/>
              </a:rPr>
              <a:t>Spirit</a:t>
            </a:r>
            <a:endParaRPr lang="en-ZA" sz="2800" b="1" dirty="0">
              <a:solidFill>
                <a:srgbClr val="92D05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" y="1843844"/>
            <a:ext cx="969881" cy="14722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9932" y="4094737"/>
            <a:ext cx="8854068" cy="1097469"/>
          </a:xfrm>
          <a:prstGeom prst="rect">
            <a:avLst/>
          </a:prstGeom>
          <a:solidFill>
            <a:srgbClr val="173A59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Romans </a:t>
            </a:r>
            <a:r>
              <a:rPr lang="en-ZA" dirty="0"/>
              <a:t>8:13 “If </a:t>
            </a:r>
            <a:r>
              <a:rPr lang="en-ZA" dirty="0">
                <a:solidFill>
                  <a:srgbClr val="FFC000"/>
                </a:solidFill>
              </a:rPr>
              <a:t>by the Spirit </a:t>
            </a:r>
            <a:r>
              <a:rPr lang="en-ZA" dirty="0"/>
              <a:t>you are </a:t>
            </a:r>
            <a:r>
              <a:rPr lang="en-ZA" dirty="0">
                <a:solidFill>
                  <a:srgbClr val="FFC000"/>
                </a:solidFill>
              </a:rPr>
              <a:t>putting to death </a:t>
            </a:r>
            <a:r>
              <a:rPr lang="en-ZA" dirty="0"/>
              <a:t>the deeds of the body, you will live” </a:t>
            </a:r>
            <a:endParaRPr lang="en-ZA" dirty="0"/>
          </a:p>
        </p:txBody>
      </p:sp>
      <p:sp>
        <p:nvSpPr>
          <p:cNvPr id="9" name="TextBox 8"/>
          <p:cNvSpPr txBox="1"/>
          <p:nvPr/>
        </p:nvSpPr>
        <p:spPr>
          <a:xfrm>
            <a:off x="289932" y="5333352"/>
            <a:ext cx="8854068" cy="1375481"/>
          </a:xfrm>
          <a:prstGeom prst="rect">
            <a:avLst/>
          </a:prstGeom>
          <a:solidFill>
            <a:srgbClr val="173A59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Ephesians 6:17 “Put </a:t>
            </a:r>
            <a:r>
              <a:rPr lang="en-ZA" dirty="0"/>
              <a:t>on salvation as your helmet, and take the </a:t>
            </a:r>
            <a:r>
              <a:rPr lang="en-ZA" dirty="0">
                <a:solidFill>
                  <a:srgbClr val="FFC000"/>
                </a:solidFill>
              </a:rPr>
              <a:t>sword of the Spirit</a:t>
            </a:r>
            <a:r>
              <a:rPr lang="en-ZA" dirty="0"/>
              <a:t>, which is the word of God.”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0578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78"/>
          <a:stretch/>
        </p:blipFill>
        <p:spPr>
          <a:xfrm>
            <a:off x="0" y="1355254"/>
            <a:ext cx="9144000" cy="54947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8286750" cy="1178387"/>
          </a:xfrm>
          <a:ln w="6350">
            <a:noFill/>
          </a:ln>
        </p:spPr>
        <p:txBody>
          <a:bodyPr>
            <a:normAutofit/>
          </a:bodyPr>
          <a:lstStyle/>
          <a:p>
            <a:r>
              <a:rPr lang="en-ZA" sz="48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How do we run this race well</a:t>
            </a:r>
            <a:r>
              <a:rPr lang="en-ZA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?</a:t>
            </a:r>
            <a:endParaRPr lang="en-ZA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98521" y="2227405"/>
            <a:ext cx="7545479" cy="775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solidFill>
                  <a:srgbClr val="92D050"/>
                </a:solidFill>
                <a:latin typeface="Century Gothic" panose="020B0502020202020204" pitchFamily="34" charset="0"/>
              </a:rPr>
              <a:t>3. We </a:t>
            </a:r>
            <a:r>
              <a:rPr lang="en-ZA" sz="2800" b="1" dirty="0">
                <a:solidFill>
                  <a:srgbClr val="92D050"/>
                </a:solidFill>
                <a:latin typeface="Century Gothic" panose="020B0502020202020204" pitchFamily="34" charset="0"/>
              </a:rPr>
              <a:t>need to respond appropriately to the Father’s correction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" y="1843844"/>
            <a:ext cx="969881" cy="147223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14325" y="4188225"/>
            <a:ext cx="8829675" cy="2496691"/>
          </a:xfrm>
          <a:prstGeom prst="rect">
            <a:avLst/>
          </a:prstGeom>
          <a:solidFill>
            <a:srgbClr val="07111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Hebrews </a:t>
            </a:r>
            <a:r>
              <a:rPr lang="en-ZA" dirty="0"/>
              <a:t>12:5-11 "And have you forgotten the encouraging words God spoke to you as his children? He said, “My child, </a:t>
            </a:r>
            <a:r>
              <a:rPr lang="en-ZA" dirty="0">
                <a:solidFill>
                  <a:srgbClr val="FFC000"/>
                </a:solidFill>
              </a:rPr>
              <a:t>don’t make light of the Lord ’s discipline, and don’t give up when he corrects you</a:t>
            </a:r>
            <a:r>
              <a:rPr lang="en-ZA" dirty="0"/>
              <a:t>. For the Lord disciplines those he loves, and he punishes each one he accepts as his child.” 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76510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8286750" cy="1178387"/>
          </a:xfrm>
          <a:ln w="6350">
            <a:noFill/>
          </a:ln>
        </p:spPr>
        <p:txBody>
          <a:bodyPr>
            <a:normAutofit/>
          </a:bodyPr>
          <a:lstStyle/>
          <a:p>
            <a:r>
              <a:rPr lang="en-ZA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Reflection</a:t>
            </a:r>
            <a:endParaRPr lang="en-ZA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" t="18031" r="-351" b="25784"/>
          <a:stretch/>
        </p:blipFill>
        <p:spPr>
          <a:xfrm>
            <a:off x="-1" y="3834063"/>
            <a:ext cx="9352548" cy="3023937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-16044" y="1355253"/>
            <a:ext cx="9160043" cy="29600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ZA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Lie to Me" pitchFamily="2" charset="0"/>
              </a:rPr>
              <a:t>Are you further along the journey towards Christ-likeness than I was this day last year, this day ten years ago, this day twenty years </a:t>
            </a:r>
            <a:r>
              <a:rPr lang="en-ZA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Lie to Me" pitchFamily="2" charset="0"/>
              </a:rPr>
              <a:t>ago?</a:t>
            </a:r>
            <a:endParaRPr lang="en-ZA" sz="3600" b="1" dirty="0">
              <a:solidFill>
                <a:srgbClr val="92D050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4325" y="4672881"/>
            <a:ext cx="8829675" cy="1827564"/>
          </a:xfrm>
          <a:prstGeom prst="rect">
            <a:avLst/>
          </a:prstGeom>
          <a:solidFill>
            <a:srgbClr val="07111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/>
              <a:t>Hebrews 12: 12-13 "</a:t>
            </a:r>
            <a:r>
              <a:rPr lang="en-ZA" dirty="0">
                <a:solidFill>
                  <a:srgbClr val="FFC000"/>
                </a:solidFill>
              </a:rPr>
              <a:t>So take a new grip with your tired hands and strengthen your weak knees. Mark out a straight path for your feet so that those who are weak and lame will not fall but become strong</a:t>
            </a:r>
            <a:r>
              <a:rPr lang="en-ZA" dirty="0"/>
              <a:t>."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74085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3886199"/>
            <a:ext cx="7772400" cy="2557463"/>
          </a:xfrm>
          <a:prstGeom prst="rect">
            <a:avLst/>
          </a:prstGeom>
          <a:solidFill>
            <a:srgbClr val="07111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/>
              <a:t>Hebrews </a:t>
            </a:r>
            <a:r>
              <a:rPr lang="en-ZA" dirty="0" smtClean="0"/>
              <a:t>12:1: “</a:t>
            </a:r>
            <a:r>
              <a:rPr lang="en-ZA" dirty="0"/>
              <a:t>Therefore, since we are surrounded by such a huge crowd of witnesses to the life of faith, let us strip off every weight that slows us down, especially the sin that so easily trips us up. And </a:t>
            </a:r>
            <a:r>
              <a:rPr lang="en-ZA" dirty="0">
                <a:solidFill>
                  <a:srgbClr val="FFC000"/>
                </a:solidFill>
              </a:rPr>
              <a:t>let us run </a:t>
            </a:r>
            <a:r>
              <a:rPr lang="en-ZA" dirty="0"/>
              <a:t>with endurance the race God has set before us</a:t>
            </a:r>
            <a:r>
              <a:rPr lang="en-ZA" dirty="0" smtClean="0"/>
              <a:t>.”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0994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elated image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02431"/>
            <a:ext cx="9143999" cy="538627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" name="Group 10"/>
          <p:cNvGrpSpPr/>
          <p:nvPr/>
        </p:nvGrpSpPr>
        <p:grpSpPr>
          <a:xfrm>
            <a:off x="374834" y="5271245"/>
            <a:ext cx="8769166" cy="1317811"/>
            <a:chOff x="374834" y="5271245"/>
            <a:chExt cx="8769166" cy="1317811"/>
          </a:xfrm>
        </p:grpSpPr>
        <p:sp>
          <p:nvSpPr>
            <p:cNvPr id="6" name="Title 1"/>
            <p:cNvSpPr txBox="1">
              <a:spLocks/>
            </p:cNvSpPr>
            <p:nvPr/>
          </p:nvSpPr>
          <p:spPr>
            <a:xfrm>
              <a:off x="1614488" y="5271245"/>
              <a:ext cx="7529512" cy="131781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ZA" sz="2800" b="1" dirty="0" smtClean="0">
                  <a:solidFill>
                    <a:schemeClr val="bg1"/>
                  </a:solidFill>
                  <a:latin typeface="Century Gothic" panose="020B0502020202020204" pitchFamily="34" charset="0"/>
                </a:rPr>
                <a:t>Complete transformation of the human character into the image of Christ</a:t>
              </a:r>
              <a:endParaRPr lang="en-ZA" sz="2800" b="1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8" name="Right Arrow 7"/>
            <p:cNvSpPr/>
            <p:nvPr/>
          </p:nvSpPr>
          <p:spPr>
            <a:xfrm>
              <a:off x="374834" y="5422895"/>
              <a:ext cx="984159" cy="1014510"/>
            </a:xfrm>
            <a:prstGeom prst="rightArrow">
              <a:avLst/>
            </a:prstGeom>
            <a:solidFill>
              <a:schemeClr val="tx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7886700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What is the race about?</a:t>
            </a:r>
            <a:endParaRPr lang="en-ZA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720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elated image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02431"/>
            <a:ext cx="9143999" cy="53862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7886700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What is the race about?</a:t>
            </a:r>
            <a:endParaRPr lang="en-ZA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07182" y="1881759"/>
            <a:ext cx="984159" cy="1014510"/>
          </a:xfrm>
          <a:prstGeom prst="rightArrow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TextBox 7"/>
          <p:cNvSpPr txBox="1"/>
          <p:nvPr/>
        </p:nvSpPr>
        <p:spPr>
          <a:xfrm>
            <a:off x="1598521" y="3017206"/>
            <a:ext cx="7545479" cy="1521274"/>
          </a:xfrm>
          <a:prstGeom prst="rect">
            <a:avLst/>
          </a:prstGeom>
          <a:solidFill>
            <a:srgbClr val="173A59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Philippians </a:t>
            </a:r>
            <a:r>
              <a:rPr lang="en-ZA" dirty="0"/>
              <a:t>3v14: “I press on to reach the end of the race and receive the </a:t>
            </a:r>
            <a:r>
              <a:rPr lang="en-ZA" dirty="0">
                <a:solidFill>
                  <a:srgbClr val="FFC000"/>
                </a:solidFill>
              </a:rPr>
              <a:t>heavenly prize </a:t>
            </a:r>
            <a:r>
              <a:rPr lang="en-ZA" dirty="0"/>
              <a:t>for which God, through Christ Jesus is calling us.”</a:t>
            </a:r>
            <a:endParaRPr lang="en-ZA" dirty="0"/>
          </a:p>
        </p:txBody>
      </p:sp>
      <p:sp>
        <p:nvSpPr>
          <p:cNvPr id="9" name="TextBox 8"/>
          <p:cNvSpPr txBox="1"/>
          <p:nvPr/>
        </p:nvSpPr>
        <p:spPr>
          <a:xfrm>
            <a:off x="1598521" y="4765212"/>
            <a:ext cx="7545479" cy="1764187"/>
          </a:xfrm>
          <a:prstGeom prst="rect">
            <a:avLst/>
          </a:prstGeom>
          <a:solidFill>
            <a:srgbClr val="173A59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1 </a:t>
            </a:r>
            <a:r>
              <a:rPr lang="en-ZA" dirty="0"/>
              <a:t>Corinthians </a:t>
            </a:r>
            <a:r>
              <a:rPr lang="en-ZA" dirty="0" smtClean="0"/>
              <a:t>9v25: </a:t>
            </a:r>
            <a:r>
              <a:rPr lang="en-ZA" dirty="0"/>
              <a:t>“All athletes are disciplined in their training.  They do it to </a:t>
            </a:r>
            <a:r>
              <a:rPr lang="en-ZA" dirty="0">
                <a:solidFill>
                  <a:srgbClr val="FFC000"/>
                </a:solidFill>
              </a:rPr>
              <a:t>win a prize </a:t>
            </a:r>
            <a:r>
              <a:rPr lang="en-ZA" dirty="0"/>
              <a:t>that will fade away, but we do it for an eternal prize.”</a:t>
            </a:r>
            <a:endParaRPr lang="en-ZA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98521" y="2010351"/>
            <a:ext cx="7545479" cy="775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Winning the </a:t>
            </a:r>
            <a:r>
              <a:rPr lang="en-ZA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prize </a:t>
            </a:r>
          </a:p>
        </p:txBody>
      </p:sp>
    </p:spTree>
    <p:extLst>
      <p:ext uri="{BB962C8B-B14F-4D97-AF65-F5344CB8AC3E}">
        <p14:creationId xmlns:p14="http://schemas.microsoft.com/office/powerpoint/2010/main" val="3938159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elated image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02431"/>
            <a:ext cx="9143999" cy="53862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7886700" cy="1178387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ZA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What is the race about?</a:t>
            </a:r>
            <a:endParaRPr lang="en-ZA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42900" y="3000777"/>
            <a:ext cx="984159" cy="1014510"/>
          </a:xfrm>
          <a:prstGeom prst="rightArrow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98521" y="3120306"/>
            <a:ext cx="7545479" cy="775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Living </a:t>
            </a:r>
            <a:r>
              <a:rPr lang="en-ZA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as a testimony to others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98521" y="4061410"/>
            <a:ext cx="7545479" cy="2557463"/>
          </a:xfrm>
          <a:prstGeom prst="rect">
            <a:avLst/>
          </a:prstGeom>
          <a:solidFill>
            <a:srgbClr val="07111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/>
              <a:t>Hebrews </a:t>
            </a:r>
            <a:r>
              <a:rPr lang="en-ZA" dirty="0" smtClean="0"/>
              <a:t>12:1: “</a:t>
            </a:r>
            <a:r>
              <a:rPr lang="en-ZA" dirty="0"/>
              <a:t>Therefore, since we are surrounded by such a huge </a:t>
            </a:r>
            <a:r>
              <a:rPr lang="en-ZA" dirty="0">
                <a:solidFill>
                  <a:srgbClr val="FFC000"/>
                </a:solidFill>
              </a:rPr>
              <a:t>crowd of witnesses</a:t>
            </a:r>
            <a:r>
              <a:rPr lang="en-ZA" dirty="0"/>
              <a:t> to the life of faith, let </a:t>
            </a:r>
            <a:r>
              <a:rPr lang="en-ZA" dirty="0"/>
              <a:t>us strip off every weight that slows us down, especially the sin that so easily trips us up. </a:t>
            </a:r>
            <a:r>
              <a:rPr lang="en-ZA" dirty="0"/>
              <a:t>And let us run </a:t>
            </a:r>
            <a:r>
              <a:rPr lang="en-ZA" dirty="0"/>
              <a:t>with endurance the race God has set before us</a:t>
            </a:r>
            <a:r>
              <a:rPr lang="en-ZA" dirty="0" smtClean="0"/>
              <a:t>.”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25788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" b="5900"/>
          <a:stretch/>
        </p:blipFill>
        <p:spPr>
          <a:xfrm>
            <a:off x="0" y="1355254"/>
            <a:ext cx="9144000" cy="55027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7886700" cy="1178387"/>
          </a:xfrm>
          <a:ln w="6350">
            <a:noFill/>
          </a:ln>
        </p:spPr>
        <p:txBody>
          <a:bodyPr>
            <a:normAutofit/>
          </a:bodyPr>
          <a:lstStyle/>
          <a:p>
            <a:r>
              <a:rPr lang="en-ZA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How are we expected to run?</a:t>
            </a:r>
            <a:endParaRPr lang="en-ZA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42900" y="3000777"/>
            <a:ext cx="984159" cy="1014510"/>
          </a:xfrm>
          <a:prstGeom prst="rightArrow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98521" y="3120306"/>
            <a:ext cx="7545479" cy="775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Run “with endurance”</a:t>
            </a:r>
            <a:endParaRPr lang="en-ZA" sz="2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98521" y="4061410"/>
            <a:ext cx="7545479" cy="2557463"/>
          </a:xfrm>
          <a:prstGeom prst="rect">
            <a:avLst/>
          </a:prstGeom>
          <a:solidFill>
            <a:srgbClr val="07111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/>
              <a:t>Hebrews </a:t>
            </a:r>
            <a:r>
              <a:rPr lang="en-ZA" dirty="0" smtClean="0"/>
              <a:t>12:1: “</a:t>
            </a:r>
            <a:r>
              <a:rPr lang="en-ZA" dirty="0"/>
              <a:t>Therefore, since we are surrounded by such a huge crowd of witnesses to the life of faith, let us strip </a:t>
            </a:r>
            <a:r>
              <a:rPr lang="en-ZA" dirty="0"/>
              <a:t>off every weight that slows us down, especially the sin that so easily trips us up. </a:t>
            </a:r>
            <a:r>
              <a:rPr lang="en-ZA" dirty="0"/>
              <a:t>And let us run </a:t>
            </a:r>
            <a:r>
              <a:rPr lang="en-ZA" dirty="0">
                <a:solidFill>
                  <a:srgbClr val="FFC000"/>
                </a:solidFill>
              </a:rPr>
              <a:t>with endurance </a:t>
            </a:r>
            <a:r>
              <a:rPr lang="en-ZA" dirty="0"/>
              <a:t>the race God has set before us</a:t>
            </a:r>
            <a:r>
              <a:rPr lang="en-ZA" dirty="0" smtClean="0"/>
              <a:t>.”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29474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" b="5900"/>
          <a:stretch/>
        </p:blipFill>
        <p:spPr>
          <a:xfrm>
            <a:off x="0" y="1355254"/>
            <a:ext cx="9144000" cy="55027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7886700" cy="1178387"/>
          </a:xfrm>
          <a:ln w="6350">
            <a:noFill/>
          </a:ln>
        </p:spPr>
        <p:txBody>
          <a:bodyPr>
            <a:normAutofit/>
          </a:bodyPr>
          <a:lstStyle/>
          <a:p>
            <a:r>
              <a:rPr lang="en-ZA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How are we expected to run?</a:t>
            </a:r>
            <a:endParaRPr lang="en-ZA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2389" y="4679576"/>
            <a:ext cx="8590150" cy="1653988"/>
          </a:xfrm>
          <a:prstGeom prst="rect">
            <a:avLst/>
          </a:prstGeom>
          <a:solidFill>
            <a:srgbClr val="3B3838">
              <a:alpha val="87059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sz="2000" dirty="0" smtClean="0"/>
              <a:t>“Endurance is </a:t>
            </a:r>
            <a:r>
              <a:rPr lang="en-ZA" sz="2000" dirty="0"/>
              <a:t>the ability of an organism to exert itself and remain active for a long period of time, as well as its ability to resist, withstand, recover from, and have immunity to trauma, wounds, or </a:t>
            </a:r>
            <a:r>
              <a:rPr lang="en-ZA" sz="2000" dirty="0" smtClean="0"/>
              <a:t>fatigue.”</a:t>
            </a:r>
            <a:endParaRPr lang="en-ZA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330" y="6000204"/>
            <a:ext cx="690939" cy="629196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8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5749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" b="5900"/>
          <a:stretch/>
        </p:blipFill>
        <p:spPr>
          <a:xfrm>
            <a:off x="0" y="1355254"/>
            <a:ext cx="9144000" cy="55027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7886700" cy="1178387"/>
          </a:xfrm>
          <a:ln w="6350">
            <a:noFill/>
          </a:ln>
        </p:spPr>
        <p:txBody>
          <a:bodyPr>
            <a:normAutofit/>
          </a:bodyPr>
          <a:lstStyle/>
          <a:p>
            <a:r>
              <a:rPr lang="en-ZA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How are we expected to run?</a:t>
            </a:r>
            <a:endParaRPr lang="en-ZA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933" y="2236044"/>
            <a:ext cx="8854068" cy="1332344"/>
          </a:xfrm>
          <a:prstGeom prst="rect">
            <a:avLst/>
          </a:prstGeom>
          <a:solidFill>
            <a:srgbClr val="173A59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1 </a:t>
            </a:r>
            <a:r>
              <a:rPr lang="en-ZA" dirty="0"/>
              <a:t>Corinthians 9:24</a:t>
            </a:r>
            <a:r>
              <a:rPr lang="en-ZA" dirty="0" smtClean="0"/>
              <a:t>‭: "Don’t </a:t>
            </a:r>
            <a:r>
              <a:rPr lang="en-ZA" dirty="0"/>
              <a:t>you realize that in a race everyone runs, but only one person gets the prize? </a:t>
            </a:r>
            <a:r>
              <a:rPr lang="en-ZA" dirty="0">
                <a:solidFill>
                  <a:srgbClr val="FFC000"/>
                </a:solidFill>
              </a:rPr>
              <a:t>So run to win</a:t>
            </a:r>
            <a:r>
              <a:rPr lang="en-ZA" dirty="0"/>
              <a:t>!‬</a:t>
            </a:r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289932" y="3868976"/>
            <a:ext cx="8854068" cy="2765856"/>
          </a:xfrm>
          <a:prstGeom prst="rect">
            <a:avLst/>
          </a:prstGeom>
          <a:solidFill>
            <a:srgbClr val="173A59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1 </a:t>
            </a:r>
            <a:r>
              <a:rPr lang="en-ZA" dirty="0"/>
              <a:t>Corinthians </a:t>
            </a:r>
            <a:r>
              <a:rPr lang="en-ZA" dirty="0" smtClean="0"/>
              <a:t>9:25‭</a:t>
            </a:r>
            <a:r>
              <a:rPr lang="en-ZA" dirty="0"/>
              <a:t>-‬27: </a:t>
            </a:r>
            <a:r>
              <a:rPr lang="en-ZA" dirty="0" smtClean="0"/>
              <a:t>"All </a:t>
            </a:r>
            <a:r>
              <a:rPr lang="en-ZA" dirty="0"/>
              <a:t>athletes are </a:t>
            </a:r>
            <a:r>
              <a:rPr lang="en-ZA" dirty="0">
                <a:solidFill>
                  <a:srgbClr val="FFC000"/>
                </a:solidFill>
              </a:rPr>
              <a:t>disciplined in their training</a:t>
            </a:r>
            <a:r>
              <a:rPr lang="en-ZA" dirty="0"/>
              <a:t>. They do it to win a prize that will fade away, but we do it for an eternal prize. </a:t>
            </a:r>
            <a:r>
              <a:rPr lang="en-ZA" dirty="0" smtClean="0"/>
              <a:t>So </a:t>
            </a:r>
            <a:r>
              <a:rPr lang="en-ZA" dirty="0"/>
              <a:t>I run with purpose in every step. I am not just shadowboxing. I discipline my body like an athlete, training it to do what it should. </a:t>
            </a:r>
            <a:r>
              <a:rPr lang="en-ZA" dirty="0" smtClean="0"/>
              <a:t>Otherwise</a:t>
            </a:r>
            <a:r>
              <a:rPr lang="en-ZA" dirty="0"/>
              <a:t>, I fear that after preaching to others I myself might be disqualified."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123458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3" b="5900"/>
          <a:stretch/>
        </p:blipFill>
        <p:spPr>
          <a:xfrm>
            <a:off x="0" y="1355254"/>
            <a:ext cx="9144000" cy="55027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6867"/>
            <a:ext cx="7886700" cy="1178387"/>
          </a:xfrm>
          <a:ln w="6350">
            <a:noFill/>
          </a:ln>
        </p:spPr>
        <p:txBody>
          <a:bodyPr>
            <a:normAutofit/>
          </a:bodyPr>
          <a:lstStyle/>
          <a:p>
            <a:r>
              <a:rPr lang="en-ZA" sz="48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How are we expected to run?</a:t>
            </a:r>
            <a:endParaRPr lang="en-ZA" sz="48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7183" y="3064718"/>
            <a:ext cx="8836818" cy="1778745"/>
          </a:xfrm>
          <a:prstGeom prst="rect">
            <a:avLst/>
          </a:prstGeom>
          <a:solidFill>
            <a:srgbClr val="173A59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2 </a:t>
            </a:r>
            <a:r>
              <a:rPr lang="en-ZA" dirty="0"/>
              <a:t>Timothy 2:22: "</a:t>
            </a:r>
            <a:r>
              <a:rPr lang="en-ZA" dirty="0">
                <a:solidFill>
                  <a:srgbClr val="FFC000"/>
                </a:solidFill>
              </a:rPr>
              <a:t>Run from </a:t>
            </a:r>
            <a:r>
              <a:rPr lang="en-ZA" dirty="0"/>
              <a:t>anything that stimulates youthful lusts.  </a:t>
            </a:r>
            <a:r>
              <a:rPr lang="en-ZA" dirty="0">
                <a:solidFill>
                  <a:srgbClr val="FFC000"/>
                </a:solidFill>
              </a:rPr>
              <a:t>Instead, pursue </a:t>
            </a:r>
            <a:r>
              <a:rPr lang="en-ZA" dirty="0"/>
              <a:t>righteous living, faithfulness, love, and peace. Enjoy the companionship of those who call on the Lord with pure hearts."</a:t>
            </a:r>
            <a:endParaRPr lang="en-ZA" dirty="0"/>
          </a:p>
        </p:txBody>
      </p:sp>
      <p:sp>
        <p:nvSpPr>
          <p:cNvPr id="8" name="Right Arrow 7"/>
          <p:cNvSpPr/>
          <p:nvPr/>
        </p:nvSpPr>
        <p:spPr>
          <a:xfrm>
            <a:off x="307182" y="1881759"/>
            <a:ext cx="984159" cy="1014510"/>
          </a:xfrm>
          <a:prstGeom prst="rightArrow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598521" y="1938911"/>
            <a:ext cx="7545479" cy="8859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ZA" sz="2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Run </a:t>
            </a:r>
            <a:r>
              <a:rPr lang="en-ZA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away from sin and rather pursue righteous living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7182" y="5000631"/>
            <a:ext cx="8836818" cy="1741037"/>
          </a:xfrm>
          <a:prstGeom prst="rect">
            <a:avLst/>
          </a:prstGeom>
          <a:solidFill>
            <a:srgbClr val="173A59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82880" rIns="274320" bIns="182880" rtlCol="0" anchor="t"/>
          <a:lstStyle>
            <a:defPPr>
              <a:defRPr lang="en-US"/>
            </a:defPPr>
            <a:lvl1pPr>
              <a:defRPr sz="2400" b="1">
                <a:solidFill>
                  <a:schemeClr val="lt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ZA" dirty="0" smtClean="0"/>
              <a:t>Philippians </a:t>
            </a:r>
            <a:r>
              <a:rPr lang="en-ZA" dirty="0"/>
              <a:t>4v8: “And now, dear brothers and sisters, one final thing.  </a:t>
            </a:r>
            <a:r>
              <a:rPr lang="en-ZA" dirty="0">
                <a:solidFill>
                  <a:srgbClr val="FFC000"/>
                </a:solidFill>
              </a:rPr>
              <a:t>Fix your thoughts </a:t>
            </a:r>
            <a:r>
              <a:rPr lang="en-ZA" dirty="0"/>
              <a:t>on what is true, and honourable, and right, and pure, and lovely, and admirable”.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35233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821</TotalTime>
  <Words>1246</Words>
  <Application>Microsoft Office PowerPoint</Application>
  <PresentationFormat>On-screen Show (4:3)</PresentationFormat>
  <Paragraphs>58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Century Gothic</vt:lpstr>
      <vt:lpstr>Lie to Me</vt:lpstr>
      <vt:lpstr>Office Theme</vt:lpstr>
      <vt:lpstr>PowerPoint Presentation</vt:lpstr>
      <vt:lpstr>PowerPoint Presentation</vt:lpstr>
      <vt:lpstr>What is the race about?</vt:lpstr>
      <vt:lpstr>What is the race about?</vt:lpstr>
      <vt:lpstr>What is the race about?</vt:lpstr>
      <vt:lpstr>How are we expected to run?</vt:lpstr>
      <vt:lpstr>How are we expected to run?</vt:lpstr>
      <vt:lpstr>How are we expected to run?</vt:lpstr>
      <vt:lpstr>How are we expected to run?</vt:lpstr>
      <vt:lpstr>How are we expected to run?</vt:lpstr>
      <vt:lpstr>Who has designed the race?</vt:lpstr>
      <vt:lpstr>Who has designed the race?</vt:lpstr>
      <vt:lpstr>Where are you in the race?</vt:lpstr>
      <vt:lpstr>How do we run this race well?</vt:lpstr>
      <vt:lpstr>How do we run this race well?</vt:lpstr>
      <vt:lpstr>How do we run this race well?</vt:lpstr>
      <vt:lpstr>How do we run this race well?</vt:lpstr>
      <vt:lpstr>Reflection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</dc:creator>
  <cp:lastModifiedBy>Doug</cp:lastModifiedBy>
  <cp:revision>78</cp:revision>
  <cp:lastPrinted>2017-07-29T05:50:10Z</cp:lastPrinted>
  <dcterms:created xsi:type="dcterms:W3CDTF">2017-06-30T08:42:59Z</dcterms:created>
  <dcterms:modified xsi:type="dcterms:W3CDTF">2017-09-17T06:06:06Z</dcterms:modified>
</cp:coreProperties>
</file>