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handoutMasterIdLst>
    <p:handoutMasterId r:id="rId20"/>
  </p:handoutMasterIdLst>
  <p:sldIdLst>
    <p:sldId id="279" r:id="rId2"/>
    <p:sldId id="280" r:id="rId3"/>
    <p:sldId id="282" r:id="rId4"/>
    <p:sldId id="283" r:id="rId5"/>
    <p:sldId id="285" r:id="rId6"/>
    <p:sldId id="286" r:id="rId7"/>
    <p:sldId id="287" r:id="rId8"/>
    <p:sldId id="288" r:id="rId9"/>
    <p:sldId id="278" r:id="rId10"/>
    <p:sldId id="289" r:id="rId11"/>
    <p:sldId id="290" r:id="rId12"/>
    <p:sldId id="291" r:id="rId13"/>
    <p:sldId id="292" r:id="rId14"/>
    <p:sldId id="293" r:id="rId15"/>
    <p:sldId id="284" r:id="rId16"/>
    <p:sldId id="281" r:id="rId17"/>
    <p:sldId id="294" r:id="rId18"/>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4E79"/>
    <a:srgbClr val="7F6000"/>
    <a:srgbClr val="9966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62" d="100"/>
          <a:sy n="62" d="100"/>
        </p:scale>
        <p:origin x="-456" y="-84"/>
      </p:cViewPr>
      <p:guideLst>
        <p:guide orient="horz" pos="216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6FFA8611-41E7-45AA-BE12-8452AA3F7B77}" type="datetimeFigureOut">
              <a:rPr lang="en-ZA" smtClean="0"/>
              <a:pPr/>
              <a:t>2017/08/12</a:t>
            </a:fld>
            <a:endParaRPr lang="en-ZA"/>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F71C3B55-C5AA-47DF-BC8D-146FC76F79A2}" type="slidenum">
              <a:rPr lang="en-ZA" smtClean="0"/>
              <a:pPr/>
              <a:t>‹#›</a:t>
            </a:fld>
            <a:endParaRPr lang="en-ZA"/>
          </a:p>
        </p:txBody>
      </p:sp>
    </p:spTree>
    <p:extLst>
      <p:ext uri="{BB962C8B-B14F-4D97-AF65-F5344CB8AC3E}">
        <p14:creationId xmlns:p14="http://schemas.microsoft.com/office/powerpoint/2010/main" xmlns="" val="29190264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5558" tIns="47779" rIns="95558" bIns="47779" rtlCol="0"/>
          <a:lstStyle>
            <a:lvl1pPr algn="l">
              <a:defRPr sz="1300"/>
            </a:lvl1pPr>
          </a:lstStyle>
          <a:p>
            <a:endParaRPr lang="en-ZA"/>
          </a:p>
        </p:txBody>
      </p:sp>
      <p:sp>
        <p:nvSpPr>
          <p:cNvPr id="3" name="Date Placeholder 2"/>
          <p:cNvSpPr>
            <a:spLocks noGrp="1"/>
          </p:cNvSpPr>
          <p:nvPr>
            <p:ph type="dt" idx="1"/>
          </p:nvPr>
        </p:nvSpPr>
        <p:spPr>
          <a:xfrm>
            <a:off x="3850443" y="0"/>
            <a:ext cx="2945659" cy="498056"/>
          </a:xfrm>
          <a:prstGeom prst="rect">
            <a:avLst/>
          </a:prstGeom>
        </p:spPr>
        <p:txBody>
          <a:bodyPr vert="horz" lIns="95558" tIns="47779" rIns="95558" bIns="47779" rtlCol="0"/>
          <a:lstStyle>
            <a:lvl1pPr algn="r">
              <a:defRPr sz="1300"/>
            </a:lvl1pPr>
          </a:lstStyle>
          <a:p>
            <a:fld id="{2B922A8C-6CB2-4D9C-B737-8F4997E4BB58}" type="datetimeFigureOut">
              <a:rPr lang="en-ZA" smtClean="0"/>
              <a:pPr/>
              <a:t>2017/08/12</a:t>
            </a:fld>
            <a:endParaRPr lang="en-ZA"/>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5558" tIns="47779" rIns="95558" bIns="47779" rtlCol="0" anchor="ctr"/>
          <a:lstStyle/>
          <a:p>
            <a:endParaRPr lang="en-ZA"/>
          </a:p>
        </p:txBody>
      </p:sp>
      <p:sp>
        <p:nvSpPr>
          <p:cNvPr id="5" name="Notes Placeholder 4"/>
          <p:cNvSpPr>
            <a:spLocks noGrp="1"/>
          </p:cNvSpPr>
          <p:nvPr>
            <p:ph type="body" sz="quarter" idx="3"/>
          </p:nvPr>
        </p:nvSpPr>
        <p:spPr>
          <a:xfrm>
            <a:off x="679768" y="4777194"/>
            <a:ext cx="5438140" cy="3908614"/>
          </a:xfrm>
          <a:prstGeom prst="rect">
            <a:avLst/>
          </a:prstGeom>
        </p:spPr>
        <p:txBody>
          <a:bodyPr vert="horz" lIns="95558" tIns="47779" rIns="95558" bIns="4777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6" name="Footer Placeholder 5"/>
          <p:cNvSpPr>
            <a:spLocks noGrp="1"/>
          </p:cNvSpPr>
          <p:nvPr>
            <p:ph type="ftr" sz="quarter" idx="4"/>
          </p:nvPr>
        </p:nvSpPr>
        <p:spPr>
          <a:xfrm>
            <a:off x="0" y="9428585"/>
            <a:ext cx="2945659" cy="498055"/>
          </a:xfrm>
          <a:prstGeom prst="rect">
            <a:avLst/>
          </a:prstGeom>
        </p:spPr>
        <p:txBody>
          <a:bodyPr vert="horz" lIns="95558" tIns="47779" rIns="95558" bIns="47779" rtlCol="0" anchor="b"/>
          <a:lstStyle>
            <a:lvl1pPr algn="l">
              <a:defRPr sz="1300"/>
            </a:lvl1pPr>
          </a:lstStyle>
          <a:p>
            <a:endParaRPr lang="en-ZA"/>
          </a:p>
        </p:txBody>
      </p:sp>
      <p:sp>
        <p:nvSpPr>
          <p:cNvPr id="7" name="Slide Number Placeholder 6"/>
          <p:cNvSpPr>
            <a:spLocks noGrp="1"/>
          </p:cNvSpPr>
          <p:nvPr>
            <p:ph type="sldNum" sz="quarter" idx="5"/>
          </p:nvPr>
        </p:nvSpPr>
        <p:spPr>
          <a:xfrm>
            <a:off x="3850443" y="9428585"/>
            <a:ext cx="2945659" cy="498055"/>
          </a:xfrm>
          <a:prstGeom prst="rect">
            <a:avLst/>
          </a:prstGeom>
        </p:spPr>
        <p:txBody>
          <a:bodyPr vert="horz" lIns="95558" tIns="47779" rIns="95558" bIns="47779" rtlCol="0" anchor="b"/>
          <a:lstStyle>
            <a:lvl1pPr algn="r">
              <a:defRPr sz="1300"/>
            </a:lvl1pPr>
          </a:lstStyle>
          <a:p>
            <a:fld id="{4B6C86CD-3D02-4953-875A-23F56F335674}" type="slidenum">
              <a:rPr lang="en-ZA" smtClean="0"/>
              <a:pPr/>
              <a:t>‹#›</a:t>
            </a:fld>
            <a:endParaRPr lang="en-ZA"/>
          </a:p>
        </p:txBody>
      </p:sp>
    </p:spTree>
    <p:extLst>
      <p:ext uri="{BB962C8B-B14F-4D97-AF65-F5344CB8AC3E}">
        <p14:creationId xmlns:p14="http://schemas.microsoft.com/office/powerpoint/2010/main" xmlns="" val="2623971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a:t>
            </a:fld>
            <a:endParaRPr lang="en-ZA"/>
          </a:p>
        </p:txBody>
      </p:sp>
    </p:spTree>
    <p:extLst>
      <p:ext uri="{BB962C8B-B14F-4D97-AF65-F5344CB8AC3E}">
        <p14:creationId xmlns:p14="http://schemas.microsoft.com/office/powerpoint/2010/main" xmlns="" val="7722147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11</a:t>
            </a:fld>
            <a:endParaRPr lang="en-ZA"/>
          </a:p>
        </p:txBody>
      </p:sp>
    </p:spTree>
    <p:extLst>
      <p:ext uri="{BB962C8B-B14F-4D97-AF65-F5344CB8AC3E}">
        <p14:creationId xmlns:p14="http://schemas.microsoft.com/office/powerpoint/2010/main" xmlns="" val="35989468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12</a:t>
            </a:fld>
            <a:endParaRPr lang="en-ZA"/>
          </a:p>
        </p:txBody>
      </p:sp>
    </p:spTree>
    <p:extLst>
      <p:ext uri="{BB962C8B-B14F-4D97-AF65-F5344CB8AC3E}">
        <p14:creationId xmlns:p14="http://schemas.microsoft.com/office/powerpoint/2010/main" xmlns="" val="12272108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13</a:t>
            </a:fld>
            <a:endParaRPr lang="en-ZA"/>
          </a:p>
        </p:txBody>
      </p:sp>
    </p:spTree>
    <p:extLst>
      <p:ext uri="{BB962C8B-B14F-4D97-AF65-F5344CB8AC3E}">
        <p14:creationId xmlns:p14="http://schemas.microsoft.com/office/powerpoint/2010/main" xmlns="" val="10189449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2</a:t>
            </a:fld>
            <a:endParaRPr lang="en-ZA"/>
          </a:p>
        </p:txBody>
      </p:sp>
    </p:spTree>
    <p:extLst>
      <p:ext uri="{BB962C8B-B14F-4D97-AF65-F5344CB8AC3E}">
        <p14:creationId xmlns:p14="http://schemas.microsoft.com/office/powerpoint/2010/main" xmlns="" val="30036404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3</a:t>
            </a:fld>
            <a:endParaRPr lang="en-ZA"/>
          </a:p>
        </p:txBody>
      </p:sp>
    </p:spTree>
    <p:extLst>
      <p:ext uri="{BB962C8B-B14F-4D97-AF65-F5344CB8AC3E}">
        <p14:creationId xmlns:p14="http://schemas.microsoft.com/office/powerpoint/2010/main" xmlns="" val="789912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5</a:t>
            </a:fld>
            <a:endParaRPr lang="en-ZA"/>
          </a:p>
        </p:txBody>
      </p:sp>
    </p:spTree>
    <p:extLst>
      <p:ext uri="{BB962C8B-B14F-4D97-AF65-F5344CB8AC3E}">
        <p14:creationId xmlns:p14="http://schemas.microsoft.com/office/powerpoint/2010/main" xmlns="" val="23242228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6</a:t>
            </a:fld>
            <a:endParaRPr lang="en-ZA"/>
          </a:p>
        </p:txBody>
      </p:sp>
    </p:spTree>
    <p:extLst>
      <p:ext uri="{BB962C8B-B14F-4D97-AF65-F5344CB8AC3E}">
        <p14:creationId xmlns:p14="http://schemas.microsoft.com/office/powerpoint/2010/main" xmlns="" val="6958632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7</a:t>
            </a:fld>
            <a:endParaRPr lang="en-ZA"/>
          </a:p>
        </p:txBody>
      </p:sp>
    </p:spTree>
    <p:extLst>
      <p:ext uri="{BB962C8B-B14F-4D97-AF65-F5344CB8AC3E}">
        <p14:creationId xmlns:p14="http://schemas.microsoft.com/office/powerpoint/2010/main" xmlns="" val="40709894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8</a:t>
            </a:fld>
            <a:endParaRPr lang="en-ZA"/>
          </a:p>
        </p:txBody>
      </p:sp>
    </p:spTree>
    <p:extLst>
      <p:ext uri="{BB962C8B-B14F-4D97-AF65-F5344CB8AC3E}">
        <p14:creationId xmlns:p14="http://schemas.microsoft.com/office/powerpoint/2010/main" xmlns="" val="27121376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9</a:t>
            </a:fld>
            <a:endParaRPr lang="en-ZA"/>
          </a:p>
        </p:txBody>
      </p:sp>
    </p:spTree>
    <p:extLst>
      <p:ext uri="{BB962C8B-B14F-4D97-AF65-F5344CB8AC3E}">
        <p14:creationId xmlns:p14="http://schemas.microsoft.com/office/powerpoint/2010/main" xmlns="" val="763719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ZA" dirty="0" smtClean="0"/>
              <a:t>Next steps…</a:t>
            </a:r>
            <a:endParaRPr lang="en-ZA" dirty="0"/>
          </a:p>
        </p:txBody>
      </p:sp>
      <p:sp>
        <p:nvSpPr>
          <p:cNvPr id="4" name="Slide Number Placeholder 3"/>
          <p:cNvSpPr>
            <a:spLocks noGrp="1"/>
          </p:cNvSpPr>
          <p:nvPr>
            <p:ph type="sldNum" sz="quarter" idx="10"/>
          </p:nvPr>
        </p:nvSpPr>
        <p:spPr/>
        <p:txBody>
          <a:bodyPr/>
          <a:lstStyle/>
          <a:p>
            <a:fld id="{6A0A3DED-163C-4C03-8A41-F80946373189}" type="slidenum">
              <a:rPr lang="en-ZA" smtClean="0"/>
              <a:pPr/>
              <a:t>10</a:t>
            </a:fld>
            <a:endParaRPr lang="en-ZA"/>
          </a:p>
        </p:txBody>
      </p:sp>
    </p:spTree>
    <p:extLst>
      <p:ext uri="{BB962C8B-B14F-4D97-AF65-F5344CB8AC3E}">
        <p14:creationId xmlns:p14="http://schemas.microsoft.com/office/powerpoint/2010/main" xmlns="" val="593950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92992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1086224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4197104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3162647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3083530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13212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139306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6182453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22620775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26590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3A6C7CC-2A5E-4FD7-BF1C-745AA193A72D}" type="datetimeFigureOut">
              <a:rPr lang="en-ZA" smtClean="0"/>
              <a:pPr/>
              <a:t>2017/08/12</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93453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A6C7CC-2A5E-4FD7-BF1C-745AA193A72D}" type="datetimeFigureOut">
              <a:rPr lang="en-ZA" smtClean="0"/>
              <a:pPr/>
              <a:t>2017/08/12</a:t>
            </a:fld>
            <a:endParaRPr lang="en-ZA"/>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0FD0F5-B64E-452C-A76E-E85FEF941D3A}" type="slidenum">
              <a:rPr lang="en-ZA" smtClean="0"/>
              <a:pPr/>
              <a:t>‹#›</a:t>
            </a:fld>
            <a:endParaRPr lang="en-ZA"/>
          </a:p>
        </p:txBody>
      </p:sp>
    </p:spTree>
    <p:extLst>
      <p:ext uri="{BB962C8B-B14F-4D97-AF65-F5344CB8AC3E}">
        <p14:creationId xmlns:p14="http://schemas.microsoft.com/office/powerpoint/2010/main" xmlns="" val="222398337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5.jpeg"/><Relationship Id="rId5" Type="http://schemas.microsoft.com/office/2007/relationships/hdphoto" Target="../media/hdphoto1.wdp"/><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659022"/>
            <a:ext cx="9144000" cy="5136543"/>
          </a:xfrm>
          <a:prstGeom prst="rect">
            <a:avLst/>
          </a:prstGeom>
        </p:spPr>
      </p:pic>
    </p:spTree>
    <p:extLst>
      <p:ext uri="{BB962C8B-B14F-4D97-AF65-F5344CB8AC3E}">
        <p14:creationId xmlns:p14="http://schemas.microsoft.com/office/powerpoint/2010/main" xmlns="" val="7260050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8149" y="384049"/>
            <a:ext cx="8138160" cy="2468879"/>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Mark 10:35-37</a:t>
            </a:r>
            <a:endParaRPr lang="en-ZA" sz="2000" dirty="0">
              <a:latin typeface="Century Gothic" panose="020B0502020202020204" pitchFamily="34" charset="0"/>
            </a:endParaRPr>
          </a:p>
          <a:p>
            <a:r>
              <a:rPr lang="en-ZA" sz="2000" dirty="0" smtClean="0">
                <a:latin typeface="Century Gothic" panose="020B0502020202020204" pitchFamily="34" charset="0"/>
              </a:rPr>
              <a:t>Then </a:t>
            </a:r>
            <a:r>
              <a:rPr lang="en-ZA" sz="2000" dirty="0">
                <a:latin typeface="Century Gothic" panose="020B0502020202020204" pitchFamily="34" charset="0"/>
              </a:rPr>
              <a:t>James and John, the sons of Zebedee, came over and spoke to him. “Teacher,” they said, </a:t>
            </a:r>
            <a:r>
              <a:rPr lang="en-ZA" sz="2000" dirty="0" smtClean="0">
                <a:latin typeface="Century Gothic" panose="020B0502020202020204" pitchFamily="34" charset="0"/>
              </a:rPr>
              <a:t>“We </a:t>
            </a:r>
            <a:r>
              <a:rPr lang="en-ZA" sz="2000" dirty="0">
                <a:latin typeface="Century Gothic" panose="020B0502020202020204" pitchFamily="34" charset="0"/>
              </a:rPr>
              <a:t>want you to do us a favour.” “What is your request?” he asked. They replied, “When you sit on your glorious throne, </a:t>
            </a:r>
            <a:r>
              <a:rPr lang="en-ZA" sz="2000" b="1" dirty="0">
                <a:solidFill>
                  <a:schemeClr val="accent4">
                    <a:lumMod val="60000"/>
                    <a:lumOff val="40000"/>
                  </a:schemeClr>
                </a:solidFill>
                <a:latin typeface="Century Gothic" panose="020B0502020202020204" pitchFamily="34" charset="0"/>
              </a:rPr>
              <a:t>we want to sit in places of </a:t>
            </a:r>
            <a:r>
              <a:rPr lang="en-ZA" sz="2000" b="1" dirty="0" smtClean="0">
                <a:solidFill>
                  <a:schemeClr val="accent4">
                    <a:lumMod val="60000"/>
                    <a:lumOff val="40000"/>
                  </a:schemeClr>
                </a:solidFill>
                <a:latin typeface="Century Gothic" panose="020B0502020202020204" pitchFamily="34" charset="0"/>
              </a:rPr>
              <a:t>honour </a:t>
            </a:r>
            <a:r>
              <a:rPr lang="en-ZA" sz="2000" b="1" dirty="0">
                <a:solidFill>
                  <a:schemeClr val="accent4">
                    <a:lumMod val="60000"/>
                    <a:lumOff val="40000"/>
                  </a:schemeClr>
                </a:solidFill>
                <a:latin typeface="Century Gothic" panose="020B0502020202020204" pitchFamily="34" charset="0"/>
              </a:rPr>
              <a:t>next to you</a:t>
            </a:r>
            <a:r>
              <a:rPr lang="en-ZA" sz="2000" dirty="0">
                <a:latin typeface="Century Gothic" panose="020B0502020202020204" pitchFamily="34" charset="0"/>
              </a:rPr>
              <a:t>, one on your right and the other on your left.” </a:t>
            </a:r>
          </a:p>
        </p:txBody>
      </p:sp>
      <p:sp>
        <p:nvSpPr>
          <p:cNvPr id="6" name="Rectangle 5"/>
          <p:cNvSpPr/>
          <p:nvPr/>
        </p:nvSpPr>
        <p:spPr>
          <a:xfrm>
            <a:off x="488149" y="3041905"/>
            <a:ext cx="8138160" cy="3230879"/>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Mark </a:t>
            </a:r>
            <a:r>
              <a:rPr lang="en-ZA" sz="2400" b="1" dirty="0">
                <a:latin typeface="Century Gothic" panose="020B0502020202020204" pitchFamily="34" charset="0"/>
              </a:rPr>
              <a:t>10 v </a:t>
            </a:r>
            <a:r>
              <a:rPr lang="en-ZA" sz="2400" b="1" dirty="0" smtClean="0">
                <a:latin typeface="Century Gothic" panose="020B0502020202020204" pitchFamily="34" charset="0"/>
              </a:rPr>
              <a:t>42-45</a:t>
            </a:r>
            <a:endParaRPr lang="en-ZA" sz="2000" dirty="0">
              <a:latin typeface="Century Gothic" panose="020B0502020202020204" pitchFamily="34" charset="0"/>
            </a:endParaRPr>
          </a:p>
          <a:p>
            <a:r>
              <a:rPr lang="en-ZA" sz="2000" dirty="0" smtClean="0">
                <a:latin typeface="Century Gothic" panose="020B0502020202020204" pitchFamily="34" charset="0"/>
              </a:rPr>
              <a:t>Jesus </a:t>
            </a:r>
            <a:r>
              <a:rPr lang="en-ZA" sz="2000" dirty="0">
                <a:latin typeface="Century Gothic" panose="020B0502020202020204" pitchFamily="34" charset="0"/>
              </a:rPr>
              <a:t>called them together and said, “You know that those who are regarded as rulers of the Gentiles lord it over them, and their high officials exercise authority over them.  Not so with you. Instead, </a:t>
            </a:r>
            <a:r>
              <a:rPr lang="en-ZA" sz="2000" b="1" dirty="0">
                <a:solidFill>
                  <a:schemeClr val="accent4">
                    <a:lumMod val="60000"/>
                    <a:lumOff val="40000"/>
                  </a:schemeClr>
                </a:solidFill>
                <a:latin typeface="Century Gothic" panose="020B0502020202020204" pitchFamily="34" charset="0"/>
              </a:rPr>
              <a:t>whoever wants to become great among you must be your servant</a:t>
            </a:r>
            <a:r>
              <a:rPr lang="en-ZA" sz="2000" dirty="0">
                <a:latin typeface="Century Gothic" panose="020B0502020202020204" pitchFamily="34" charset="0"/>
              </a:rPr>
              <a:t>, and whoever wants to be first must be slave of all.  For even the Son of Man did not </a:t>
            </a:r>
            <a:r>
              <a:rPr lang="en-ZA" sz="2000" dirty="0" smtClean="0">
                <a:latin typeface="Century Gothic" panose="020B0502020202020204" pitchFamily="34" charset="0"/>
              </a:rPr>
              <a:t>come</a:t>
            </a:r>
          </a:p>
          <a:p>
            <a:r>
              <a:rPr lang="en-ZA" sz="2000" dirty="0" smtClean="0">
                <a:latin typeface="Century Gothic" panose="020B0502020202020204" pitchFamily="34" charset="0"/>
              </a:rPr>
              <a:t>to </a:t>
            </a:r>
            <a:r>
              <a:rPr lang="en-ZA" sz="2000" dirty="0">
                <a:latin typeface="Century Gothic" panose="020B0502020202020204" pitchFamily="34" charset="0"/>
              </a:rPr>
              <a:t>be served, but to serve, and to give his life as a </a:t>
            </a:r>
            <a:endParaRPr lang="en-ZA" sz="2000" dirty="0" smtClean="0">
              <a:latin typeface="Century Gothic" panose="020B0502020202020204" pitchFamily="34" charset="0"/>
            </a:endParaRPr>
          </a:p>
          <a:p>
            <a:r>
              <a:rPr lang="en-ZA" sz="2000" dirty="0" smtClean="0">
                <a:latin typeface="Century Gothic" panose="020B0502020202020204" pitchFamily="34" charset="0"/>
              </a:rPr>
              <a:t>ransom </a:t>
            </a:r>
            <a:r>
              <a:rPr lang="en-ZA" sz="2000" dirty="0">
                <a:latin typeface="Century Gothic" panose="020B0502020202020204" pitchFamily="34" charset="0"/>
              </a:rPr>
              <a:t>for many.”</a:t>
            </a:r>
          </a:p>
        </p:txBody>
      </p:sp>
      <p:pic>
        <p:nvPicPr>
          <p:cNvPr id="2" name="Picture 1"/>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7540501" y="5211683"/>
            <a:ext cx="1469029" cy="1390681"/>
          </a:xfrm>
          <a:prstGeom prst="rect">
            <a:avLst/>
          </a:prstGeom>
        </p:spPr>
      </p:pic>
    </p:spTree>
    <p:extLst>
      <p:ext uri="{BB962C8B-B14F-4D97-AF65-F5344CB8AC3E}">
        <p14:creationId xmlns:p14="http://schemas.microsoft.com/office/powerpoint/2010/main" xmlns="" val="7291525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8149" y="1060704"/>
            <a:ext cx="8138160" cy="1808989"/>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Acts </a:t>
            </a:r>
            <a:r>
              <a:rPr lang="en-ZA" sz="2400" b="1" dirty="0">
                <a:latin typeface="Century Gothic" panose="020B0502020202020204" pitchFamily="34" charset="0"/>
              </a:rPr>
              <a:t>20:35 </a:t>
            </a:r>
            <a:endParaRPr lang="en-ZA" sz="2400" b="1" dirty="0" smtClean="0">
              <a:latin typeface="Century Gothic" panose="020B0502020202020204" pitchFamily="34" charset="0"/>
            </a:endParaRPr>
          </a:p>
          <a:p>
            <a:r>
              <a:rPr lang="en-ZA" sz="2000" dirty="0" smtClean="0">
                <a:latin typeface="Century Gothic" panose="020B0502020202020204" pitchFamily="34" charset="0"/>
              </a:rPr>
              <a:t>And </a:t>
            </a:r>
            <a:r>
              <a:rPr lang="en-ZA" sz="2000" dirty="0">
                <a:latin typeface="Century Gothic" panose="020B0502020202020204" pitchFamily="34" charset="0"/>
              </a:rPr>
              <a:t>I have been a constant example of how you can help those in need by working hard. You should remember the words of the Lord Jesus: ‘</a:t>
            </a:r>
            <a:r>
              <a:rPr lang="en-ZA" sz="2000" b="1" dirty="0">
                <a:solidFill>
                  <a:schemeClr val="accent4">
                    <a:lumMod val="60000"/>
                    <a:lumOff val="40000"/>
                  </a:schemeClr>
                </a:solidFill>
                <a:latin typeface="Century Gothic" panose="020B0502020202020204" pitchFamily="34" charset="0"/>
              </a:rPr>
              <a:t>It is more blessed to give than to receive.</a:t>
            </a:r>
            <a:r>
              <a:rPr lang="en-ZA" sz="2000" dirty="0">
                <a:latin typeface="Century Gothic" panose="020B0502020202020204" pitchFamily="34" charset="0"/>
              </a:rPr>
              <a:t>’</a:t>
            </a:r>
            <a:r>
              <a:rPr lang="en-ZA" sz="2000" b="1" dirty="0">
                <a:solidFill>
                  <a:schemeClr val="accent4">
                    <a:lumMod val="60000"/>
                    <a:lumOff val="40000"/>
                  </a:schemeClr>
                </a:solidFill>
                <a:latin typeface="Century Gothic" panose="020B0502020202020204" pitchFamily="34" charset="0"/>
              </a:rPr>
              <a:t> </a:t>
            </a:r>
          </a:p>
        </p:txBody>
      </p:sp>
      <p:sp>
        <p:nvSpPr>
          <p:cNvPr id="6" name="Rectangle 5"/>
          <p:cNvSpPr/>
          <p:nvPr/>
        </p:nvSpPr>
        <p:spPr>
          <a:xfrm>
            <a:off x="488149" y="3206497"/>
            <a:ext cx="8138160" cy="3358895"/>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Philippians </a:t>
            </a:r>
            <a:r>
              <a:rPr lang="en-ZA" sz="2400" b="1" dirty="0">
                <a:latin typeface="Century Gothic" panose="020B0502020202020204" pitchFamily="34" charset="0"/>
              </a:rPr>
              <a:t>2 v </a:t>
            </a:r>
            <a:r>
              <a:rPr lang="en-ZA" sz="2400" b="1" dirty="0" smtClean="0">
                <a:latin typeface="Century Gothic" panose="020B0502020202020204" pitchFamily="34" charset="0"/>
              </a:rPr>
              <a:t>3-7  </a:t>
            </a:r>
          </a:p>
          <a:p>
            <a:r>
              <a:rPr lang="en-ZA" sz="2000" dirty="0" smtClean="0">
                <a:latin typeface="Century Gothic" panose="020B0502020202020204" pitchFamily="34" charset="0"/>
              </a:rPr>
              <a:t>Do </a:t>
            </a:r>
            <a:r>
              <a:rPr lang="en-ZA" sz="2000" dirty="0">
                <a:latin typeface="Century Gothic" panose="020B0502020202020204" pitchFamily="34" charset="0"/>
              </a:rPr>
              <a:t>nothing out of selfish ambition or vain conceit. Rather, in humility </a:t>
            </a:r>
            <a:r>
              <a:rPr lang="en-ZA" sz="2000" b="1" dirty="0">
                <a:solidFill>
                  <a:schemeClr val="accent4">
                    <a:lumMod val="60000"/>
                    <a:lumOff val="40000"/>
                  </a:schemeClr>
                </a:solidFill>
                <a:latin typeface="Century Gothic" panose="020B0502020202020204" pitchFamily="34" charset="0"/>
              </a:rPr>
              <a:t>value others above yourselves, not looking to your own interests but each of you to the interests of the others</a:t>
            </a:r>
            <a:r>
              <a:rPr lang="en-ZA" sz="2000" dirty="0">
                <a:latin typeface="Century Gothic" panose="020B0502020202020204" pitchFamily="34" charset="0"/>
              </a:rPr>
              <a:t>.   </a:t>
            </a:r>
            <a:endParaRPr lang="en-ZA" sz="2000" dirty="0" smtClean="0">
              <a:latin typeface="Century Gothic" panose="020B0502020202020204" pitchFamily="34" charset="0"/>
            </a:endParaRPr>
          </a:p>
          <a:p>
            <a:r>
              <a:rPr lang="en-ZA" sz="2000" dirty="0" smtClean="0">
                <a:latin typeface="Century Gothic" panose="020B0502020202020204" pitchFamily="34" charset="0"/>
              </a:rPr>
              <a:t>In </a:t>
            </a:r>
            <a:r>
              <a:rPr lang="en-ZA" sz="2000" dirty="0">
                <a:latin typeface="Century Gothic" panose="020B0502020202020204" pitchFamily="34" charset="0"/>
              </a:rPr>
              <a:t>your relationships with one another, have the same </a:t>
            </a:r>
            <a:r>
              <a:rPr lang="en-ZA" sz="2000" dirty="0" err="1">
                <a:latin typeface="Century Gothic" panose="020B0502020202020204" pitchFamily="34" charset="0"/>
              </a:rPr>
              <a:t>mindset</a:t>
            </a:r>
            <a:r>
              <a:rPr lang="en-ZA" sz="2000" dirty="0">
                <a:latin typeface="Century Gothic" panose="020B0502020202020204" pitchFamily="34" charset="0"/>
              </a:rPr>
              <a:t> as Christ Jesus: Who, being in very nature God, </a:t>
            </a:r>
            <a:endParaRPr lang="en-ZA" sz="2000" dirty="0" smtClean="0">
              <a:latin typeface="Century Gothic" panose="020B0502020202020204" pitchFamily="34" charset="0"/>
            </a:endParaRPr>
          </a:p>
          <a:p>
            <a:r>
              <a:rPr lang="en-ZA" sz="2000" dirty="0" smtClean="0">
                <a:latin typeface="Century Gothic" panose="020B0502020202020204" pitchFamily="34" charset="0"/>
              </a:rPr>
              <a:t>did </a:t>
            </a:r>
            <a:r>
              <a:rPr lang="en-ZA" sz="2000" dirty="0">
                <a:latin typeface="Century Gothic" panose="020B0502020202020204" pitchFamily="34" charset="0"/>
              </a:rPr>
              <a:t>not consider equality with God something to be used </a:t>
            </a:r>
            <a:endParaRPr lang="en-ZA" sz="2000" dirty="0" smtClean="0">
              <a:latin typeface="Century Gothic" panose="020B0502020202020204" pitchFamily="34" charset="0"/>
            </a:endParaRPr>
          </a:p>
          <a:p>
            <a:r>
              <a:rPr lang="en-ZA" sz="2000" dirty="0" smtClean="0">
                <a:latin typeface="Century Gothic" panose="020B0502020202020204" pitchFamily="34" charset="0"/>
              </a:rPr>
              <a:t>to </a:t>
            </a:r>
            <a:r>
              <a:rPr lang="en-ZA" sz="2000" dirty="0">
                <a:latin typeface="Century Gothic" panose="020B0502020202020204" pitchFamily="34" charset="0"/>
              </a:rPr>
              <a:t>his </a:t>
            </a:r>
            <a:r>
              <a:rPr lang="en-ZA" sz="2000" dirty="0" smtClean="0">
                <a:latin typeface="Century Gothic" panose="020B0502020202020204" pitchFamily="34" charset="0"/>
              </a:rPr>
              <a:t>own </a:t>
            </a:r>
            <a:r>
              <a:rPr lang="en-ZA" sz="2000" dirty="0">
                <a:latin typeface="Century Gothic" panose="020B0502020202020204" pitchFamily="34" charset="0"/>
              </a:rPr>
              <a:t>advantage; rather, he made himself nothing by </a:t>
            </a:r>
            <a:endParaRPr lang="en-ZA" sz="2000" dirty="0" smtClean="0">
              <a:latin typeface="Century Gothic" panose="020B0502020202020204" pitchFamily="34" charset="0"/>
            </a:endParaRPr>
          </a:p>
          <a:p>
            <a:r>
              <a:rPr lang="en-ZA" sz="2000" dirty="0" smtClean="0">
                <a:latin typeface="Century Gothic" panose="020B0502020202020204" pitchFamily="34" charset="0"/>
              </a:rPr>
              <a:t>taking </a:t>
            </a:r>
            <a:r>
              <a:rPr lang="en-ZA" sz="2000" dirty="0">
                <a:latin typeface="Century Gothic" panose="020B0502020202020204" pitchFamily="34" charset="0"/>
              </a:rPr>
              <a:t>the very nature of a servant, being made in human likeness.</a:t>
            </a:r>
          </a:p>
        </p:txBody>
      </p:sp>
      <p:pic>
        <p:nvPicPr>
          <p:cNvPr id="3" name="Picture 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8068234" y="4343400"/>
            <a:ext cx="867335" cy="2385171"/>
          </a:xfrm>
          <a:prstGeom prst="rect">
            <a:avLst/>
          </a:prstGeom>
        </p:spPr>
      </p:pic>
      <p:sp>
        <p:nvSpPr>
          <p:cNvPr id="8" name="Title 1"/>
          <p:cNvSpPr>
            <a:spLocks noGrp="1"/>
          </p:cNvSpPr>
          <p:nvPr>
            <p:ph type="title"/>
          </p:nvPr>
        </p:nvSpPr>
        <p:spPr>
          <a:xfrm>
            <a:off x="488149" y="-108204"/>
            <a:ext cx="7886700" cy="1335024"/>
          </a:xfrm>
        </p:spPr>
        <p:txBody>
          <a:bodyPr>
            <a:normAutofit/>
          </a:bodyPr>
          <a:lstStyle/>
          <a:p>
            <a:r>
              <a:rPr lang="en-ZA" sz="4000" b="1" dirty="0" smtClean="0">
                <a:solidFill>
                  <a:srgbClr val="FF0000"/>
                </a:solidFill>
                <a:latin typeface="Century Gothic" panose="020B0502020202020204" pitchFamily="34" charset="0"/>
              </a:rPr>
              <a:t>All </a:t>
            </a:r>
            <a:r>
              <a:rPr lang="en-ZA" sz="4000" b="1" dirty="0" smtClean="0">
                <a:solidFill>
                  <a:schemeClr val="bg1"/>
                </a:solidFill>
                <a:latin typeface="Century Gothic" panose="020B0502020202020204" pitchFamily="34" charset="0"/>
              </a:rPr>
              <a:t>are called to serve</a:t>
            </a:r>
            <a:endParaRPr lang="en-ZA" sz="4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3762346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8149" y="1231395"/>
            <a:ext cx="8138160" cy="1347214"/>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Romans </a:t>
            </a:r>
            <a:r>
              <a:rPr lang="en-ZA" sz="2400" b="1" dirty="0">
                <a:latin typeface="Century Gothic" panose="020B0502020202020204" pitchFamily="34" charset="0"/>
              </a:rPr>
              <a:t>12:11 </a:t>
            </a:r>
            <a:endParaRPr lang="en-ZA" sz="2400" b="1" dirty="0" smtClean="0">
              <a:latin typeface="Century Gothic" panose="020B0502020202020204" pitchFamily="34" charset="0"/>
            </a:endParaRPr>
          </a:p>
          <a:p>
            <a:r>
              <a:rPr lang="en-ZA" sz="2000" dirty="0" smtClean="0">
                <a:latin typeface="Century Gothic" panose="020B0502020202020204" pitchFamily="34" charset="0"/>
              </a:rPr>
              <a:t>Never </a:t>
            </a:r>
            <a:r>
              <a:rPr lang="en-ZA" sz="2000" dirty="0">
                <a:latin typeface="Century Gothic" panose="020B0502020202020204" pitchFamily="34" charset="0"/>
              </a:rPr>
              <a:t>be lazy, but work hard and </a:t>
            </a:r>
            <a:r>
              <a:rPr lang="en-ZA" sz="2000" b="1" dirty="0">
                <a:solidFill>
                  <a:schemeClr val="accent4">
                    <a:lumMod val="60000"/>
                    <a:lumOff val="40000"/>
                  </a:schemeClr>
                </a:solidFill>
                <a:latin typeface="Century Gothic" panose="020B0502020202020204" pitchFamily="34" charset="0"/>
              </a:rPr>
              <a:t>serve the Lord enthusiastically.</a:t>
            </a:r>
          </a:p>
        </p:txBody>
      </p:sp>
      <p:sp>
        <p:nvSpPr>
          <p:cNvPr id="6" name="Rectangle 5"/>
          <p:cNvSpPr/>
          <p:nvPr/>
        </p:nvSpPr>
        <p:spPr>
          <a:xfrm>
            <a:off x="488149" y="3156203"/>
            <a:ext cx="8138160" cy="1726579"/>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Galatians </a:t>
            </a:r>
            <a:r>
              <a:rPr lang="en-ZA" sz="2400" b="1" dirty="0">
                <a:latin typeface="Century Gothic" panose="020B0502020202020204" pitchFamily="34" charset="0"/>
              </a:rPr>
              <a:t>5 v </a:t>
            </a:r>
            <a:r>
              <a:rPr lang="en-ZA" sz="2400" b="1" dirty="0" smtClean="0">
                <a:latin typeface="Century Gothic" panose="020B0502020202020204" pitchFamily="34" charset="0"/>
              </a:rPr>
              <a:t>13</a:t>
            </a:r>
          </a:p>
          <a:p>
            <a:r>
              <a:rPr lang="en-ZA" sz="2000" dirty="0" smtClean="0">
                <a:latin typeface="Century Gothic" panose="020B0502020202020204" pitchFamily="34" charset="0"/>
              </a:rPr>
              <a:t>You</a:t>
            </a:r>
            <a:r>
              <a:rPr lang="en-ZA" sz="2000" dirty="0">
                <a:latin typeface="Century Gothic" panose="020B0502020202020204" pitchFamily="34" charset="0"/>
              </a:rPr>
              <a:t>, my brothers and sisters, were called to be free. But do not use your freedom to indulge the flesh; rather, </a:t>
            </a:r>
            <a:r>
              <a:rPr lang="en-ZA" sz="2000" b="1" dirty="0">
                <a:solidFill>
                  <a:schemeClr val="accent4">
                    <a:lumMod val="60000"/>
                    <a:lumOff val="40000"/>
                  </a:schemeClr>
                </a:solidFill>
                <a:latin typeface="Century Gothic" panose="020B0502020202020204" pitchFamily="34" charset="0"/>
              </a:rPr>
              <a:t>serve one another humbly in love.</a:t>
            </a:r>
          </a:p>
        </p:txBody>
      </p:sp>
      <p:pic>
        <p:nvPicPr>
          <p:cNvPr id="3" name="Picture 2"/>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8068234" y="4343400"/>
            <a:ext cx="867335" cy="2385171"/>
          </a:xfrm>
          <a:prstGeom prst="rect">
            <a:avLst/>
          </a:prstGeom>
        </p:spPr>
      </p:pic>
      <p:sp>
        <p:nvSpPr>
          <p:cNvPr id="5" name="Title 1"/>
          <p:cNvSpPr>
            <a:spLocks noGrp="1"/>
          </p:cNvSpPr>
          <p:nvPr>
            <p:ph type="title"/>
          </p:nvPr>
        </p:nvSpPr>
        <p:spPr>
          <a:xfrm>
            <a:off x="488149" y="-108204"/>
            <a:ext cx="7886700" cy="1335024"/>
          </a:xfrm>
        </p:spPr>
        <p:txBody>
          <a:bodyPr>
            <a:normAutofit/>
          </a:bodyPr>
          <a:lstStyle/>
          <a:p>
            <a:r>
              <a:rPr lang="en-ZA" sz="4000" b="1" dirty="0" smtClean="0">
                <a:solidFill>
                  <a:srgbClr val="FF0000"/>
                </a:solidFill>
                <a:latin typeface="Century Gothic" panose="020B0502020202020204" pitchFamily="34" charset="0"/>
              </a:rPr>
              <a:t>All </a:t>
            </a:r>
            <a:r>
              <a:rPr lang="en-ZA" sz="4000" b="1" dirty="0" smtClean="0">
                <a:solidFill>
                  <a:schemeClr val="bg1"/>
                </a:solidFill>
                <a:latin typeface="Century Gothic" panose="020B0502020202020204" pitchFamily="34" charset="0"/>
              </a:rPr>
              <a:t>are called to serve</a:t>
            </a:r>
            <a:endParaRPr lang="en-ZA" sz="4000"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2904709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8149" y="1231394"/>
            <a:ext cx="8138160" cy="3541773"/>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Romans </a:t>
            </a:r>
            <a:r>
              <a:rPr lang="en-ZA" sz="2400" b="1" dirty="0">
                <a:latin typeface="Century Gothic" panose="020B0502020202020204" pitchFamily="34" charset="0"/>
              </a:rPr>
              <a:t>12 v </a:t>
            </a:r>
            <a:r>
              <a:rPr lang="en-ZA" sz="2400" b="1" dirty="0" smtClean="0">
                <a:latin typeface="Century Gothic" panose="020B0502020202020204" pitchFamily="34" charset="0"/>
              </a:rPr>
              <a:t>4-8</a:t>
            </a:r>
          </a:p>
          <a:p>
            <a:r>
              <a:rPr lang="en-ZA" dirty="0" smtClean="0">
                <a:latin typeface="Century Gothic" panose="020B0502020202020204" pitchFamily="34" charset="0"/>
              </a:rPr>
              <a:t>Just </a:t>
            </a:r>
            <a:r>
              <a:rPr lang="en-ZA" dirty="0">
                <a:latin typeface="Century Gothic" panose="020B0502020202020204" pitchFamily="34" charset="0"/>
              </a:rPr>
              <a:t>as our bodies have many parts and each part has a special function, so it is with Christ’s body. We are many parts of one body, and we all belong to each other. In his grace, </a:t>
            </a:r>
            <a:r>
              <a:rPr lang="en-ZA" b="1" dirty="0">
                <a:solidFill>
                  <a:schemeClr val="accent4">
                    <a:lumMod val="60000"/>
                    <a:lumOff val="40000"/>
                  </a:schemeClr>
                </a:solidFill>
                <a:latin typeface="Century Gothic" panose="020B0502020202020204" pitchFamily="34" charset="0"/>
              </a:rPr>
              <a:t>God has given us different gifts for doing certain things well</a:t>
            </a:r>
            <a:r>
              <a:rPr lang="en-ZA" dirty="0">
                <a:latin typeface="Century Gothic" panose="020B0502020202020204" pitchFamily="34" charset="0"/>
              </a:rPr>
              <a:t>. So if God has given you the ability to prophesy, speak out with as much faith as God has given you. If your gift is serving others, serve them well. If you are a teacher, teach well. If your gift is to encourage others, be encouraging. If it is giving, give generously. If God has given you leadership ability, take the responsibility seriously. And if you have a gift for showing kindness to others, do it gladly.</a:t>
            </a:r>
            <a:endParaRPr lang="en-ZA" b="1" dirty="0">
              <a:solidFill>
                <a:schemeClr val="accent4">
                  <a:lumMod val="60000"/>
                  <a:lumOff val="40000"/>
                </a:schemeClr>
              </a:solidFill>
              <a:latin typeface="Century Gothic" panose="020B0502020202020204" pitchFamily="34" charset="0"/>
            </a:endParaRPr>
          </a:p>
        </p:txBody>
      </p:sp>
      <p:sp>
        <p:nvSpPr>
          <p:cNvPr id="5" name="Title 1"/>
          <p:cNvSpPr>
            <a:spLocks noGrp="1"/>
          </p:cNvSpPr>
          <p:nvPr>
            <p:ph type="title"/>
          </p:nvPr>
        </p:nvSpPr>
        <p:spPr>
          <a:xfrm>
            <a:off x="488149" y="-108204"/>
            <a:ext cx="8138160" cy="1335024"/>
          </a:xfrm>
        </p:spPr>
        <p:txBody>
          <a:bodyPr>
            <a:normAutofit/>
          </a:bodyPr>
          <a:lstStyle/>
          <a:p>
            <a:r>
              <a:rPr lang="en-ZA" sz="4000" b="1" dirty="0" smtClean="0">
                <a:solidFill>
                  <a:schemeClr val="bg1"/>
                </a:solidFill>
                <a:latin typeface="Century Gothic" panose="020B0502020202020204" pitchFamily="34" charset="0"/>
              </a:rPr>
              <a:t>We all have </a:t>
            </a:r>
            <a:r>
              <a:rPr lang="en-ZA" sz="4000" b="1" dirty="0" smtClean="0">
                <a:solidFill>
                  <a:srgbClr val="FF0000"/>
                </a:solidFill>
                <a:latin typeface="Century Gothic" panose="020B0502020202020204" pitchFamily="34" charset="0"/>
              </a:rPr>
              <a:t>gifts &amp; talents </a:t>
            </a:r>
            <a:r>
              <a:rPr lang="en-ZA" sz="4000" b="1" dirty="0" smtClean="0">
                <a:solidFill>
                  <a:schemeClr val="bg1"/>
                </a:solidFill>
                <a:latin typeface="Century Gothic" panose="020B0502020202020204" pitchFamily="34" charset="0"/>
              </a:rPr>
              <a:t>to use</a:t>
            </a:r>
            <a:endParaRPr lang="en-ZA" sz="4000" b="1" dirty="0">
              <a:solidFill>
                <a:schemeClr val="bg1"/>
              </a:solidFill>
              <a:latin typeface="Century Gothic" panose="020B0502020202020204" pitchFamily="34" charset="0"/>
            </a:endParaRPr>
          </a:p>
        </p:txBody>
      </p:sp>
      <p:sp>
        <p:nvSpPr>
          <p:cNvPr id="7" name="Rectangle 6"/>
          <p:cNvSpPr/>
          <p:nvPr/>
        </p:nvSpPr>
        <p:spPr>
          <a:xfrm>
            <a:off x="488149" y="4907283"/>
            <a:ext cx="8138160" cy="1639822"/>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1 </a:t>
            </a:r>
            <a:r>
              <a:rPr lang="en-ZA" sz="2400" b="1" dirty="0">
                <a:latin typeface="Century Gothic" panose="020B0502020202020204" pitchFamily="34" charset="0"/>
              </a:rPr>
              <a:t>Peter 4 v </a:t>
            </a:r>
            <a:r>
              <a:rPr lang="en-ZA" sz="2400" b="1" dirty="0" smtClean="0">
                <a:latin typeface="Century Gothic" panose="020B0502020202020204" pitchFamily="34" charset="0"/>
              </a:rPr>
              <a:t>10</a:t>
            </a:r>
            <a:endParaRPr lang="en-ZA" sz="2000" dirty="0">
              <a:latin typeface="Century Gothic" panose="020B0502020202020204" pitchFamily="34" charset="0"/>
            </a:endParaRPr>
          </a:p>
          <a:p>
            <a:r>
              <a:rPr lang="en-ZA" dirty="0" smtClean="0">
                <a:latin typeface="Century Gothic" panose="020B0502020202020204" pitchFamily="34" charset="0"/>
              </a:rPr>
              <a:t>Each </a:t>
            </a:r>
            <a:r>
              <a:rPr lang="en-ZA" dirty="0">
                <a:latin typeface="Century Gothic" panose="020B0502020202020204" pitchFamily="34" charset="0"/>
              </a:rPr>
              <a:t>of you should </a:t>
            </a:r>
            <a:r>
              <a:rPr lang="en-ZA" b="1" dirty="0">
                <a:solidFill>
                  <a:schemeClr val="accent4">
                    <a:lumMod val="60000"/>
                    <a:lumOff val="40000"/>
                  </a:schemeClr>
                </a:solidFill>
                <a:latin typeface="Century Gothic" panose="020B0502020202020204" pitchFamily="34" charset="0"/>
              </a:rPr>
              <a:t>use whatever gift you have </a:t>
            </a:r>
            <a:endParaRPr lang="en-ZA" b="1" dirty="0" smtClean="0">
              <a:solidFill>
                <a:schemeClr val="accent4">
                  <a:lumMod val="60000"/>
                  <a:lumOff val="40000"/>
                </a:schemeClr>
              </a:solidFill>
              <a:latin typeface="Century Gothic" panose="020B0502020202020204" pitchFamily="34" charset="0"/>
            </a:endParaRPr>
          </a:p>
          <a:p>
            <a:r>
              <a:rPr lang="en-ZA" b="1" dirty="0" smtClean="0">
                <a:solidFill>
                  <a:schemeClr val="accent4">
                    <a:lumMod val="60000"/>
                    <a:lumOff val="40000"/>
                  </a:schemeClr>
                </a:solidFill>
                <a:latin typeface="Century Gothic" panose="020B0502020202020204" pitchFamily="34" charset="0"/>
              </a:rPr>
              <a:t>received </a:t>
            </a:r>
            <a:r>
              <a:rPr lang="en-ZA" b="1" dirty="0">
                <a:solidFill>
                  <a:schemeClr val="accent4">
                    <a:lumMod val="60000"/>
                    <a:lumOff val="40000"/>
                  </a:schemeClr>
                </a:solidFill>
                <a:latin typeface="Century Gothic" panose="020B0502020202020204" pitchFamily="34" charset="0"/>
              </a:rPr>
              <a:t>to serve others</a:t>
            </a:r>
            <a:r>
              <a:rPr lang="en-ZA" dirty="0">
                <a:latin typeface="Century Gothic" panose="020B0502020202020204" pitchFamily="34" charset="0"/>
              </a:rPr>
              <a:t>, as faithful stewards of </a:t>
            </a:r>
            <a:endParaRPr lang="en-ZA" dirty="0" smtClean="0">
              <a:latin typeface="Century Gothic" panose="020B0502020202020204" pitchFamily="34" charset="0"/>
            </a:endParaRPr>
          </a:p>
          <a:p>
            <a:r>
              <a:rPr lang="en-ZA" dirty="0" smtClean="0">
                <a:latin typeface="Century Gothic" panose="020B0502020202020204" pitchFamily="34" charset="0"/>
              </a:rPr>
              <a:t>God’s </a:t>
            </a:r>
            <a:r>
              <a:rPr lang="en-ZA" dirty="0">
                <a:latin typeface="Century Gothic" panose="020B0502020202020204" pitchFamily="34" charset="0"/>
              </a:rPr>
              <a:t>grace in its various forms.</a:t>
            </a:r>
            <a:endParaRPr lang="en-ZA" b="1" dirty="0">
              <a:solidFill>
                <a:schemeClr val="accent4">
                  <a:lumMod val="60000"/>
                  <a:lumOff val="40000"/>
                </a:schemeClr>
              </a:solidFill>
              <a:latin typeface="Century Gothic" panose="020B0502020202020204" pitchFamily="34" charset="0"/>
            </a:endParaRPr>
          </a:p>
        </p:txBody>
      </p:sp>
      <p:pic>
        <p:nvPicPr>
          <p:cNvPr id="2" name="Picture 1"/>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6638544" y="4578096"/>
            <a:ext cx="2505456" cy="2505456"/>
          </a:xfrm>
          <a:prstGeom prst="rect">
            <a:avLst/>
          </a:prstGeom>
        </p:spPr>
      </p:pic>
    </p:spTree>
    <p:extLst>
      <p:ext uri="{BB962C8B-B14F-4D97-AF65-F5344CB8AC3E}">
        <p14:creationId xmlns:p14="http://schemas.microsoft.com/office/powerpoint/2010/main" xmlns="" val="1426872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42339" y="584532"/>
            <a:ext cx="887509" cy="887509"/>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xmlns="" val="0"/>
              </a:ext>
            </a:extLst>
          </a:blip>
          <a:srcRect l="30170" t="23690" r="28395" b="19840"/>
          <a:stretch/>
        </p:blipFill>
        <p:spPr>
          <a:xfrm>
            <a:off x="3170213" y="470736"/>
            <a:ext cx="3592044" cy="1128928"/>
          </a:xfrm>
          <a:prstGeom prst="rect">
            <a:avLst/>
          </a:prstGeom>
        </p:spPr>
      </p:pic>
      <p:sp>
        <p:nvSpPr>
          <p:cNvPr id="6" name="Title 1"/>
          <p:cNvSpPr>
            <a:spLocks noGrp="1"/>
          </p:cNvSpPr>
          <p:nvPr>
            <p:ph type="title"/>
          </p:nvPr>
        </p:nvSpPr>
        <p:spPr>
          <a:xfrm>
            <a:off x="628650" y="1828166"/>
            <a:ext cx="7886700" cy="1518538"/>
          </a:xfrm>
        </p:spPr>
        <p:txBody>
          <a:bodyPr vert="horz" lIns="91440" tIns="45720" rIns="91440" bIns="45720" rtlCol="0" anchor="ctr">
            <a:normAutofit/>
          </a:bodyPr>
          <a:lstStyle/>
          <a:p>
            <a:pPr marL="571500" indent="-571500">
              <a:buFont typeface="Wingdings" panose="05000000000000000000" pitchFamily="2" charset="2"/>
              <a:buChar char="ü"/>
            </a:pPr>
            <a:r>
              <a:rPr lang="en-ZA" sz="2800" b="1" dirty="0">
                <a:solidFill>
                  <a:schemeClr val="accent4">
                    <a:lumMod val="60000"/>
                    <a:lumOff val="40000"/>
                  </a:schemeClr>
                </a:solidFill>
                <a:latin typeface="Century Gothic" panose="020B0502020202020204" pitchFamily="34" charset="0"/>
              </a:rPr>
              <a:t>Jesus</a:t>
            </a:r>
            <a:r>
              <a:rPr lang="en-ZA" sz="2800" b="1" dirty="0">
                <a:solidFill>
                  <a:schemeClr val="bg1"/>
                </a:solidFill>
                <a:latin typeface="Century Gothic" panose="020B0502020202020204" pitchFamily="34" charset="0"/>
              </a:rPr>
              <a:t> has set the </a:t>
            </a:r>
            <a:r>
              <a:rPr lang="en-ZA" sz="2800" b="1" dirty="0">
                <a:solidFill>
                  <a:schemeClr val="accent4">
                    <a:lumMod val="60000"/>
                    <a:lumOff val="40000"/>
                  </a:schemeClr>
                </a:solidFill>
                <a:latin typeface="Century Gothic" panose="020B0502020202020204" pitchFamily="34" charset="0"/>
              </a:rPr>
              <a:t>ultimate example </a:t>
            </a:r>
            <a:r>
              <a:rPr lang="en-ZA" sz="2800" b="1" dirty="0">
                <a:solidFill>
                  <a:schemeClr val="bg1"/>
                </a:solidFill>
                <a:latin typeface="Century Gothic" panose="020B0502020202020204" pitchFamily="34" charset="0"/>
              </a:rPr>
              <a:t>for us to follow </a:t>
            </a:r>
          </a:p>
        </p:txBody>
      </p:sp>
      <p:sp>
        <p:nvSpPr>
          <p:cNvPr id="7" name="Title 1"/>
          <p:cNvSpPr txBox="1">
            <a:spLocks/>
          </p:cNvSpPr>
          <p:nvPr/>
        </p:nvSpPr>
        <p:spPr>
          <a:xfrm>
            <a:off x="628650" y="2815937"/>
            <a:ext cx="7886700" cy="151853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71500" indent="-571500">
              <a:buFont typeface="Wingdings" panose="05000000000000000000" pitchFamily="2" charset="2"/>
              <a:buChar char="ü"/>
            </a:pPr>
            <a:r>
              <a:rPr lang="en-ZA" sz="2800" b="1" dirty="0" smtClean="0">
                <a:solidFill>
                  <a:schemeClr val="bg1"/>
                </a:solidFill>
                <a:latin typeface="Century Gothic" panose="020B0502020202020204" pitchFamily="34" charset="0"/>
              </a:rPr>
              <a:t>Serving </a:t>
            </a:r>
            <a:r>
              <a:rPr lang="en-ZA" sz="2800" b="1" dirty="0">
                <a:solidFill>
                  <a:schemeClr val="bg1"/>
                </a:solidFill>
                <a:latin typeface="Century Gothic" panose="020B0502020202020204" pitchFamily="34" charset="0"/>
              </a:rPr>
              <a:t>should be </a:t>
            </a:r>
            <a:r>
              <a:rPr lang="en-ZA" sz="2800" b="1" dirty="0">
                <a:solidFill>
                  <a:schemeClr val="accent4">
                    <a:lumMod val="60000"/>
                    <a:lumOff val="40000"/>
                  </a:schemeClr>
                </a:solidFill>
                <a:latin typeface="Century Gothic" panose="020B0502020202020204" pitchFamily="34" charset="0"/>
              </a:rPr>
              <a:t>modelled by those in authority </a:t>
            </a:r>
          </a:p>
        </p:txBody>
      </p:sp>
      <p:sp>
        <p:nvSpPr>
          <p:cNvPr id="8" name="Title 1"/>
          <p:cNvSpPr txBox="1">
            <a:spLocks/>
          </p:cNvSpPr>
          <p:nvPr/>
        </p:nvSpPr>
        <p:spPr>
          <a:xfrm>
            <a:off x="628650" y="3803708"/>
            <a:ext cx="7886700" cy="1518538"/>
          </a:xfrm>
          <a:prstGeom prst="rect">
            <a:avLst/>
          </a:prstGeom>
        </p:spPr>
        <p:txBody>
          <a:bodyPr vert="horz" lIns="91440" tIns="45720" rIns="91440" bIns="45720" rtlCol="0" anchor="ctr">
            <a:normAutofit/>
          </a:bodyPr>
          <a:lstStyle>
            <a:lvl1pPr marL="571500" indent="-571500">
              <a:lnSpc>
                <a:spcPct val="90000"/>
              </a:lnSpc>
              <a:spcBef>
                <a:spcPct val="0"/>
              </a:spcBef>
              <a:buFont typeface="Wingdings" panose="05000000000000000000" pitchFamily="2" charset="2"/>
              <a:buChar char="ü"/>
              <a:defRPr sz="2800" b="1">
                <a:solidFill>
                  <a:schemeClr val="bg1"/>
                </a:solidFill>
                <a:latin typeface="Century Gothic" panose="020B0502020202020204" pitchFamily="34" charset="0"/>
                <a:ea typeface="+mj-ea"/>
                <a:cs typeface="+mj-cs"/>
              </a:defRPr>
            </a:lvl1pPr>
          </a:lstStyle>
          <a:p>
            <a:r>
              <a:rPr lang="en-ZA" dirty="0">
                <a:solidFill>
                  <a:schemeClr val="accent4">
                    <a:lumMod val="60000"/>
                    <a:lumOff val="40000"/>
                  </a:schemeClr>
                </a:solidFill>
              </a:rPr>
              <a:t>Every member </a:t>
            </a:r>
            <a:r>
              <a:rPr lang="en-ZA" dirty="0"/>
              <a:t>of this church is </a:t>
            </a:r>
            <a:r>
              <a:rPr lang="en-ZA" dirty="0">
                <a:solidFill>
                  <a:schemeClr val="accent4">
                    <a:lumMod val="60000"/>
                    <a:lumOff val="40000"/>
                  </a:schemeClr>
                </a:solidFill>
              </a:rPr>
              <a:t>called</a:t>
            </a:r>
            <a:r>
              <a:rPr lang="en-ZA" dirty="0"/>
              <a:t> to be involved.</a:t>
            </a:r>
          </a:p>
        </p:txBody>
      </p:sp>
      <p:sp>
        <p:nvSpPr>
          <p:cNvPr id="9" name="Title 1"/>
          <p:cNvSpPr txBox="1">
            <a:spLocks/>
          </p:cNvSpPr>
          <p:nvPr/>
        </p:nvSpPr>
        <p:spPr>
          <a:xfrm>
            <a:off x="628650" y="4791479"/>
            <a:ext cx="7886700" cy="1518538"/>
          </a:xfrm>
          <a:prstGeom prst="rect">
            <a:avLst/>
          </a:prstGeom>
        </p:spPr>
        <p:txBody>
          <a:bodyPr vert="horz" lIns="91440" tIns="45720" rIns="91440" bIns="45720" rtlCol="0" anchor="ctr">
            <a:normAutofit/>
          </a:bodyPr>
          <a:lstStyle>
            <a:defPPr>
              <a:defRPr lang="en-US"/>
            </a:defPPr>
            <a:lvl1pPr marL="571500" indent="-571500">
              <a:lnSpc>
                <a:spcPct val="90000"/>
              </a:lnSpc>
              <a:spcBef>
                <a:spcPct val="0"/>
              </a:spcBef>
              <a:buFont typeface="Wingdings" panose="05000000000000000000" pitchFamily="2" charset="2"/>
              <a:buChar char="ü"/>
              <a:defRPr sz="2800" b="1">
                <a:solidFill>
                  <a:schemeClr val="bg1"/>
                </a:solidFill>
                <a:latin typeface="Century Gothic" panose="020B0502020202020204" pitchFamily="34" charset="0"/>
                <a:ea typeface="+mj-ea"/>
                <a:cs typeface="+mj-cs"/>
              </a:defRPr>
            </a:lvl1pPr>
          </a:lstStyle>
          <a:p>
            <a:r>
              <a:rPr lang="en-ZA" dirty="0"/>
              <a:t>We </a:t>
            </a:r>
            <a:r>
              <a:rPr lang="en-ZA" dirty="0">
                <a:solidFill>
                  <a:schemeClr val="accent4">
                    <a:lumMod val="60000"/>
                    <a:lumOff val="40000"/>
                  </a:schemeClr>
                </a:solidFill>
              </a:rPr>
              <a:t>need each other </a:t>
            </a:r>
            <a:r>
              <a:rPr lang="en-ZA" dirty="0"/>
              <a:t>and the variety of </a:t>
            </a:r>
            <a:r>
              <a:rPr lang="en-ZA" dirty="0">
                <a:solidFill>
                  <a:schemeClr val="accent4">
                    <a:lumMod val="60000"/>
                    <a:lumOff val="40000"/>
                  </a:schemeClr>
                </a:solidFill>
              </a:rPr>
              <a:t>gifts</a:t>
            </a:r>
            <a:r>
              <a:rPr lang="en-ZA" dirty="0"/>
              <a:t> that each brings</a:t>
            </a:r>
          </a:p>
        </p:txBody>
      </p:sp>
    </p:spTree>
    <p:extLst>
      <p:ext uri="{BB962C8B-B14F-4D97-AF65-F5344CB8AC3E}">
        <p14:creationId xmlns:p14="http://schemas.microsoft.com/office/powerpoint/2010/main" xmlns="" val="25982778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print">
            <a:extLst>
              <a:ext uri="{28A0092B-C50C-407E-A947-70E740481C1C}">
                <a14:useLocalDpi xmlns:a14="http://schemas.microsoft.com/office/drawing/2010/main" xmlns="" val="0"/>
              </a:ext>
            </a:extLst>
          </a:blip>
          <a:srcRect r="21848"/>
          <a:stretch/>
        </p:blipFill>
        <p:spPr>
          <a:xfrm>
            <a:off x="0" y="1116106"/>
            <a:ext cx="9144000" cy="4524725"/>
          </a:xfrm>
          <a:prstGeom prst="rect">
            <a:avLst/>
          </a:prstGeom>
        </p:spPr>
      </p:pic>
      <p:sp>
        <p:nvSpPr>
          <p:cNvPr id="6" name="Oval 5"/>
          <p:cNvSpPr/>
          <p:nvPr/>
        </p:nvSpPr>
        <p:spPr>
          <a:xfrm>
            <a:off x="7718612" y="1492623"/>
            <a:ext cx="968188" cy="954741"/>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7" name="Oval 6"/>
          <p:cNvSpPr/>
          <p:nvPr/>
        </p:nvSpPr>
        <p:spPr>
          <a:xfrm>
            <a:off x="6481484" y="1492621"/>
            <a:ext cx="968188" cy="954741"/>
          </a:xfrm>
          <a:prstGeom prst="ellipse">
            <a:avLst/>
          </a:prstGeom>
          <a:solidFill>
            <a:srgbClr val="92D05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8" name="Oval 7"/>
          <p:cNvSpPr/>
          <p:nvPr/>
        </p:nvSpPr>
        <p:spPr>
          <a:xfrm>
            <a:off x="5230908" y="1492622"/>
            <a:ext cx="968188" cy="954741"/>
          </a:xfrm>
          <a:prstGeom prst="ellipse">
            <a:avLst/>
          </a:prstGeom>
          <a:solidFill>
            <a:srgbClr val="FFFF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
        <p:nvSpPr>
          <p:cNvPr id="9" name="Oval 8"/>
          <p:cNvSpPr/>
          <p:nvPr/>
        </p:nvSpPr>
        <p:spPr>
          <a:xfrm>
            <a:off x="3953438" y="1492623"/>
            <a:ext cx="968188" cy="954741"/>
          </a:xfrm>
          <a:prstGeom prst="ellipse">
            <a:avLst/>
          </a:prstGeom>
          <a:solidFill>
            <a:srgbClr val="FF0000"/>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ZA"/>
          </a:p>
        </p:txBody>
      </p:sp>
    </p:spTree>
    <p:extLst>
      <p:ext uri="{BB962C8B-B14F-4D97-AF65-F5344CB8AC3E}">
        <p14:creationId xmlns:p14="http://schemas.microsoft.com/office/powerpoint/2010/main" xmlns="" val="402937922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01168" y="137160"/>
            <a:ext cx="8759952" cy="6569964"/>
          </a:xfrm>
          <a:prstGeom prst="rect">
            <a:avLst/>
          </a:prstGeom>
        </p:spPr>
      </p:pic>
    </p:spTree>
    <p:extLst>
      <p:ext uri="{BB962C8B-B14F-4D97-AF65-F5344CB8AC3E}">
        <p14:creationId xmlns:p14="http://schemas.microsoft.com/office/powerpoint/2010/main" xmlns="" val="7287080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xmlns="" val="0"/>
              </a:ext>
            </a:extLst>
          </a:blip>
          <a:srcRect b="703"/>
          <a:stretch/>
        </p:blipFill>
        <p:spPr>
          <a:xfrm>
            <a:off x="365760" y="365760"/>
            <a:ext cx="8266176" cy="6156064"/>
          </a:xfrm>
          <a:prstGeom prst="rect">
            <a:avLst/>
          </a:prstGeom>
        </p:spPr>
      </p:pic>
    </p:spTree>
    <p:extLst>
      <p:ext uri="{BB962C8B-B14F-4D97-AF65-F5344CB8AC3E}">
        <p14:creationId xmlns:p14="http://schemas.microsoft.com/office/powerpoint/2010/main" xmlns="" val="29917963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8650" y="2129601"/>
            <a:ext cx="8138160" cy="3375087"/>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a:latin typeface="Century Gothic" panose="020B0502020202020204" pitchFamily="34" charset="0"/>
              </a:rPr>
              <a:t>Romans 12:1-2 </a:t>
            </a:r>
          </a:p>
          <a:p>
            <a:r>
              <a:rPr lang="en-ZA" sz="2000" dirty="0" smtClean="0">
                <a:latin typeface="Century Gothic" panose="020B0502020202020204" pitchFamily="34" charset="0"/>
              </a:rPr>
              <a:t>Brothers </a:t>
            </a:r>
            <a:r>
              <a:rPr lang="en-ZA" sz="2000" dirty="0">
                <a:latin typeface="Century Gothic" panose="020B0502020202020204" pitchFamily="34" charset="0"/>
              </a:rPr>
              <a:t>and sisters, God has shown you his mercy. So I am asking you to offer up your bodies to him while you are still alive. Your bodies are a holy sacrifice that is pleasing to God. When you offer your bodies to God, you are worshiping him. </a:t>
            </a:r>
            <a:r>
              <a:rPr lang="en-ZA" sz="2000" b="1" dirty="0">
                <a:solidFill>
                  <a:schemeClr val="accent4">
                    <a:lumMod val="60000"/>
                    <a:lumOff val="40000"/>
                  </a:schemeClr>
                </a:solidFill>
                <a:latin typeface="Century Gothic" panose="020B0502020202020204" pitchFamily="34" charset="0"/>
              </a:rPr>
              <a:t>Don't live any longer the way this world lives. Let your way of thinking be completely changed</a:t>
            </a:r>
            <a:r>
              <a:rPr lang="en-ZA" sz="2000" dirty="0">
                <a:latin typeface="Century Gothic" panose="020B0502020202020204" pitchFamily="34" charset="0"/>
              </a:rPr>
              <a:t>. Then you will be able to test what God wants for you. And you will agree that what He wants is right. His plan is good and pleasing and perfect</a:t>
            </a:r>
            <a:r>
              <a:rPr lang="en-ZA" sz="2000" dirty="0" smtClean="0">
                <a:latin typeface="Century Gothic" panose="020B0502020202020204" pitchFamily="34" charset="0"/>
              </a:rPr>
              <a:t>. </a:t>
            </a:r>
            <a:endParaRPr lang="en-ZA" sz="2000" dirty="0">
              <a:latin typeface="Century Gothic" panose="020B0502020202020204" pitchFamily="34" charset="0"/>
            </a:endParaRPr>
          </a:p>
        </p:txBody>
      </p:sp>
      <p:sp>
        <p:nvSpPr>
          <p:cNvPr id="5" name="Title 1"/>
          <p:cNvSpPr>
            <a:spLocks noGrp="1"/>
          </p:cNvSpPr>
          <p:nvPr>
            <p:ph type="title"/>
          </p:nvPr>
        </p:nvSpPr>
        <p:spPr>
          <a:xfrm>
            <a:off x="628650" y="310262"/>
            <a:ext cx="7886700" cy="1325563"/>
          </a:xfrm>
        </p:spPr>
        <p:txBody>
          <a:bodyPr/>
          <a:lstStyle/>
          <a:p>
            <a:r>
              <a:rPr lang="en-ZA" b="1" dirty="0" smtClean="0">
                <a:solidFill>
                  <a:schemeClr val="bg1"/>
                </a:solidFill>
                <a:latin typeface="Century Gothic" panose="020B0502020202020204" pitchFamily="34" charset="0"/>
              </a:rPr>
              <a:t>A Biblical Perspective…</a:t>
            </a:r>
            <a:endParaRPr lang="en-ZA"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xmlns="" val="19529917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28650" y="1727265"/>
            <a:ext cx="8138160" cy="1692591"/>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a:latin typeface="Century Gothic" panose="020B0502020202020204" pitchFamily="34" charset="0"/>
              </a:rPr>
              <a:t>Proverbs 3:5‭-‬6 </a:t>
            </a:r>
          </a:p>
          <a:p>
            <a:r>
              <a:rPr lang="en-ZA" sz="2000" dirty="0" smtClean="0">
                <a:latin typeface="Century Gothic" panose="020B0502020202020204" pitchFamily="34" charset="0"/>
              </a:rPr>
              <a:t>Trust </a:t>
            </a:r>
            <a:r>
              <a:rPr lang="en-ZA" sz="2000" dirty="0">
                <a:latin typeface="Century Gothic" panose="020B0502020202020204" pitchFamily="34" charset="0"/>
              </a:rPr>
              <a:t>in the Lord with all your heart; do not depend on your own understanding. </a:t>
            </a:r>
            <a:r>
              <a:rPr lang="en-ZA" sz="2000" b="1" dirty="0">
                <a:solidFill>
                  <a:schemeClr val="accent4">
                    <a:lumMod val="60000"/>
                    <a:lumOff val="40000"/>
                  </a:schemeClr>
                </a:solidFill>
                <a:latin typeface="Century Gothic" panose="020B0502020202020204" pitchFamily="34" charset="0"/>
              </a:rPr>
              <a:t>Seek his will in all you do, </a:t>
            </a:r>
            <a:r>
              <a:rPr lang="en-ZA" sz="2000" b="1" dirty="0">
                <a:solidFill>
                  <a:srgbClr val="92D050"/>
                </a:solidFill>
                <a:latin typeface="Century Gothic" panose="020B0502020202020204" pitchFamily="34" charset="0"/>
              </a:rPr>
              <a:t>and he will show you which path to take</a:t>
            </a:r>
            <a:r>
              <a:rPr lang="en-ZA" sz="2000" b="1" dirty="0">
                <a:solidFill>
                  <a:schemeClr val="accent4">
                    <a:lumMod val="60000"/>
                    <a:lumOff val="40000"/>
                  </a:schemeClr>
                </a:solidFill>
                <a:latin typeface="Century Gothic" panose="020B0502020202020204" pitchFamily="34" charset="0"/>
              </a:rPr>
              <a:t>.</a:t>
            </a:r>
          </a:p>
        </p:txBody>
      </p:sp>
      <p:sp>
        <p:nvSpPr>
          <p:cNvPr id="5" name="Title 1"/>
          <p:cNvSpPr>
            <a:spLocks noGrp="1"/>
          </p:cNvSpPr>
          <p:nvPr>
            <p:ph type="title"/>
          </p:nvPr>
        </p:nvSpPr>
        <p:spPr>
          <a:xfrm>
            <a:off x="628650" y="310262"/>
            <a:ext cx="7886700" cy="1325563"/>
          </a:xfrm>
        </p:spPr>
        <p:txBody>
          <a:bodyPr/>
          <a:lstStyle/>
          <a:p>
            <a:r>
              <a:rPr lang="en-ZA" b="1" dirty="0" smtClean="0">
                <a:solidFill>
                  <a:schemeClr val="bg1"/>
                </a:solidFill>
                <a:latin typeface="Century Gothic" panose="020B0502020202020204" pitchFamily="34" charset="0"/>
              </a:rPr>
              <a:t>A Biblical Perspective…</a:t>
            </a:r>
            <a:endParaRPr lang="en-ZA" b="1" dirty="0">
              <a:solidFill>
                <a:schemeClr val="bg1"/>
              </a:solidFill>
              <a:latin typeface="Century Gothic" panose="020B0502020202020204" pitchFamily="34" charset="0"/>
            </a:endParaRPr>
          </a:p>
        </p:txBody>
      </p:sp>
      <p:sp>
        <p:nvSpPr>
          <p:cNvPr id="6" name="Rectangle 5"/>
          <p:cNvSpPr/>
          <p:nvPr/>
        </p:nvSpPr>
        <p:spPr>
          <a:xfrm>
            <a:off x="628650" y="3635313"/>
            <a:ext cx="8138160" cy="2710623"/>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smtClean="0">
                <a:latin typeface="Century Gothic" panose="020B0502020202020204" pitchFamily="34" charset="0"/>
              </a:rPr>
              <a:t>Psalms </a:t>
            </a:r>
            <a:r>
              <a:rPr lang="en-ZA" sz="2400" b="1" dirty="0">
                <a:latin typeface="Century Gothic" panose="020B0502020202020204" pitchFamily="34" charset="0"/>
              </a:rPr>
              <a:t>37:3‭-‬6 </a:t>
            </a:r>
            <a:endParaRPr lang="en-ZA" sz="2400" b="1" dirty="0" smtClean="0">
              <a:latin typeface="Century Gothic" panose="020B0502020202020204" pitchFamily="34" charset="0"/>
            </a:endParaRPr>
          </a:p>
          <a:p>
            <a:r>
              <a:rPr lang="en-ZA" sz="2000" dirty="0" smtClean="0">
                <a:latin typeface="Century Gothic" panose="020B0502020202020204" pitchFamily="34" charset="0"/>
              </a:rPr>
              <a:t>Trust </a:t>
            </a:r>
            <a:r>
              <a:rPr lang="en-ZA" sz="2000" dirty="0">
                <a:latin typeface="Century Gothic" panose="020B0502020202020204" pitchFamily="34" charset="0"/>
              </a:rPr>
              <a:t>in the Lord and do good. Then you will live safely in the land and prosper. </a:t>
            </a:r>
            <a:r>
              <a:rPr lang="en-ZA" sz="2000" b="1" dirty="0">
                <a:solidFill>
                  <a:schemeClr val="accent4">
                    <a:lumMod val="60000"/>
                    <a:lumOff val="40000"/>
                  </a:schemeClr>
                </a:solidFill>
                <a:latin typeface="Century Gothic" panose="020B0502020202020204" pitchFamily="34" charset="0"/>
              </a:rPr>
              <a:t>Take delight in the Lord , </a:t>
            </a:r>
            <a:r>
              <a:rPr lang="en-ZA" sz="2000" b="1" dirty="0">
                <a:solidFill>
                  <a:srgbClr val="92D050"/>
                </a:solidFill>
                <a:latin typeface="Century Gothic" panose="020B0502020202020204" pitchFamily="34" charset="0"/>
              </a:rPr>
              <a:t>and he will give you your heart’s desires</a:t>
            </a:r>
            <a:r>
              <a:rPr lang="en-ZA" sz="2000" dirty="0">
                <a:latin typeface="Century Gothic" panose="020B0502020202020204" pitchFamily="34" charset="0"/>
              </a:rPr>
              <a:t>. Commit everything you do to the Lord . Trust him, and he will help you. He will make your innocence radiate like the dawn, and the justice of your cause will shine like the noonday sun</a:t>
            </a:r>
            <a:endParaRPr lang="en-ZA" sz="2000" b="1" dirty="0">
              <a:solidFill>
                <a:schemeClr val="accent4">
                  <a:lumMod val="60000"/>
                  <a:lumOff val="40000"/>
                </a:schemeClr>
              </a:solidFill>
              <a:latin typeface="Century Gothic" panose="020B0502020202020204" pitchFamily="34" charset="0"/>
            </a:endParaRPr>
          </a:p>
        </p:txBody>
      </p:sp>
    </p:spTree>
    <p:extLst>
      <p:ext uri="{BB962C8B-B14F-4D97-AF65-F5344CB8AC3E}">
        <p14:creationId xmlns:p14="http://schemas.microsoft.com/office/powerpoint/2010/main" xmlns="" val="7099456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896035" y="3016836"/>
            <a:ext cx="887509" cy="887509"/>
          </a:xfrm>
          <a:prstGeom prst="rect">
            <a:avLst/>
          </a:prstGeom>
        </p:spPr>
      </p:pic>
      <p:pic>
        <p:nvPicPr>
          <p:cNvPr id="10" name="Picture 9"/>
          <p:cNvPicPr>
            <a:picLocks noChangeAspect="1"/>
          </p:cNvPicPr>
          <p:nvPr/>
        </p:nvPicPr>
        <p:blipFill>
          <a:blip r:embed="rId3" cstate="print">
            <a:duotone>
              <a:schemeClr val="bg2">
                <a:shade val="45000"/>
                <a:satMod val="135000"/>
              </a:schemeClr>
              <a:prstClr val="white"/>
            </a:duotone>
            <a:extLst>
              <a:ext uri="{28A0092B-C50C-407E-A947-70E740481C1C}">
                <a14:useLocalDpi xmlns:a14="http://schemas.microsoft.com/office/drawing/2010/main" xmlns="" val="0"/>
              </a:ext>
            </a:extLst>
          </a:blip>
          <a:stretch>
            <a:fillRect/>
          </a:stretch>
        </p:blipFill>
        <p:spPr>
          <a:xfrm>
            <a:off x="1896035" y="1371535"/>
            <a:ext cx="867918" cy="867918"/>
          </a:xfrm>
          <a:prstGeom prst="rect">
            <a:avLst/>
          </a:prstGeom>
        </p:spPr>
      </p:pic>
      <p:sp>
        <p:nvSpPr>
          <p:cNvPr id="12" name="Title 1"/>
          <p:cNvSpPr>
            <a:spLocks noGrp="1"/>
          </p:cNvSpPr>
          <p:nvPr>
            <p:ph type="title"/>
          </p:nvPr>
        </p:nvSpPr>
        <p:spPr>
          <a:xfrm>
            <a:off x="3023909" y="1464619"/>
            <a:ext cx="4010586" cy="681750"/>
          </a:xfrm>
        </p:spPr>
        <p:txBody>
          <a:bodyPr>
            <a:noAutofit/>
          </a:bodyPr>
          <a:lstStyle/>
          <a:p>
            <a:r>
              <a:rPr lang="en-ZA" sz="6600" b="1" dirty="0" smtClean="0">
                <a:solidFill>
                  <a:schemeClr val="bg1"/>
                </a:solidFill>
                <a:latin typeface="Century Gothic" panose="020B0502020202020204" pitchFamily="34" charset="0"/>
              </a:rPr>
              <a:t>Commit</a:t>
            </a:r>
            <a:endParaRPr lang="en-ZA" sz="6600" b="1" dirty="0">
              <a:solidFill>
                <a:schemeClr val="bg1"/>
              </a:solidFill>
              <a:latin typeface="Century Gothic" panose="020B0502020202020204" pitchFamily="34" charset="0"/>
            </a:endParaRPr>
          </a:p>
        </p:txBody>
      </p:sp>
      <p:pic>
        <p:nvPicPr>
          <p:cNvPr id="14" name="Picture 13"/>
          <p:cNvPicPr>
            <a:picLocks noChangeAspect="1"/>
          </p:cNvPicPr>
          <p:nvPr/>
        </p:nvPicPr>
        <p:blipFill>
          <a:blip r:embed="rId4" cstate="print">
            <a:duotone>
              <a:schemeClr val="bg2">
                <a:shade val="45000"/>
                <a:satMod val="135000"/>
              </a:schemeClr>
              <a:prstClr val="white"/>
            </a:duotone>
            <a:extLst>
              <a:ext uri="{BEBA8EAE-BF5A-486C-A8C5-ECC9F3942E4B}">
                <a14:imgProps xmlns:a14="http://schemas.microsoft.com/office/drawing/2010/main" xmlns="">
                  <a14:imgLayer r:embed="rId5">
                    <a14:imgEffect>
                      <a14:saturation sat="0"/>
                    </a14:imgEffect>
                  </a14:imgLayer>
                </a14:imgProps>
              </a:ext>
              <a:ext uri="{28A0092B-C50C-407E-A947-70E740481C1C}">
                <a14:useLocalDpi xmlns:a14="http://schemas.microsoft.com/office/drawing/2010/main" xmlns="" val="0"/>
              </a:ext>
            </a:extLst>
          </a:blip>
          <a:stretch>
            <a:fillRect/>
          </a:stretch>
        </p:blipFill>
        <p:spPr>
          <a:xfrm>
            <a:off x="1896035" y="4681728"/>
            <a:ext cx="871728" cy="871728"/>
          </a:xfrm>
          <a:prstGeom prst="rect">
            <a:avLst/>
          </a:prstGeom>
        </p:spPr>
      </p:pic>
      <p:sp>
        <p:nvSpPr>
          <p:cNvPr id="15" name="Title 1"/>
          <p:cNvSpPr txBox="1">
            <a:spLocks/>
          </p:cNvSpPr>
          <p:nvPr/>
        </p:nvSpPr>
        <p:spPr>
          <a:xfrm>
            <a:off x="3023909" y="4776717"/>
            <a:ext cx="4010586" cy="6817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ZA" sz="6600" b="1" dirty="0" smtClean="0">
                <a:solidFill>
                  <a:schemeClr val="bg1"/>
                </a:solidFill>
                <a:latin typeface="Century Gothic" panose="020B0502020202020204" pitchFamily="34" charset="0"/>
              </a:rPr>
              <a:t>Connect</a:t>
            </a:r>
            <a:endParaRPr lang="en-ZA" sz="6600" b="1" dirty="0">
              <a:solidFill>
                <a:schemeClr val="bg1"/>
              </a:solidFill>
              <a:latin typeface="Century Gothic" panose="020B0502020202020204" pitchFamily="34" charset="0"/>
            </a:endParaRPr>
          </a:p>
        </p:txBody>
      </p:sp>
      <p:pic>
        <p:nvPicPr>
          <p:cNvPr id="2" name="Picture 1"/>
          <p:cNvPicPr>
            <a:picLocks noChangeAspect="1"/>
          </p:cNvPicPr>
          <p:nvPr/>
        </p:nvPicPr>
        <p:blipFill rotWithShape="1">
          <a:blip r:embed="rId6" cstate="print">
            <a:extLst>
              <a:ext uri="{28A0092B-C50C-407E-A947-70E740481C1C}">
                <a14:useLocalDpi xmlns:a14="http://schemas.microsoft.com/office/drawing/2010/main" xmlns="" val="0"/>
              </a:ext>
            </a:extLst>
          </a:blip>
          <a:srcRect l="30170" t="23690" r="28395" b="19840"/>
          <a:stretch/>
        </p:blipFill>
        <p:spPr>
          <a:xfrm>
            <a:off x="3023909" y="2903040"/>
            <a:ext cx="3592044" cy="1128928"/>
          </a:xfrm>
          <a:prstGeom prst="rect">
            <a:avLst/>
          </a:prstGeom>
        </p:spPr>
      </p:pic>
    </p:spTree>
    <p:extLst>
      <p:ext uri="{BB962C8B-B14F-4D97-AF65-F5344CB8AC3E}">
        <p14:creationId xmlns:p14="http://schemas.microsoft.com/office/powerpoint/2010/main" xmlns="" val="38343483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28650" y="310262"/>
            <a:ext cx="7886700" cy="1325563"/>
          </a:xfrm>
        </p:spPr>
        <p:txBody>
          <a:bodyPr/>
          <a:lstStyle/>
          <a:p>
            <a:r>
              <a:rPr lang="en-ZA" b="1" dirty="0" smtClean="0">
                <a:solidFill>
                  <a:schemeClr val="bg1"/>
                </a:solidFill>
                <a:latin typeface="Century Gothic" panose="020B0502020202020204" pitchFamily="34" charset="0"/>
              </a:rPr>
              <a:t>Jesus’ example…</a:t>
            </a:r>
            <a:endParaRPr lang="en-ZA" b="1" dirty="0">
              <a:solidFill>
                <a:schemeClr val="bg1"/>
              </a:solidFill>
              <a:latin typeface="Century Gothic" panose="020B0502020202020204" pitchFamily="34" charset="0"/>
            </a:endParaRPr>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xmlns="" val="0"/>
              </a:ext>
            </a:extLst>
          </a:blip>
          <a:srcRect l="2593" t="19875" r="3289" b="45815"/>
          <a:stretch/>
        </p:blipFill>
        <p:spPr>
          <a:xfrm>
            <a:off x="2059286" y="2230204"/>
            <a:ext cx="5025428" cy="30524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xmlns="" val="34042589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xmlns="" val="0"/>
              </a:ext>
            </a:extLst>
          </a:blip>
          <a:srcRect t="6798" b="6667"/>
          <a:stretch/>
        </p:blipFill>
        <p:spPr>
          <a:xfrm>
            <a:off x="0" y="0"/>
            <a:ext cx="9144000" cy="4450976"/>
          </a:xfrm>
          <a:prstGeom prst="rect">
            <a:avLst/>
          </a:prstGeom>
        </p:spPr>
      </p:pic>
      <p:sp>
        <p:nvSpPr>
          <p:cNvPr id="4" name="Rectangle 3"/>
          <p:cNvSpPr/>
          <p:nvPr/>
        </p:nvSpPr>
        <p:spPr>
          <a:xfrm>
            <a:off x="0" y="4450977"/>
            <a:ext cx="9144000" cy="2407024"/>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000" b="1" dirty="0" smtClean="0">
                <a:latin typeface="Century Gothic" panose="020B0502020202020204" pitchFamily="34" charset="0"/>
              </a:rPr>
              <a:t>John </a:t>
            </a:r>
            <a:r>
              <a:rPr lang="en-ZA" sz="2000" b="1" dirty="0">
                <a:latin typeface="Century Gothic" panose="020B0502020202020204" pitchFamily="34" charset="0"/>
              </a:rPr>
              <a:t>13:12‭-‬</a:t>
            </a:r>
            <a:r>
              <a:rPr lang="en-ZA" sz="2000" b="1" dirty="0" smtClean="0">
                <a:latin typeface="Century Gothic" panose="020B0502020202020204" pitchFamily="34" charset="0"/>
              </a:rPr>
              <a:t>17 </a:t>
            </a:r>
          </a:p>
          <a:p>
            <a:r>
              <a:rPr lang="en-ZA" sz="1600" dirty="0" smtClean="0">
                <a:latin typeface="Century Gothic" panose="020B0502020202020204" pitchFamily="34" charset="0"/>
              </a:rPr>
              <a:t>After </a:t>
            </a:r>
            <a:r>
              <a:rPr lang="en-ZA" sz="1600" dirty="0">
                <a:latin typeface="Century Gothic" panose="020B0502020202020204" pitchFamily="34" charset="0"/>
              </a:rPr>
              <a:t>washing their feet, he put on his robe again and sat down and asked, “Do you understand what I was doing?  You call me ‘Teacher’ and ‘Lord,’ and you are right, because that’s what I am.  </a:t>
            </a:r>
            <a:r>
              <a:rPr lang="en-ZA" sz="1600" b="1" dirty="0">
                <a:solidFill>
                  <a:schemeClr val="accent4">
                    <a:lumMod val="60000"/>
                    <a:lumOff val="40000"/>
                  </a:schemeClr>
                </a:solidFill>
                <a:latin typeface="Century Gothic" panose="020B0502020202020204" pitchFamily="34" charset="0"/>
              </a:rPr>
              <a:t>And since I, your Lord and Teacher, have washed your feet, you ought to wash each other’s feet</a:t>
            </a:r>
            <a:r>
              <a:rPr lang="en-ZA" sz="1600" dirty="0">
                <a:latin typeface="Century Gothic" panose="020B0502020202020204" pitchFamily="34" charset="0"/>
              </a:rPr>
              <a:t>.  I have given you an example to follow. Do as I have done to you.  I tell you the truth, slaves are not greater than their master. Nor is the messenger more important than the one who sends the message.  Now that you know these things, God will bless you for doing them.‬</a:t>
            </a:r>
          </a:p>
        </p:txBody>
      </p:sp>
    </p:spTree>
    <p:extLst>
      <p:ext uri="{BB962C8B-B14F-4D97-AF65-F5344CB8AC3E}">
        <p14:creationId xmlns:p14="http://schemas.microsoft.com/office/powerpoint/2010/main" xmlns="" val="14666757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xmlns="" val="0"/>
              </a:ext>
            </a:extLst>
          </a:blip>
          <a:srcRect t="6798" b="6667"/>
          <a:stretch/>
        </p:blipFill>
        <p:spPr>
          <a:xfrm>
            <a:off x="0" y="0"/>
            <a:ext cx="9144000" cy="4450976"/>
          </a:xfrm>
          <a:prstGeom prst="rect">
            <a:avLst/>
          </a:prstGeom>
        </p:spPr>
      </p:pic>
      <p:sp>
        <p:nvSpPr>
          <p:cNvPr id="4" name="Rectangle 3"/>
          <p:cNvSpPr/>
          <p:nvPr/>
        </p:nvSpPr>
        <p:spPr>
          <a:xfrm>
            <a:off x="0" y="4450977"/>
            <a:ext cx="9144000" cy="2407024"/>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000" b="1" dirty="0" smtClean="0">
                <a:latin typeface="Century Gothic" panose="020B0502020202020204" pitchFamily="34" charset="0"/>
              </a:rPr>
              <a:t>Philippians 2:5‭-‬8</a:t>
            </a:r>
          </a:p>
          <a:p>
            <a:r>
              <a:rPr lang="en-ZA" sz="1600" b="1" dirty="0" smtClean="0">
                <a:solidFill>
                  <a:schemeClr val="accent4">
                    <a:lumMod val="60000"/>
                    <a:lumOff val="40000"/>
                  </a:schemeClr>
                </a:solidFill>
                <a:latin typeface="Century Gothic" panose="020B0502020202020204" pitchFamily="34" charset="0"/>
              </a:rPr>
              <a:t>You </a:t>
            </a:r>
            <a:r>
              <a:rPr lang="en-ZA" sz="1600" b="1" dirty="0">
                <a:solidFill>
                  <a:schemeClr val="accent4">
                    <a:lumMod val="60000"/>
                    <a:lumOff val="40000"/>
                  </a:schemeClr>
                </a:solidFill>
                <a:latin typeface="Century Gothic" panose="020B0502020202020204" pitchFamily="34" charset="0"/>
              </a:rPr>
              <a:t>must have the same attitude that Christ Jesus had</a:t>
            </a:r>
            <a:r>
              <a:rPr lang="en-ZA" sz="1600" dirty="0">
                <a:latin typeface="Century Gothic" panose="020B0502020202020204" pitchFamily="34" charset="0"/>
              </a:rPr>
              <a:t>. Though he was God, he did not think of equality with God as something to cling to. Instead, he gave up his divine privileges; he took the humble position of a slave and was born as a human being. When he appeared in human form, he humbled himself in obedience to God and died a criminal’s death on a cross.‬</a:t>
            </a:r>
          </a:p>
        </p:txBody>
      </p:sp>
    </p:spTree>
    <p:extLst>
      <p:ext uri="{BB962C8B-B14F-4D97-AF65-F5344CB8AC3E}">
        <p14:creationId xmlns:p14="http://schemas.microsoft.com/office/powerpoint/2010/main" xmlns="" val="234682109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xmlns="" val="0"/>
              </a:ext>
            </a:extLst>
          </a:blip>
          <a:srcRect t="6798" b="6667"/>
          <a:stretch/>
        </p:blipFill>
        <p:spPr>
          <a:xfrm>
            <a:off x="0" y="0"/>
            <a:ext cx="9144000" cy="4450976"/>
          </a:xfrm>
          <a:prstGeom prst="rect">
            <a:avLst/>
          </a:prstGeom>
        </p:spPr>
      </p:pic>
      <p:sp>
        <p:nvSpPr>
          <p:cNvPr id="4" name="Rectangle 3"/>
          <p:cNvSpPr/>
          <p:nvPr/>
        </p:nvSpPr>
        <p:spPr>
          <a:xfrm>
            <a:off x="0" y="4450977"/>
            <a:ext cx="9144000" cy="2407024"/>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000" b="1" dirty="0" smtClean="0">
                <a:latin typeface="Century Gothic" panose="020B0502020202020204" pitchFamily="34" charset="0"/>
              </a:rPr>
              <a:t>Matthew </a:t>
            </a:r>
            <a:r>
              <a:rPr lang="en-ZA" sz="2000" b="1" dirty="0">
                <a:latin typeface="Century Gothic" panose="020B0502020202020204" pitchFamily="34" charset="0"/>
              </a:rPr>
              <a:t>16:24‭-‬25 </a:t>
            </a:r>
            <a:endParaRPr lang="en-ZA" sz="2000" b="1" dirty="0" smtClean="0">
              <a:latin typeface="Century Gothic" panose="020B0502020202020204" pitchFamily="34" charset="0"/>
            </a:endParaRPr>
          </a:p>
          <a:p>
            <a:r>
              <a:rPr lang="en-ZA" sz="1600" dirty="0" smtClean="0">
                <a:solidFill>
                  <a:schemeClr val="bg1"/>
                </a:solidFill>
                <a:latin typeface="Century Gothic" panose="020B0502020202020204" pitchFamily="34" charset="0"/>
              </a:rPr>
              <a:t>Then </a:t>
            </a:r>
            <a:r>
              <a:rPr lang="en-ZA" sz="1600" dirty="0">
                <a:solidFill>
                  <a:schemeClr val="bg1"/>
                </a:solidFill>
                <a:latin typeface="Century Gothic" panose="020B0502020202020204" pitchFamily="34" charset="0"/>
              </a:rPr>
              <a:t>Jesus said to his disciples, </a:t>
            </a:r>
            <a:r>
              <a:rPr lang="en-ZA" sz="1600" b="1" dirty="0">
                <a:solidFill>
                  <a:schemeClr val="accent4">
                    <a:lumMod val="60000"/>
                    <a:lumOff val="40000"/>
                  </a:schemeClr>
                </a:solidFill>
                <a:latin typeface="Century Gothic" panose="020B0502020202020204" pitchFamily="34" charset="0"/>
              </a:rPr>
              <a:t>“If any of you wants to be my follower, you must give up your own way, take up your cross, and follow me. </a:t>
            </a:r>
            <a:r>
              <a:rPr lang="en-ZA" sz="1600" dirty="0">
                <a:solidFill>
                  <a:schemeClr val="bg1"/>
                </a:solidFill>
                <a:latin typeface="Century Gothic" panose="020B0502020202020204" pitchFamily="34" charset="0"/>
              </a:rPr>
              <a:t>If you try to hang on to your life, you will lose it. But if you give up your life for my sake, you will save it.</a:t>
            </a:r>
            <a:r>
              <a:rPr lang="en-ZA" sz="1600" dirty="0" smtClean="0">
                <a:solidFill>
                  <a:schemeClr val="bg1"/>
                </a:solidFill>
                <a:latin typeface="Century Gothic" panose="020B0502020202020204" pitchFamily="34" charset="0"/>
              </a:rPr>
              <a:t>‬”</a:t>
            </a:r>
          </a:p>
          <a:p>
            <a:endParaRPr lang="en-ZA" sz="1600" dirty="0">
              <a:solidFill>
                <a:schemeClr val="bg1"/>
              </a:solidFill>
              <a:latin typeface="Century Gothic" panose="020B0502020202020204" pitchFamily="34" charset="0"/>
            </a:endParaRPr>
          </a:p>
          <a:p>
            <a:r>
              <a:rPr lang="en-ZA" sz="2000" b="1" dirty="0">
                <a:latin typeface="Century Gothic" panose="020B0502020202020204" pitchFamily="34" charset="0"/>
              </a:rPr>
              <a:t>Matthew 10:39 </a:t>
            </a:r>
            <a:r>
              <a:rPr lang="en-ZA" sz="2000" b="1" dirty="0" smtClean="0">
                <a:latin typeface="Century Gothic" panose="020B0502020202020204" pitchFamily="34" charset="0"/>
              </a:rPr>
              <a:t> </a:t>
            </a:r>
            <a:endParaRPr lang="en-ZA" sz="2000" b="1" dirty="0">
              <a:latin typeface="Century Gothic" panose="020B0502020202020204" pitchFamily="34" charset="0"/>
            </a:endParaRPr>
          </a:p>
          <a:p>
            <a:r>
              <a:rPr lang="en-ZA" sz="1600" dirty="0" smtClean="0">
                <a:solidFill>
                  <a:schemeClr val="bg1"/>
                </a:solidFill>
                <a:latin typeface="Century Gothic" panose="020B0502020202020204" pitchFamily="34" charset="0"/>
              </a:rPr>
              <a:t>If </a:t>
            </a:r>
            <a:r>
              <a:rPr lang="en-ZA" sz="1600" dirty="0">
                <a:solidFill>
                  <a:schemeClr val="bg1"/>
                </a:solidFill>
                <a:latin typeface="Century Gothic" panose="020B0502020202020204" pitchFamily="34" charset="0"/>
              </a:rPr>
              <a:t>you cling to your life, you will lose it; but </a:t>
            </a:r>
            <a:r>
              <a:rPr lang="en-ZA" sz="1600" b="1" dirty="0">
                <a:solidFill>
                  <a:schemeClr val="accent4">
                    <a:lumMod val="60000"/>
                    <a:lumOff val="40000"/>
                  </a:schemeClr>
                </a:solidFill>
                <a:latin typeface="Century Gothic" panose="020B0502020202020204" pitchFamily="34" charset="0"/>
              </a:rPr>
              <a:t>if you give up your life for me, you will find it</a:t>
            </a:r>
            <a:r>
              <a:rPr lang="en-ZA" sz="1600" dirty="0">
                <a:solidFill>
                  <a:schemeClr val="bg1"/>
                </a:solidFill>
                <a:latin typeface="Century Gothic" panose="020B0502020202020204" pitchFamily="34" charset="0"/>
              </a:rPr>
              <a:t>.</a:t>
            </a:r>
          </a:p>
        </p:txBody>
      </p:sp>
    </p:spTree>
    <p:extLst>
      <p:ext uri="{BB962C8B-B14F-4D97-AF65-F5344CB8AC3E}">
        <p14:creationId xmlns:p14="http://schemas.microsoft.com/office/powerpoint/2010/main" xmlns="" val="35706043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7877" y="3936223"/>
            <a:ext cx="8138160" cy="1616377"/>
          </a:xfrm>
          <a:prstGeom prst="rect">
            <a:avLst/>
          </a:prstGeom>
          <a:solidFill>
            <a:schemeClr val="accent1">
              <a:lumMod val="50000"/>
            </a:schemeClr>
          </a:solidFill>
          <a:effectLst/>
        </p:spPr>
        <p:style>
          <a:lnRef idx="2">
            <a:schemeClr val="accent1">
              <a:shade val="50000"/>
            </a:schemeClr>
          </a:lnRef>
          <a:fillRef idx="1">
            <a:schemeClr val="accent1"/>
          </a:fillRef>
          <a:effectRef idx="0">
            <a:schemeClr val="accent1"/>
          </a:effectRef>
          <a:fontRef idx="minor">
            <a:schemeClr val="lt1"/>
          </a:fontRef>
        </p:style>
        <p:txBody>
          <a:bodyPr lIns="274320" tIns="182880" rIns="274320" bIns="182880" rtlCol="0" anchor="t"/>
          <a:lstStyle/>
          <a:p>
            <a:r>
              <a:rPr lang="en-ZA" sz="2400" b="1" dirty="0">
                <a:latin typeface="Century Gothic" panose="020B0502020202020204" pitchFamily="34" charset="0"/>
              </a:rPr>
              <a:t>Mark 9 v 35:  </a:t>
            </a:r>
            <a:endParaRPr lang="en-ZA" sz="2400" b="1" dirty="0" smtClean="0">
              <a:latin typeface="Century Gothic" panose="020B0502020202020204" pitchFamily="34" charset="0"/>
            </a:endParaRPr>
          </a:p>
          <a:p>
            <a:r>
              <a:rPr lang="en-ZA" sz="2000" dirty="0" smtClean="0">
                <a:latin typeface="Century Gothic" panose="020B0502020202020204" pitchFamily="34" charset="0"/>
              </a:rPr>
              <a:t>He </a:t>
            </a:r>
            <a:r>
              <a:rPr lang="en-ZA" sz="2000" dirty="0">
                <a:latin typeface="Century Gothic" panose="020B0502020202020204" pitchFamily="34" charset="0"/>
              </a:rPr>
              <a:t>sat down, called the twelve disciples over to him, and said, “</a:t>
            </a:r>
            <a:r>
              <a:rPr lang="en-ZA" sz="2000" b="1" dirty="0">
                <a:solidFill>
                  <a:schemeClr val="accent4">
                    <a:lumMod val="60000"/>
                    <a:lumOff val="40000"/>
                  </a:schemeClr>
                </a:solidFill>
                <a:latin typeface="Century Gothic" panose="020B0502020202020204" pitchFamily="34" charset="0"/>
              </a:rPr>
              <a:t>Whoever wants to be first must take last place, and be the servant of everyone else</a:t>
            </a:r>
            <a:r>
              <a:rPr lang="en-ZA" sz="2000" dirty="0">
                <a:latin typeface="Century Gothic" panose="020B0502020202020204" pitchFamily="34" charset="0"/>
              </a:rPr>
              <a:t>.”</a:t>
            </a:r>
          </a:p>
        </p:txBody>
      </p:sp>
      <p:sp>
        <p:nvSpPr>
          <p:cNvPr id="9" name="Title 1"/>
          <p:cNvSpPr>
            <a:spLocks noGrp="1"/>
          </p:cNvSpPr>
          <p:nvPr>
            <p:ph type="title"/>
          </p:nvPr>
        </p:nvSpPr>
        <p:spPr>
          <a:xfrm>
            <a:off x="723607" y="402336"/>
            <a:ext cx="7886700" cy="3533887"/>
          </a:xfrm>
        </p:spPr>
        <p:txBody>
          <a:bodyPr>
            <a:normAutofit/>
          </a:bodyPr>
          <a:lstStyle/>
          <a:p>
            <a:r>
              <a:rPr lang="en-ZA" sz="4000" b="1" dirty="0" smtClean="0">
                <a:solidFill>
                  <a:srgbClr val="FF0000"/>
                </a:solidFill>
                <a:latin typeface="Century Gothic" panose="020B0502020202020204" pitchFamily="34" charset="0"/>
              </a:rPr>
              <a:t>True </a:t>
            </a:r>
            <a:r>
              <a:rPr lang="en-ZA" sz="4000" b="1" dirty="0">
                <a:solidFill>
                  <a:srgbClr val="FF0000"/>
                </a:solidFill>
                <a:latin typeface="Century Gothic" panose="020B0502020202020204" pitchFamily="34" charset="0"/>
              </a:rPr>
              <a:t>greatness </a:t>
            </a:r>
            <a:r>
              <a:rPr lang="en-ZA" sz="4000" b="1" dirty="0">
                <a:solidFill>
                  <a:schemeClr val="bg1"/>
                </a:solidFill>
                <a:latin typeface="Century Gothic" panose="020B0502020202020204" pitchFamily="34" charset="0"/>
              </a:rPr>
              <a:t>in the kingdom does not come from lording it over others, </a:t>
            </a:r>
            <a:r>
              <a:rPr lang="en-ZA" sz="4000" b="1" dirty="0" smtClean="0">
                <a:solidFill>
                  <a:schemeClr val="bg1"/>
                </a:solidFill>
                <a:latin typeface="Century Gothic" panose="020B0502020202020204" pitchFamily="34" charset="0"/>
              </a:rPr>
              <a:t>but from </a:t>
            </a:r>
            <a:r>
              <a:rPr lang="en-ZA" sz="4000" b="1" dirty="0">
                <a:solidFill>
                  <a:srgbClr val="FF0000"/>
                </a:solidFill>
                <a:latin typeface="Century Gothic" panose="020B0502020202020204" pitchFamily="34" charset="0"/>
              </a:rPr>
              <a:t>serving one another </a:t>
            </a:r>
          </a:p>
        </p:txBody>
      </p:sp>
      <p:pic>
        <p:nvPicPr>
          <p:cNvPr id="2" name="Picture 1"/>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7540501" y="5211683"/>
            <a:ext cx="1469029" cy="1390681"/>
          </a:xfrm>
          <a:prstGeom prst="rect">
            <a:avLst/>
          </a:prstGeom>
        </p:spPr>
      </p:pic>
    </p:spTree>
    <p:extLst>
      <p:ext uri="{BB962C8B-B14F-4D97-AF65-F5344CB8AC3E}">
        <p14:creationId xmlns:p14="http://schemas.microsoft.com/office/powerpoint/2010/main" xmlns="" val="890583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649</TotalTime>
  <Words>1279</Words>
  <Application>Microsoft Office PowerPoint</Application>
  <PresentationFormat>On-screen Show (4:3)</PresentationFormat>
  <Paragraphs>78</Paragraphs>
  <Slides>17</Slides>
  <Notes>12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Slide 1</vt:lpstr>
      <vt:lpstr>A Biblical Perspective…</vt:lpstr>
      <vt:lpstr>A Biblical Perspective…</vt:lpstr>
      <vt:lpstr>Commit</vt:lpstr>
      <vt:lpstr>Jesus’ example…</vt:lpstr>
      <vt:lpstr>Slide 6</vt:lpstr>
      <vt:lpstr>Slide 7</vt:lpstr>
      <vt:lpstr>Slide 8</vt:lpstr>
      <vt:lpstr>True greatness in the kingdom does not come from lording it over others, but from serving one another </vt:lpstr>
      <vt:lpstr>Slide 10</vt:lpstr>
      <vt:lpstr>All are called to serve</vt:lpstr>
      <vt:lpstr>All are called to serve</vt:lpstr>
      <vt:lpstr>We all have gifts &amp; talents to use</vt:lpstr>
      <vt:lpstr>Jesus has set the ultimate example for us to follow </vt:lpstr>
      <vt:lpstr>Slide 15</vt:lpstr>
      <vt:lpstr>Slide 16</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dc:creator>
  <cp:lastModifiedBy>Crossways Church</cp:lastModifiedBy>
  <cp:revision>59</cp:revision>
  <cp:lastPrinted>2017-07-29T05:50:10Z</cp:lastPrinted>
  <dcterms:created xsi:type="dcterms:W3CDTF">2017-06-30T08:42:59Z</dcterms:created>
  <dcterms:modified xsi:type="dcterms:W3CDTF">2017-08-12T20:19:49Z</dcterms:modified>
</cp:coreProperties>
</file>