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handoutMasterIdLst>
    <p:handoutMasterId r:id="rId9"/>
  </p:handoutMasterIdLst>
  <p:sldIdLst>
    <p:sldId id="258" r:id="rId2"/>
    <p:sldId id="271" r:id="rId3"/>
    <p:sldId id="275" r:id="rId4"/>
    <p:sldId id="270" r:id="rId5"/>
    <p:sldId id="273" r:id="rId6"/>
    <p:sldId id="277" r:id="rId7"/>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4E79"/>
    <a:srgbClr val="7F60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60" d="100"/>
          <a:sy n="60" d="100"/>
        </p:scale>
        <p:origin x="1068" y="30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6FFA8611-41E7-45AA-BE12-8452AA3F7B77}" type="datetimeFigureOut">
              <a:rPr lang="en-ZA" smtClean="0"/>
              <a:t>2017/07/29</a:t>
            </a:fld>
            <a:endParaRPr lang="en-ZA"/>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ZA"/>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F71C3B55-C5AA-47DF-BC8D-146FC76F79A2}" type="slidenum">
              <a:rPr lang="en-ZA" smtClean="0"/>
              <a:t>‹#›</a:t>
            </a:fld>
            <a:endParaRPr lang="en-ZA"/>
          </a:p>
        </p:txBody>
      </p:sp>
    </p:spTree>
    <p:extLst>
      <p:ext uri="{BB962C8B-B14F-4D97-AF65-F5344CB8AC3E}">
        <p14:creationId xmlns:p14="http://schemas.microsoft.com/office/powerpoint/2010/main" val="29190264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5558" tIns="47779" rIns="95558" bIns="47779" rtlCol="0"/>
          <a:lstStyle>
            <a:lvl1pPr algn="l">
              <a:defRPr sz="1300"/>
            </a:lvl1pPr>
          </a:lstStyle>
          <a:p>
            <a:endParaRPr lang="en-ZA"/>
          </a:p>
        </p:txBody>
      </p:sp>
      <p:sp>
        <p:nvSpPr>
          <p:cNvPr id="3" name="Date Placeholder 2"/>
          <p:cNvSpPr>
            <a:spLocks noGrp="1"/>
          </p:cNvSpPr>
          <p:nvPr>
            <p:ph type="dt" idx="1"/>
          </p:nvPr>
        </p:nvSpPr>
        <p:spPr>
          <a:xfrm>
            <a:off x="3850443" y="0"/>
            <a:ext cx="2945659" cy="498056"/>
          </a:xfrm>
          <a:prstGeom prst="rect">
            <a:avLst/>
          </a:prstGeom>
        </p:spPr>
        <p:txBody>
          <a:bodyPr vert="horz" lIns="95558" tIns="47779" rIns="95558" bIns="47779" rtlCol="0"/>
          <a:lstStyle>
            <a:lvl1pPr algn="r">
              <a:defRPr sz="1300"/>
            </a:lvl1pPr>
          </a:lstStyle>
          <a:p>
            <a:fld id="{2B922A8C-6CB2-4D9C-B737-8F4997E4BB58}" type="datetimeFigureOut">
              <a:rPr lang="en-ZA" smtClean="0"/>
              <a:pPr/>
              <a:t>2017/07/29</a:t>
            </a:fld>
            <a:endParaRPr lang="en-ZA"/>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5558" tIns="47779" rIns="95558" bIns="47779" rtlCol="0" anchor="ctr"/>
          <a:lstStyle/>
          <a:p>
            <a:endParaRPr lang="en-ZA"/>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5558" tIns="47779" rIns="95558" bIns="4777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9428585"/>
            <a:ext cx="2945659" cy="498055"/>
          </a:xfrm>
          <a:prstGeom prst="rect">
            <a:avLst/>
          </a:prstGeom>
        </p:spPr>
        <p:txBody>
          <a:bodyPr vert="horz" lIns="95558" tIns="47779" rIns="95558" bIns="47779" rtlCol="0" anchor="b"/>
          <a:lstStyle>
            <a:lvl1pPr algn="l">
              <a:defRPr sz="1300"/>
            </a:lvl1pPr>
          </a:lstStyle>
          <a:p>
            <a:endParaRPr lang="en-ZA"/>
          </a:p>
        </p:txBody>
      </p:sp>
      <p:sp>
        <p:nvSpPr>
          <p:cNvPr id="7" name="Slide Number Placeholder 6"/>
          <p:cNvSpPr>
            <a:spLocks noGrp="1"/>
          </p:cNvSpPr>
          <p:nvPr>
            <p:ph type="sldNum" sz="quarter" idx="5"/>
          </p:nvPr>
        </p:nvSpPr>
        <p:spPr>
          <a:xfrm>
            <a:off x="3850443" y="9428585"/>
            <a:ext cx="2945659" cy="498055"/>
          </a:xfrm>
          <a:prstGeom prst="rect">
            <a:avLst/>
          </a:prstGeom>
        </p:spPr>
        <p:txBody>
          <a:bodyPr vert="horz" lIns="95558" tIns="47779" rIns="95558" bIns="47779" rtlCol="0" anchor="b"/>
          <a:lstStyle>
            <a:lvl1pPr algn="r">
              <a:defRPr sz="1300"/>
            </a:lvl1pPr>
          </a:lstStyle>
          <a:p>
            <a:fld id="{4B6C86CD-3D02-4953-875A-23F56F335674}" type="slidenum">
              <a:rPr lang="en-ZA" smtClean="0"/>
              <a:pPr/>
              <a:t>‹#›</a:t>
            </a:fld>
            <a:endParaRPr lang="en-ZA"/>
          </a:p>
        </p:txBody>
      </p:sp>
    </p:spTree>
    <p:extLst>
      <p:ext uri="{BB962C8B-B14F-4D97-AF65-F5344CB8AC3E}">
        <p14:creationId xmlns:p14="http://schemas.microsoft.com/office/powerpoint/2010/main" val="2623971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Next steps…</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1</a:t>
            </a:fld>
            <a:endParaRPr lang="en-ZA"/>
          </a:p>
        </p:txBody>
      </p:sp>
    </p:spTree>
    <p:extLst>
      <p:ext uri="{BB962C8B-B14F-4D97-AF65-F5344CB8AC3E}">
        <p14:creationId xmlns:p14="http://schemas.microsoft.com/office/powerpoint/2010/main" val="41468148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Next steps…</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2</a:t>
            </a:fld>
            <a:endParaRPr lang="en-ZA"/>
          </a:p>
        </p:txBody>
      </p:sp>
    </p:spTree>
    <p:extLst>
      <p:ext uri="{BB962C8B-B14F-4D97-AF65-F5344CB8AC3E}">
        <p14:creationId xmlns:p14="http://schemas.microsoft.com/office/powerpoint/2010/main" val="4120874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Next steps…</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3</a:t>
            </a:fld>
            <a:endParaRPr lang="en-ZA"/>
          </a:p>
        </p:txBody>
      </p:sp>
    </p:spTree>
    <p:extLst>
      <p:ext uri="{BB962C8B-B14F-4D97-AF65-F5344CB8AC3E}">
        <p14:creationId xmlns:p14="http://schemas.microsoft.com/office/powerpoint/2010/main" val="29972619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Next steps…</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4</a:t>
            </a:fld>
            <a:endParaRPr lang="en-ZA"/>
          </a:p>
        </p:txBody>
      </p:sp>
    </p:spTree>
    <p:extLst>
      <p:ext uri="{BB962C8B-B14F-4D97-AF65-F5344CB8AC3E}">
        <p14:creationId xmlns:p14="http://schemas.microsoft.com/office/powerpoint/2010/main" val="9665480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Next steps…</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5</a:t>
            </a:fld>
            <a:endParaRPr lang="en-ZA"/>
          </a:p>
        </p:txBody>
      </p:sp>
    </p:spTree>
    <p:extLst>
      <p:ext uri="{BB962C8B-B14F-4D97-AF65-F5344CB8AC3E}">
        <p14:creationId xmlns:p14="http://schemas.microsoft.com/office/powerpoint/2010/main" val="7366166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Next steps…</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6</a:t>
            </a:fld>
            <a:endParaRPr lang="en-ZA"/>
          </a:p>
        </p:txBody>
      </p:sp>
    </p:spTree>
    <p:extLst>
      <p:ext uri="{BB962C8B-B14F-4D97-AF65-F5344CB8AC3E}">
        <p14:creationId xmlns:p14="http://schemas.microsoft.com/office/powerpoint/2010/main" val="2852286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2017/07/29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992992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2017/07/29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1108622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2017/07/29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4197104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2017/07/29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3162647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A6C7CC-2A5E-4FD7-BF1C-745AA193A72D}" type="datetimeFigureOut">
              <a:rPr lang="en-ZA" smtClean="0"/>
              <a:pPr/>
              <a:t>2017/07/29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3083530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3A6C7CC-2A5E-4FD7-BF1C-745AA193A72D}" type="datetimeFigureOut">
              <a:rPr lang="en-ZA" smtClean="0"/>
              <a:pPr/>
              <a:t>2017/07/29</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1132120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3A6C7CC-2A5E-4FD7-BF1C-745AA193A72D}" type="datetimeFigureOut">
              <a:rPr lang="en-ZA" smtClean="0"/>
              <a:pPr/>
              <a:t>2017/07/29</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139306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3A6C7CC-2A5E-4FD7-BF1C-745AA193A72D}" type="datetimeFigureOut">
              <a:rPr lang="en-ZA" smtClean="0"/>
              <a:pPr/>
              <a:t>2017/07/29</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618245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A6C7CC-2A5E-4FD7-BF1C-745AA193A72D}" type="datetimeFigureOut">
              <a:rPr lang="en-ZA" smtClean="0"/>
              <a:pPr/>
              <a:t>2017/07/29</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2262077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A6C7CC-2A5E-4FD7-BF1C-745AA193A72D}" type="datetimeFigureOut">
              <a:rPr lang="en-ZA" smtClean="0"/>
              <a:pPr/>
              <a:t>2017/07/29</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926590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A6C7CC-2A5E-4FD7-BF1C-745AA193A72D}" type="datetimeFigureOut">
              <a:rPr lang="en-ZA" smtClean="0"/>
              <a:pPr/>
              <a:t>2017/07/29</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93453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A6C7CC-2A5E-4FD7-BF1C-745AA193A72D}" type="datetimeFigureOut">
              <a:rPr lang="en-ZA" smtClean="0"/>
              <a:pPr/>
              <a:t>2017/07/29</a:t>
            </a:fld>
            <a:endParaRPr lang="en-ZA"/>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0FD0F5-B64E-452C-A76E-E85FEF941D3A}" type="slidenum">
              <a:rPr lang="en-ZA" smtClean="0"/>
              <a:pPr/>
              <a:t>‹#›</a:t>
            </a:fld>
            <a:endParaRPr lang="en-ZA"/>
          </a:p>
        </p:txBody>
      </p:sp>
    </p:spTree>
    <p:extLst>
      <p:ext uri="{BB962C8B-B14F-4D97-AF65-F5344CB8AC3E}">
        <p14:creationId xmlns:p14="http://schemas.microsoft.com/office/powerpoint/2010/main" val="22239833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50392"/>
            <a:ext cx="9144000" cy="5157216"/>
          </a:xfrm>
          <a:prstGeom prst="rect">
            <a:avLst/>
          </a:prstGeom>
        </p:spPr>
      </p:pic>
    </p:spTree>
    <p:extLst>
      <p:ext uri="{BB962C8B-B14F-4D97-AF65-F5344CB8AC3E}">
        <p14:creationId xmlns:p14="http://schemas.microsoft.com/office/powerpoint/2010/main" val="35819593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 name="Title 1"/>
          <p:cNvSpPr>
            <a:spLocks noGrp="1"/>
          </p:cNvSpPr>
          <p:nvPr>
            <p:ph type="title"/>
          </p:nvPr>
        </p:nvSpPr>
        <p:spPr>
          <a:xfrm>
            <a:off x="628650" y="365126"/>
            <a:ext cx="7886700" cy="791321"/>
          </a:xfrm>
        </p:spPr>
        <p:txBody>
          <a:bodyPr>
            <a:normAutofit/>
          </a:bodyPr>
          <a:lstStyle/>
          <a:p>
            <a:r>
              <a:rPr lang="en-ZA" b="1" dirty="0" smtClean="0">
                <a:latin typeface="Century Gothic" panose="020B0502020202020204" pitchFamily="34" charset="0"/>
              </a:rPr>
              <a:t>Where we start…</a:t>
            </a:r>
            <a:endParaRPr lang="en-ZA" b="1" dirty="0">
              <a:latin typeface="Century Gothic" panose="020B050202020202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824" y="1521573"/>
            <a:ext cx="7708526" cy="4566296"/>
          </a:xfrm>
          <a:prstGeom prst="rect">
            <a:avLst/>
          </a:prstGeom>
        </p:spPr>
      </p:pic>
    </p:spTree>
    <p:extLst>
      <p:ext uri="{BB962C8B-B14F-4D97-AF65-F5344CB8AC3E}">
        <p14:creationId xmlns:p14="http://schemas.microsoft.com/office/powerpoint/2010/main" val="5249976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 name="Rectangle 6"/>
          <p:cNvSpPr/>
          <p:nvPr/>
        </p:nvSpPr>
        <p:spPr>
          <a:xfrm>
            <a:off x="0" y="1627094"/>
            <a:ext cx="9144000" cy="4209683"/>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 name="Title 1"/>
          <p:cNvSpPr>
            <a:spLocks noGrp="1"/>
          </p:cNvSpPr>
          <p:nvPr>
            <p:ph type="title"/>
          </p:nvPr>
        </p:nvSpPr>
        <p:spPr>
          <a:xfrm>
            <a:off x="628650" y="365126"/>
            <a:ext cx="7886700" cy="791321"/>
          </a:xfrm>
        </p:spPr>
        <p:txBody>
          <a:bodyPr>
            <a:normAutofit/>
          </a:bodyPr>
          <a:lstStyle/>
          <a:p>
            <a:r>
              <a:rPr lang="en-ZA" b="1" dirty="0" smtClean="0">
                <a:latin typeface="Century Gothic" panose="020B0502020202020204" pitchFamily="34" charset="0"/>
              </a:rPr>
              <a:t>Called to Maturity</a:t>
            </a:r>
            <a:endParaRPr lang="en-ZA" b="1" dirty="0">
              <a:latin typeface="Century Gothic" panose="020B0502020202020204" pitchFamily="34" charset="0"/>
            </a:endParaRP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13293" b="14706"/>
          <a:stretch/>
        </p:blipFill>
        <p:spPr>
          <a:xfrm>
            <a:off x="1070161" y="1627094"/>
            <a:ext cx="7308478" cy="4209683"/>
          </a:xfrm>
          <a:prstGeom prst="rect">
            <a:avLst/>
          </a:prstGeom>
        </p:spPr>
      </p:pic>
    </p:spTree>
    <p:extLst>
      <p:ext uri="{BB962C8B-B14F-4D97-AF65-F5344CB8AC3E}">
        <p14:creationId xmlns:p14="http://schemas.microsoft.com/office/powerpoint/2010/main" val="9190274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 name="Title 1"/>
          <p:cNvSpPr>
            <a:spLocks noGrp="1"/>
          </p:cNvSpPr>
          <p:nvPr>
            <p:ph type="title"/>
          </p:nvPr>
        </p:nvSpPr>
        <p:spPr>
          <a:xfrm>
            <a:off x="628650" y="365126"/>
            <a:ext cx="7886700" cy="791321"/>
          </a:xfrm>
        </p:spPr>
        <p:txBody>
          <a:bodyPr>
            <a:normAutofit/>
          </a:bodyPr>
          <a:lstStyle/>
          <a:p>
            <a:r>
              <a:rPr lang="en-ZA" b="1" dirty="0" smtClean="0">
                <a:latin typeface="Century Gothic" panose="020B0502020202020204" pitchFamily="34" charset="0"/>
              </a:rPr>
              <a:t>Biblical perspectives…</a:t>
            </a:r>
            <a:endParaRPr lang="en-ZA" b="1" dirty="0">
              <a:latin typeface="Century Gothic" panose="020B0502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894900450"/>
              </p:ext>
            </p:extLst>
          </p:nvPr>
        </p:nvGraphicFramePr>
        <p:xfrm>
          <a:off x="766482" y="1425389"/>
          <a:ext cx="7853084" cy="2804796"/>
        </p:xfrm>
        <a:graphic>
          <a:graphicData uri="http://schemas.openxmlformats.org/drawingml/2006/table">
            <a:tbl>
              <a:tblPr firstRow="1" firstCol="1" bandRow="1">
                <a:tableStyleId>{5C22544A-7EE6-4342-B048-85BDC9FD1C3A}</a:tableStyleId>
              </a:tblPr>
              <a:tblGrid>
                <a:gridCol w="2837330"/>
                <a:gridCol w="5015754"/>
              </a:tblGrid>
              <a:tr h="191427">
                <a:tc>
                  <a:txBody>
                    <a:bodyPr/>
                    <a:lstStyle/>
                    <a:p>
                      <a:pPr marL="0" marR="0">
                        <a:lnSpc>
                          <a:spcPct val="107000"/>
                        </a:lnSpc>
                        <a:spcBef>
                          <a:spcPts val="0"/>
                        </a:spcBef>
                        <a:spcAft>
                          <a:spcPts val="0"/>
                        </a:spcAft>
                      </a:pPr>
                      <a:r>
                        <a:rPr lang="en-ZA" sz="2400" dirty="0">
                          <a:solidFill>
                            <a:schemeClr val="tx1"/>
                          </a:solidFill>
                          <a:effectLst/>
                          <a:latin typeface="Century Gothic" panose="020B0502020202020204" pitchFamily="34" charset="0"/>
                        </a:rPr>
                        <a:t>Cultural Christian</a:t>
                      </a:r>
                      <a:endParaRPr lang="en-ZA" sz="2400"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bg1">
                          <a:lumMod val="95000"/>
                        </a:schemeClr>
                      </a:solidFill>
                      <a:prstDash val="solid"/>
                      <a:round/>
                      <a:headEnd type="none" w="med" len="med"/>
                      <a:tailEnd type="none" w="med" len="med"/>
                    </a:lnL>
                    <a:lnR w="38100" cap="flat" cmpd="sng" algn="ctr">
                      <a:solidFill>
                        <a:schemeClr val="bg1">
                          <a:lumMod val="95000"/>
                        </a:schemeClr>
                      </a:solidFill>
                      <a:prstDash val="solid"/>
                      <a:round/>
                      <a:headEnd type="none" w="med" len="med"/>
                      <a:tailEnd type="none" w="med" len="med"/>
                    </a:lnR>
                    <a:lnT w="38100" cap="flat" cmpd="sng" algn="ctr">
                      <a:solidFill>
                        <a:schemeClr val="bg1">
                          <a:lumMod val="95000"/>
                        </a:schemeClr>
                      </a:solidFill>
                      <a:prstDash val="solid"/>
                      <a:round/>
                      <a:headEnd type="none" w="med" len="med"/>
                      <a:tailEnd type="none" w="med" len="med"/>
                    </a:lnT>
                    <a:lnB w="381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marL="0" marR="0">
                        <a:lnSpc>
                          <a:spcPct val="107000"/>
                        </a:lnSpc>
                        <a:spcBef>
                          <a:spcPts val="0"/>
                        </a:spcBef>
                        <a:spcAft>
                          <a:spcPts val="0"/>
                        </a:spcAft>
                      </a:pPr>
                      <a:r>
                        <a:rPr lang="en-ZA" sz="2400" dirty="0">
                          <a:effectLst/>
                          <a:latin typeface="Century Gothic" panose="020B0502020202020204" pitchFamily="34" charset="0"/>
                        </a:rPr>
                        <a:t>Biblical Christian</a:t>
                      </a:r>
                      <a:endParaRPr lang="en-ZA" sz="2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bg1">
                          <a:lumMod val="95000"/>
                        </a:schemeClr>
                      </a:solidFill>
                      <a:prstDash val="solid"/>
                      <a:round/>
                      <a:headEnd type="none" w="med" len="med"/>
                      <a:tailEnd type="none" w="med" len="med"/>
                    </a:lnL>
                    <a:lnR w="38100" cap="flat" cmpd="sng" algn="ctr">
                      <a:solidFill>
                        <a:schemeClr val="bg1">
                          <a:lumMod val="95000"/>
                        </a:schemeClr>
                      </a:solidFill>
                      <a:prstDash val="solid"/>
                      <a:round/>
                      <a:headEnd type="none" w="med" len="med"/>
                      <a:tailEnd type="none" w="med" len="med"/>
                    </a:lnR>
                    <a:lnT w="38100" cap="flat" cmpd="sng" algn="ctr">
                      <a:solidFill>
                        <a:schemeClr val="bg1">
                          <a:lumMod val="95000"/>
                        </a:schemeClr>
                      </a:solidFill>
                      <a:prstDash val="solid"/>
                      <a:round/>
                      <a:headEnd type="none" w="med" len="med"/>
                      <a:tailEnd type="none" w="med" len="med"/>
                    </a:lnT>
                    <a:lnB w="381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75000"/>
                      </a:schemeClr>
                    </a:solidFill>
                  </a:tcPr>
                </a:tc>
              </a:tr>
              <a:tr h="1145321">
                <a:tc>
                  <a:txBody>
                    <a:bodyPr/>
                    <a:lstStyle/>
                    <a:p>
                      <a:pPr marL="0" marR="0">
                        <a:lnSpc>
                          <a:spcPct val="107000"/>
                        </a:lnSpc>
                        <a:spcBef>
                          <a:spcPts val="0"/>
                        </a:spcBef>
                        <a:spcAft>
                          <a:spcPts val="0"/>
                        </a:spcAft>
                      </a:pPr>
                      <a:r>
                        <a:rPr lang="en-ZA" sz="1600" i="1" dirty="0">
                          <a:solidFill>
                            <a:schemeClr val="tx1"/>
                          </a:solidFill>
                          <a:effectLst/>
                          <a:latin typeface="Century Gothic" panose="020B0502020202020204" pitchFamily="34" charset="0"/>
                        </a:rPr>
                        <a:t>We’re saved when we say a prayer.  </a:t>
                      </a:r>
                      <a:endParaRPr lang="en-ZA" sz="1600" i="1"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bg1">
                          <a:lumMod val="95000"/>
                        </a:schemeClr>
                      </a:solidFill>
                      <a:prstDash val="solid"/>
                      <a:round/>
                      <a:headEnd type="none" w="med" len="med"/>
                      <a:tailEnd type="none" w="med" len="med"/>
                    </a:lnL>
                    <a:lnR w="38100" cap="flat" cmpd="sng" algn="ctr">
                      <a:solidFill>
                        <a:schemeClr val="bg1">
                          <a:lumMod val="95000"/>
                        </a:schemeClr>
                      </a:solidFill>
                      <a:prstDash val="solid"/>
                      <a:round/>
                      <a:headEnd type="none" w="med" len="med"/>
                      <a:tailEnd type="none" w="med" len="med"/>
                    </a:lnR>
                    <a:lnT w="38100" cap="flat" cmpd="sng" algn="ctr">
                      <a:solidFill>
                        <a:schemeClr val="bg1">
                          <a:lumMod val="95000"/>
                        </a:schemeClr>
                      </a:solidFill>
                      <a:prstDash val="solid"/>
                      <a:round/>
                      <a:headEnd type="none" w="med" len="med"/>
                      <a:tailEnd type="none" w="med" len="med"/>
                    </a:lnT>
                    <a:lnB w="381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a:lnSpc>
                          <a:spcPct val="107000"/>
                        </a:lnSpc>
                        <a:spcBef>
                          <a:spcPts val="0"/>
                        </a:spcBef>
                        <a:spcAft>
                          <a:spcPts val="0"/>
                        </a:spcAft>
                      </a:pPr>
                      <a:r>
                        <a:rPr lang="en-ZA" sz="1600" b="1" i="1" dirty="0">
                          <a:effectLst/>
                          <a:latin typeface="Century Gothic" panose="020B0502020202020204" pitchFamily="34" charset="0"/>
                        </a:rPr>
                        <a:t>Making an initial commitment is only the start</a:t>
                      </a:r>
                    </a:p>
                    <a:p>
                      <a:pPr marL="0" marR="0">
                        <a:lnSpc>
                          <a:spcPct val="107000"/>
                        </a:lnSpc>
                        <a:spcBef>
                          <a:spcPts val="0"/>
                        </a:spcBef>
                        <a:spcAft>
                          <a:spcPts val="0"/>
                        </a:spcAft>
                      </a:pPr>
                      <a:r>
                        <a:rPr lang="en-ZA" sz="1500" dirty="0">
                          <a:effectLst/>
                          <a:latin typeface="Century Gothic" panose="020B0502020202020204" pitchFamily="34" charset="0"/>
                        </a:rPr>
                        <a:t>“Not everyone who calls out to me, ‘Lord! Lord!’ will enter the Kingdom of Heaven. </a:t>
                      </a:r>
                      <a:r>
                        <a:rPr lang="en-ZA" sz="1500" u="sng" dirty="0">
                          <a:effectLst/>
                          <a:latin typeface="Century Gothic" panose="020B0502020202020204" pitchFamily="34" charset="0"/>
                        </a:rPr>
                        <a:t>Only those who actually do the will of my Father in heaven will enter</a:t>
                      </a:r>
                      <a:r>
                        <a:rPr lang="en-ZA" sz="1500" dirty="0">
                          <a:effectLst/>
                          <a:latin typeface="Century Gothic" panose="020B0502020202020204" pitchFamily="34" charset="0"/>
                        </a:rPr>
                        <a:t>.  On judgment day many will say to me, ‘Lord! Lord! We prophesied in your name and cast out demons in your name and performed many miracles in your name.’  But I will reply, ‘I never knew you. Get away from me, you who break God’s laws.’</a:t>
                      </a:r>
                    </a:p>
                    <a:p>
                      <a:pPr marL="0" marR="0" algn="r">
                        <a:lnSpc>
                          <a:spcPct val="107000"/>
                        </a:lnSpc>
                        <a:spcBef>
                          <a:spcPts val="0"/>
                        </a:spcBef>
                        <a:spcAft>
                          <a:spcPts val="0"/>
                        </a:spcAft>
                      </a:pPr>
                      <a:r>
                        <a:rPr lang="en-ZA" sz="1200" b="0" dirty="0">
                          <a:effectLst/>
                          <a:latin typeface="Century Gothic" panose="020B0502020202020204" pitchFamily="34" charset="0"/>
                        </a:rPr>
                        <a:t>Matthew 7:21-23 NLT</a:t>
                      </a:r>
                      <a:endParaRPr lang="en-ZA" sz="1200" b="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bg1">
                          <a:lumMod val="95000"/>
                        </a:schemeClr>
                      </a:solidFill>
                      <a:prstDash val="solid"/>
                      <a:round/>
                      <a:headEnd type="none" w="med" len="med"/>
                      <a:tailEnd type="none" w="med" len="med"/>
                    </a:lnL>
                    <a:lnR w="38100" cap="flat" cmpd="sng" algn="ctr">
                      <a:solidFill>
                        <a:schemeClr val="bg1">
                          <a:lumMod val="95000"/>
                        </a:schemeClr>
                      </a:solidFill>
                      <a:prstDash val="solid"/>
                      <a:round/>
                      <a:headEnd type="none" w="med" len="med"/>
                      <a:tailEnd type="none" w="med" len="med"/>
                    </a:lnR>
                    <a:lnT w="38100" cap="flat" cmpd="sng" algn="ctr">
                      <a:solidFill>
                        <a:schemeClr val="bg1">
                          <a:lumMod val="95000"/>
                        </a:schemeClr>
                      </a:solidFill>
                      <a:prstDash val="solid"/>
                      <a:round/>
                      <a:headEnd type="none" w="med" len="med"/>
                      <a:tailEnd type="none" w="med" len="med"/>
                    </a:lnT>
                    <a:lnB w="381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203359537"/>
              </p:ext>
            </p:extLst>
          </p:nvPr>
        </p:nvGraphicFramePr>
        <p:xfrm>
          <a:off x="766482" y="4230185"/>
          <a:ext cx="7853084" cy="1390523"/>
        </p:xfrm>
        <a:graphic>
          <a:graphicData uri="http://schemas.openxmlformats.org/drawingml/2006/table">
            <a:tbl>
              <a:tblPr firstRow="1" firstCol="1" bandRow="1">
                <a:tableStyleId>{5C22544A-7EE6-4342-B048-85BDC9FD1C3A}</a:tableStyleId>
              </a:tblPr>
              <a:tblGrid>
                <a:gridCol w="2837330"/>
                <a:gridCol w="5015754"/>
              </a:tblGrid>
              <a:tr h="908910">
                <a:tc>
                  <a:txBody>
                    <a:bodyPr/>
                    <a:lstStyle/>
                    <a:p>
                      <a:pPr marL="0" marR="0">
                        <a:lnSpc>
                          <a:spcPct val="107000"/>
                        </a:lnSpc>
                        <a:spcBef>
                          <a:spcPts val="0"/>
                        </a:spcBef>
                        <a:spcAft>
                          <a:spcPts val="0"/>
                        </a:spcAft>
                      </a:pPr>
                      <a:r>
                        <a:rPr lang="en-ZA" sz="1600" b="1" i="1" kern="1200" dirty="0">
                          <a:solidFill>
                            <a:schemeClr val="tx1"/>
                          </a:solidFill>
                          <a:effectLst/>
                          <a:latin typeface="Century Gothic" panose="020B0502020202020204" pitchFamily="34" charset="0"/>
                          <a:ea typeface="+mn-ea"/>
                          <a:cs typeface="+mn-cs"/>
                        </a:rPr>
                        <a:t>No lasting transformation</a:t>
                      </a:r>
                      <a:r>
                        <a:rPr lang="en-ZA" sz="1600" b="1" i="1" kern="1200" dirty="0" smtClean="0">
                          <a:solidFill>
                            <a:schemeClr val="tx1"/>
                          </a:solidFill>
                          <a:effectLst/>
                          <a:latin typeface="Century Gothic" panose="020B0502020202020204" pitchFamily="34" charset="0"/>
                          <a:ea typeface="+mn-ea"/>
                          <a:cs typeface="+mn-cs"/>
                        </a:rPr>
                        <a:t>.</a:t>
                      </a:r>
                      <a:endParaRPr lang="en-ZA" sz="1600" kern="1200" dirty="0">
                        <a:solidFill>
                          <a:schemeClr val="tx1"/>
                        </a:solidFill>
                        <a:effectLst/>
                        <a:latin typeface="Century Gothic" panose="020B0502020202020204" pitchFamily="34" charset="0"/>
                        <a:ea typeface="+mn-ea"/>
                        <a:cs typeface="+mn-cs"/>
                      </a:endParaRPr>
                    </a:p>
                  </a:txBody>
                  <a:tcPr marL="68580" marR="68580" marT="0" marB="0">
                    <a:lnL w="38100" cap="flat" cmpd="sng" algn="ctr">
                      <a:solidFill>
                        <a:schemeClr val="bg1">
                          <a:lumMod val="95000"/>
                        </a:schemeClr>
                      </a:solidFill>
                      <a:prstDash val="solid"/>
                      <a:round/>
                      <a:headEnd type="none" w="med" len="med"/>
                      <a:tailEnd type="none" w="med" len="med"/>
                    </a:lnL>
                    <a:lnR w="38100" cap="flat" cmpd="sng" algn="ctr">
                      <a:solidFill>
                        <a:schemeClr val="bg1">
                          <a:lumMod val="95000"/>
                        </a:schemeClr>
                      </a:solidFill>
                      <a:prstDash val="solid"/>
                      <a:round/>
                      <a:headEnd type="none" w="med" len="med"/>
                      <a:tailEnd type="none" w="med" len="med"/>
                    </a:lnR>
                    <a:lnT w="38100" cap="flat" cmpd="sng" algn="ctr">
                      <a:solidFill>
                        <a:schemeClr val="bg1">
                          <a:lumMod val="95000"/>
                        </a:schemeClr>
                      </a:solidFill>
                      <a:prstDash val="solid"/>
                      <a:round/>
                      <a:headEnd type="none" w="med" len="med"/>
                      <a:tailEnd type="none" w="med" len="med"/>
                    </a:lnT>
                    <a:lnB w="381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a:lnSpc>
                          <a:spcPct val="107000"/>
                        </a:lnSpc>
                        <a:spcBef>
                          <a:spcPts val="0"/>
                        </a:spcBef>
                        <a:spcAft>
                          <a:spcPts val="0"/>
                        </a:spcAft>
                      </a:pPr>
                      <a:r>
                        <a:rPr lang="en-ZA" sz="1600" b="1" i="1" kern="1200" dirty="0">
                          <a:solidFill>
                            <a:schemeClr val="dk1"/>
                          </a:solidFill>
                          <a:effectLst/>
                          <a:latin typeface="Century Gothic" panose="020B0502020202020204" pitchFamily="34" charset="0"/>
                          <a:ea typeface="+mn-ea"/>
                          <a:cs typeface="+mn-cs"/>
                        </a:rPr>
                        <a:t>Being transformed – growing to be more like </a:t>
                      </a:r>
                      <a:r>
                        <a:rPr lang="en-ZA" sz="1600" b="1" i="1" kern="1200" dirty="0" smtClean="0">
                          <a:solidFill>
                            <a:schemeClr val="dk1"/>
                          </a:solidFill>
                          <a:effectLst/>
                          <a:latin typeface="Century Gothic" panose="020B0502020202020204" pitchFamily="34" charset="0"/>
                          <a:ea typeface="+mn-ea"/>
                          <a:cs typeface="+mn-cs"/>
                        </a:rPr>
                        <a:t>Jesus</a:t>
                      </a:r>
                    </a:p>
                    <a:p>
                      <a:r>
                        <a:rPr lang="en-ZA" sz="1500" b="0" kern="1200" dirty="0" smtClean="0">
                          <a:solidFill>
                            <a:schemeClr val="dk1"/>
                          </a:solidFill>
                          <a:effectLst/>
                          <a:latin typeface="Century Gothic" panose="020B0502020202020204" pitchFamily="34" charset="0"/>
                          <a:ea typeface="+mn-ea"/>
                          <a:cs typeface="+mn-cs"/>
                        </a:rPr>
                        <a:t>“But the seeds on good soil stands for those with a noble and good heart, who hear the word, retain it, and </a:t>
                      </a:r>
                      <a:r>
                        <a:rPr lang="en-ZA" sz="1500" b="0" u="sng" kern="1200" dirty="0" smtClean="0">
                          <a:solidFill>
                            <a:schemeClr val="dk1"/>
                          </a:solidFill>
                          <a:effectLst/>
                          <a:latin typeface="Century Gothic" panose="020B0502020202020204" pitchFamily="34" charset="0"/>
                          <a:ea typeface="+mn-ea"/>
                          <a:cs typeface="+mn-cs"/>
                        </a:rPr>
                        <a:t>by persevering produce a </a:t>
                      </a:r>
                      <a:r>
                        <a:rPr lang="en-ZA" sz="1500" b="0" u="sng" kern="1200" dirty="0" smtClean="0">
                          <a:solidFill>
                            <a:schemeClr val="dk1"/>
                          </a:solidFill>
                          <a:effectLst/>
                          <a:latin typeface="Century Gothic" panose="020B0502020202020204" pitchFamily="34" charset="0"/>
                          <a:ea typeface="+mn-ea"/>
                          <a:cs typeface="+mn-cs"/>
                        </a:rPr>
                        <a:t>crop.</a:t>
                      </a:r>
                      <a:endParaRPr lang="en-ZA" sz="1500" b="0" u="sng" kern="1200" dirty="0" smtClean="0">
                        <a:solidFill>
                          <a:schemeClr val="dk1"/>
                        </a:solidFill>
                        <a:effectLst/>
                        <a:latin typeface="Century Gothic" panose="020B0502020202020204" pitchFamily="34" charset="0"/>
                        <a:ea typeface="+mn-ea"/>
                        <a:cs typeface="+mn-cs"/>
                      </a:endParaRPr>
                    </a:p>
                    <a:p>
                      <a:pPr algn="r"/>
                      <a:r>
                        <a:rPr lang="en-ZA" sz="1200" b="0" kern="1200" dirty="0" smtClean="0">
                          <a:solidFill>
                            <a:schemeClr val="dk1"/>
                          </a:solidFill>
                          <a:effectLst/>
                          <a:latin typeface="Century Gothic" panose="020B0502020202020204" pitchFamily="34" charset="0"/>
                          <a:ea typeface="+mn-ea"/>
                          <a:cs typeface="+mn-cs"/>
                        </a:rPr>
                        <a:t>Luke 8:15 NIV</a:t>
                      </a:r>
                      <a:endParaRPr lang="en-ZA" sz="1200" b="0" kern="1200" dirty="0">
                        <a:solidFill>
                          <a:schemeClr val="dk1"/>
                        </a:solidFill>
                        <a:effectLst/>
                        <a:latin typeface="Century Gothic" panose="020B0502020202020204" pitchFamily="34" charset="0"/>
                        <a:ea typeface="+mn-ea"/>
                        <a:cs typeface="+mn-cs"/>
                      </a:endParaRPr>
                    </a:p>
                  </a:txBody>
                  <a:tcPr marL="68580" marR="68580" marT="0" marB="0">
                    <a:lnL w="38100" cap="flat" cmpd="sng" algn="ctr">
                      <a:solidFill>
                        <a:schemeClr val="bg1">
                          <a:lumMod val="95000"/>
                        </a:schemeClr>
                      </a:solidFill>
                      <a:prstDash val="solid"/>
                      <a:round/>
                      <a:headEnd type="none" w="med" len="med"/>
                      <a:tailEnd type="none" w="med" len="med"/>
                    </a:lnL>
                    <a:lnR w="38100" cap="flat" cmpd="sng" algn="ctr">
                      <a:solidFill>
                        <a:schemeClr val="bg1">
                          <a:lumMod val="95000"/>
                        </a:schemeClr>
                      </a:solidFill>
                      <a:prstDash val="solid"/>
                      <a:round/>
                      <a:headEnd type="none" w="med" len="med"/>
                      <a:tailEnd type="none" w="med" len="med"/>
                    </a:lnR>
                    <a:lnT w="38100" cap="flat" cmpd="sng" algn="ctr">
                      <a:solidFill>
                        <a:schemeClr val="bg1">
                          <a:lumMod val="95000"/>
                        </a:schemeClr>
                      </a:solidFill>
                      <a:prstDash val="solid"/>
                      <a:round/>
                      <a:headEnd type="none" w="med" len="med"/>
                      <a:tailEnd type="none" w="med" len="med"/>
                    </a:lnT>
                    <a:lnB w="381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r>
            </a:tbl>
          </a:graphicData>
        </a:graphic>
      </p:graphicFrame>
    </p:spTree>
    <p:extLst>
      <p:ext uri="{BB962C8B-B14F-4D97-AF65-F5344CB8AC3E}">
        <p14:creationId xmlns:p14="http://schemas.microsoft.com/office/powerpoint/2010/main" val="3656536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 name="Title 1"/>
          <p:cNvSpPr>
            <a:spLocks noGrp="1"/>
          </p:cNvSpPr>
          <p:nvPr>
            <p:ph type="title"/>
          </p:nvPr>
        </p:nvSpPr>
        <p:spPr>
          <a:xfrm>
            <a:off x="628650" y="365126"/>
            <a:ext cx="7886700" cy="791321"/>
          </a:xfrm>
        </p:spPr>
        <p:txBody>
          <a:bodyPr>
            <a:normAutofit/>
          </a:bodyPr>
          <a:lstStyle/>
          <a:p>
            <a:r>
              <a:rPr lang="en-ZA" b="1" dirty="0" smtClean="0">
                <a:latin typeface="Century Gothic" panose="020B0502020202020204" pitchFamily="34" charset="0"/>
              </a:rPr>
              <a:t>Biblical perspectives…</a:t>
            </a:r>
            <a:endParaRPr lang="en-ZA" b="1" dirty="0">
              <a:latin typeface="Century Gothic" panose="020B0502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390573115"/>
              </p:ext>
            </p:extLst>
          </p:nvPr>
        </p:nvGraphicFramePr>
        <p:xfrm>
          <a:off x="292608" y="1411845"/>
          <a:ext cx="8558783" cy="1485202"/>
        </p:xfrm>
        <a:graphic>
          <a:graphicData uri="http://schemas.openxmlformats.org/drawingml/2006/table">
            <a:tbl>
              <a:tblPr firstRow="1" firstCol="1" bandRow="1">
                <a:tableStyleId>{5C22544A-7EE6-4342-B048-85BDC9FD1C3A}</a:tableStyleId>
              </a:tblPr>
              <a:tblGrid>
                <a:gridCol w="2858273"/>
                <a:gridCol w="5700510"/>
              </a:tblGrid>
              <a:tr h="274501">
                <a:tc>
                  <a:txBody>
                    <a:bodyPr/>
                    <a:lstStyle/>
                    <a:p>
                      <a:pPr marL="0" marR="0">
                        <a:lnSpc>
                          <a:spcPct val="107000"/>
                        </a:lnSpc>
                        <a:spcBef>
                          <a:spcPts val="0"/>
                        </a:spcBef>
                        <a:spcAft>
                          <a:spcPts val="0"/>
                        </a:spcAft>
                      </a:pPr>
                      <a:r>
                        <a:rPr lang="en-ZA" sz="2400" dirty="0">
                          <a:solidFill>
                            <a:schemeClr val="tx1"/>
                          </a:solidFill>
                          <a:effectLst/>
                          <a:latin typeface="Century Gothic" panose="020B0502020202020204" pitchFamily="34" charset="0"/>
                        </a:rPr>
                        <a:t>Cultural Christian</a:t>
                      </a:r>
                      <a:endParaRPr lang="en-ZA" sz="2400" dirty="0">
                        <a:solidFill>
                          <a:schemeClr val="tx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bg1">
                          <a:lumMod val="95000"/>
                        </a:schemeClr>
                      </a:solidFill>
                      <a:prstDash val="solid"/>
                      <a:round/>
                      <a:headEnd type="none" w="med" len="med"/>
                      <a:tailEnd type="none" w="med" len="med"/>
                    </a:lnL>
                    <a:lnR w="38100" cap="flat" cmpd="sng" algn="ctr">
                      <a:solidFill>
                        <a:schemeClr val="bg1">
                          <a:lumMod val="95000"/>
                        </a:schemeClr>
                      </a:solidFill>
                      <a:prstDash val="solid"/>
                      <a:round/>
                      <a:headEnd type="none" w="med" len="med"/>
                      <a:tailEnd type="none" w="med" len="med"/>
                    </a:lnR>
                    <a:lnT w="38100" cap="flat" cmpd="sng" algn="ctr">
                      <a:solidFill>
                        <a:schemeClr val="bg1">
                          <a:lumMod val="95000"/>
                        </a:schemeClr>
                      </a:solidFill>
                      <a:prstDash val="solid"/>
                      <a:round/>
                      <a:headEnd type="none" w="med" len="med"/>
                      <a:tailEnd type="none" w="med" len="med"/>
                    </a:lnT>
                    <a:lnB w="381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marL="0" marR="0">
                        <a:lnSpc>
                          <a:spcPct val="107000"/>
                        </a:lnSpc>
                        <a:spcBef>
                          <a:spcPts val="0"/>
                        </a:spcBef>
                        <a:spcAft>
                          <a:spcPts val="0"/>
                        </a:spcAft>
                      </a:pPr>
                      <a:r>
                        <a:rPr lang="en-ZA" sz="2400" dirty="0">
                          <a:effectLst/>
                          <a:latin typeface="Century Gothic" panose="020B0502020202020204" pitchFamily="34" charset="0"/>
                        </a:rPr>
                        <a:t>Biblical Christian</a:t>
                      </a:r>
                      <a:endParaRPr lang="en-ZA" sz="2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bg1">
                          <a:lumMod val="95000"/>
                        </a:schemeClr>
                      </a:solidFill>
                      <a:prstDash val="solid"/>
                      <a:round/>
                      <a:headEnd type="none" w="med" len="med"/>
                      <a:tailEnd type="none" w="med" len="med"/>
                    </a:lnL>
                    <a:lnR w="38100" cap="flat" cmpd="sng" algn="ctr">
                      <a:solidFill>
                        <a:schemeClr val="bg1">
                          <a:lumMod val="95000"/>
                        </a:schemeClr>
                      </a:solidFill>
                      <a:prstDash val="solid"/>
                      <a:round/>
                      <a:headEnd type="none" w="med" len="med"/>
                      <a:tailEnd type="none" w="med" len="med"/>
                    </a:lnR>
                    <a:lnT w="38100" cap="flat" cmpd="sng" algn="ctr">
                      <a:solidFill>
                        <a:schemeClr val="bg1">
                          <a:lumMod val="95000"/>
                        </a:schemeClr>
                      </a:solidFill>
                      <a:prstDash val="solid"/>
                      <a:round/>
                      <a:headEnd type="none" w="med" len="med"/>
                      <a:tailEnd type="none" w="med" len="med"/>
                    </a:lnT>
                    <a:lnB w="381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75000"/>
                      </a:schemeClr>
                    </a:solidFill>
                  </a:tcPr>
                </a:tc>
              </a:tr>
              <a:tr h="933612">
                <a:tc>
                  <a:txBody>
                    <a:bodyPr/>
                    <a:lstStyle/>
                    <a:p>
                      <a:pPr marL="0" marR="0">
                        <a:lnSpc>
                          <a:spcPct val="107000"/>
                        </a:lnSpc>
                        <a:spcBef>
                          <a:spcPts val="0"/>
                        </a:spcBef>
                        <a:spcAft>
                          <a:spcPts val="0"/>
                        </a:spcAft>
                      </a:pPr>
                      <a:r>
                        <a:rPr lang="en-ZA" sz="1600" b="1" i="1" kern="1200" dirty="0">
                          <a:solidFill>
                            <a:schemeClr val="tx1"/>
                          </a:solidFill>
                          <a:effectLst/>
                          <a:latin typeface="Century Gothic" panose="020B0502020202020204" pitchFamily="34" charset="0"/>
                          <a:ea typeface="+mn-ea"/>
                          <a:cs typeface="+mn-cs"/>
                        </a:rPr>
                        <a:t>Still “Me” focussed – pursuing “My” ambitions first</a:t>
                      </a:r>
                    </a:p>
                  </a:txBody>
                  <a:tcPr marL="68580" marR="68580" marT="0" marB="0">
                    <a:lnL w="38100" cap="flat" cmpd="sng" algn="ctr">
                      <a:solidFill>
                        <a:schemeClr val="bg1">
                          <a:lumMod val="95000"/>
                        </a:schemeClr>
                      </a:solidFill>
                      <a:prstDash val="solid"/>
                      <a:round/>
                      <a:headEnd type="none" w="med" len="med"/>
                      <a:tailEnd type="none" w="med" len="med"/>
                    </a:lnL>
                    <a:lnR w="38100" cap="flat" cmpd="sng" algn="ctr">
                      <a:solidFill>
                        <a:schemeClr val="bg1">
                          <a:lumMod val="95000"/>
                        </a:schemeClr>
                      </a:solidFill>
                      <a:prstDash val="solid"/>
                      <a:round/>
                      <a:headEnd type="none" w="med" len="med"/>
                      <a:tailEnd type="none" w="med" len="med"/>
                    </a:lnR>
                    <a:lnT w="38100" cap="flat" cmpd="sng" algn="ctr">
                      <a:solidFill>
                        <a:schemeClr val="bg1">
                          <a:lumMod val="95000"/>
                        </a:schemeClr>
                      </a:solidFill>
                      <a:prstDash val="solid"/>
                      <a:round/>
                      <a:headEnd type="none" w="med" len="med"/>
                      <a:tailEnd type="none" w="med" len="med"/>
                    </a:lnT>
                    <a:lnB w="381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a:lnSpc>
                          <a:spcPct val="107000"/>
                        </a:lnSpc>
                        <a:spcBef>
                          <a:spcPts val="0"/>
                        </a:spcBef>
                        <a:spcAft>
                          <a:spcPts val="0"/>
                        </a:spcAft>
                      </a:pPr>
                      <a:r>
                        <a:rPr lang="en-ZA" sz="1600" b="1" i="1" kern="1200" dirty="0">
                          <a:solidFill>
                            <a:schemeClr val="dk1"/>
                          </a:solidFill>
                          <a:effectLst/>
                          <a:latin typeface="Century Gothic" panose="020B0502020202020204" pitchFamily="34" charset="0"/>
                          <a:ea typeface="+mn-ea"/>
                          <a:cs typeface="+mn-cs"/>
                        </a:rPr>
                        <a:t>Kingdom Focussed – pursuing what Jesus wants first</a:t>
                      </a:r>
                    </a:p>
                    <a:p>
                      <a:pPr marL="0" marR="0">
                        <a:lnSpc>
                          <a:spcPct val="107000"/>
                        </a:lnSpc>
                        <a:spcBef>
                          <a:spcPts val="0"/>
                        </a:spcBef>
                        <a:spcAft>
                          <a:spcPts val="0"/>
                        </a:spcAft>
                      </a:pPr>
                      <a:endParaRPr lang="en-ZA" sz="800" kern="1200" dirty="0" smtClean="0">
                        <a:solidFill>
                          <a:schemeClr val="dk1"/>
                        </a:solidFill>
                        <a:effectLst/>
                        <a:latin typeface="Century Gothic" panose="020B0502020202020204" pitchFamily="34" charset="0"/>
                        <a:ea typeface="+mn-ea"/>
                        <a:cs typeface="+mn-cs"/>
                      </a:endParaRPr>
                    </a:p>
                    <a:p>
                      <a:pPr marL="0" marR="0">
                        <a:lnSpc>
                          <a:spcPct val="107000"/>
                        </a:lnSpc>
                        <a:spcBef>
                          <a:spcPts val="0"/>
                        </a:spcBef>
                        <a:spcAft>
                          <a:spcPts val="0"/>
                        </a:spcAft>
                      </a:pPr>
                      <a:r>
                        <a:rPr lang="en-ZA" sz="1600" kern="1200" dirty="0" smtClean="0">
                          <a:solidFill>
                            <a:schemeClr val="dk1"/>
                          </a:solidFill>
                          <a:effectLst/>
                          <a:latin typeface="Century Gothic" panose="020B0502020202020204" pitchFamily="34" charset="0"/>
                          <a:ea typeface="+mn-ea"/>
                          <a:cs typeface="+mn-cs"/>
                        </a:rPr>
                        <a:t>“</a:t>
                      </a:r>
                      <a:r>
                        <a:rPr lang="en-ZA" sz="1600" u="sng" kern="1200" dirty="0">
                          <a:solidFill>
                            <a:schemeClr val="dk1"/>
                          </a:solidFill>
                          <a:effectLst/>
                          <a:latin typeface="Century Gothic" panose="020B0502020202020204" pitchFamily="34" charset="0"/>
                          <a:ea typeface="+mn-ea"/>
                          <a:cs typeface="+mn-cs"/>
                        </a:rPr>
                        <a:t>Seek the Kingdom of God above all else</a:t>
                      </a:r>
                      <a:r>
                        <a:rPr lang="en-ZA" sz="1600" kern="1200" dirty="0">
                          <a:solidFill>
                            <a:schemeClr val="dk1"/>
                          </a:solidFill>
                          <a:effectLst/>
                          <a:latin typeface="Century Gothic" panose="020B0502020202020204" pitchFamily="34" charset="0"/>
                          <a:ea typeface="+mn-ea"/>
                          <a:cs typeface="+mn-cs"/>
                        </a:rPr>
                        <a:t>, and live righteously, and he will give you everything you need.” </a:t>
                      </a:r>
                    </a:p>
                    <a:p>
                      <a:pPr marL="0" marR="0" algn="r">
                        <a:lnSpc>
                          <a:spcPct val="107000"/>
                        </a:lnSpc>
                        <a:spcBef>
                          <a:spcPts val="0"/>
                        </a:spcBef>
                        <a:spcAft>
                          <a:spcPts val="0"/>
                        </a:spcAft>
                      </a:pPr>
                      <a:r>
                        <a:rPr lang="en-ZA" sz="1200" kern="1200" dirty="0">
                          <a:solidFill>
                            <a:schemeClr val="dk1"/>
                          </a:solidFill>
                          <a:effectLst/>
                          <a:latin typeface="Century Gothic" panose="020B0502020202020204" pitchFamily="34" charset="0"/>
                          <a:ea typeface="+mn-ea"/>
                          <a:cs typeface="+mn-cs"/>
                        </a:rPr>
                        <a:t>Matthew 6:33 NLT</a:t>
                      </a:r>
                    </a:p>
                  </a:txBody>
                  <a:tcPr marL="68580" marR="68580" marT="0" marB="0">
                    <a:lnL w="38100" cap="flat" cmpd="sng" algn="ctr">
                      <a:solidFill>
                        <a:schemeClr val="bg1">
                          <a:lumMod val="95000"/>
                        </a:schemeClr>
                      </a:solidFill>
                      <a:prstDash val="solid"/>
                      <a:round/>
                      <a:headEnd type="none" w="med" len="med"/>
                      <a:tailEnd type="none" w="med" len="med"/>
                    </a:lnL>
                    <a:lnR w="38100" cap="flat" cmpd="sng" algn="ctr">
                      <a:solidFill>
                        <a:schemeClr val="bg1">
                          <a:lumMod val="95000"/>
                        </a:schemeClr>
                      </a:solidFill>
                      <a:prstDash val="solid"/>
                      <a:round/>
                      <a:headEnd type="none" w="med" len="med"/>
                      <a:tailEnd type="none" w="med" len="med"/>
                    </a:lnR>
                    <a:lnT w="38100" cap="flat" cmpd="sng" algn="ctr">
                      <a:solidFill>
                        <a:schemeClr val="bg1">
                          <a:lumMod val="95000"/>
                        </a:schemeClr>
                      </a:solidFill>
                      <a:prstDash val="solid"/>
                      <a:round/>
                      <a:headEnd type="none" w="med" len="med"/>
                      <a:tailEnd type="none" w="med" len="med"/>
                    </a:lnT>
                    <a:lnB w="381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r>
            </a:tbl>
          </a:graphicData>
        </a:graphic>
      </p:graphicFrame>
      <p:graphicFrame>
        <p:nvGraphicFramePr>
          <p:cNvPr id="2" name="Table 1"/>
          <p:cNvGraphicFramePr>
            <a:graphicFrameLocks noGrp="1"/>
          </p:cNvGraphicFramePr>
          <p:nvPr>
            <p:extLst>
              <p:ext uri="{D42A27DB-BD31-4B8C-83A1-F6EECF244321}">
                <p14:modId xmlns:p14="http://schemas.microsoft.com/office/powerpoint/2010/main" val="604541028"/>
              </p:ext>
            </p:extLst>
          </p:nvPr>
        </p:nvGraphicFramePr>
        <p:xfrm>
          <a:off x="292608" y="2912097"/>
          <a:ext cx="8558783" cy="2397887"/>
        </p:xfrm>
        <a:graphic>
          <a:graphicData uri="http://schemas.openxmlformats.org/drawingml/2006/table">
            <a:tbl>
              <a:tblPr firstRow="1" firstCol="1" bandRow="1">
                <a:tableStyleId>{5C22544A-7EE6-4342-B048-85BDC9FD1C3A}</a:tableStyleId>
              </a:tblPr>
              <a:tblGrid>
                <a:gridCol w="2858273"/>
                <a:gridCol w="5700510"/>
              </a:tblGrid>
              <a:tr h="1928427">
                <a:tc>
                  <a:txBody>
                    <a:bodyPr/>
                    <a:lstStyle/>
                    <a:p>
                      <a:pPr marL="0" marR="0">
                        <a:lnSpc>
                          <a:spcPct val="107000"/>
                        </a:lnSpc>
                        <a:spcBef>
                          <a:spcPts val="0"/>
                        </a:spcBef>
                        <a:spcAft>
                          <a:spcPts val="0"/>
                        </a:spcAft>
                      </a:pPr>
                      <a:r>
                        <a:rPr lang="en-ZA" sz="1600" b="1" i="1" kern="1200" dirty="0">
                          <a:solidFill>
                            <a:schemeClr val="tx1"/>
                          </a:solidFill>
                          <a:effectLst/>
                          <a:latin typeface="Century Gothic" panose="020B0502020202020204" pitchFamily="34" charset="0"/>
                          <a:ea typeface="+mn-ea"/>
                          <a:cs typeface="+mn-cs"/>
                        </a:rPr>
                        <a:t>Focus on satisfying </a:t>
                      </a:r>
                      <a:r>
                        <a:rPr lang="en-ZA" sz="1600" b="1" i="1" kern="1200" dirty="0" smtClean="0">
                          <a:solidFill>
                            <a:schemeClr val="tx1"/>
                          </a:solidFill>
                          <a:effectLst/>
                          <a:latin typeface="Century Gothic" panose="020B0502020202020204" pitchFamily="34" charset="0"/>
                          <a:ea typeface="+mn-ea"/>
                          <a:cs typeface="+mn-cs"/>
                        </a:rPr>
                        <a:t>myself</a:t>
                      </a:r>
                      <a:endParaRPr lang="en-ZA" sz="1600" b="1" i="1" kern="1200" dirty="0">
                        <a:solidFill>
                          <a:schemeClr val="tx1"/>
                        </a:solidFill>
                        <a:effectLst/>
                        <a:latin typeface="Century Gothic" panose="020B0502020202020204" pitchFamily="34" charset="0"/>
                        <a:ea typeface="+mn-ea"/>
                        <a:cs typeface="+mn-cs"/>
                      </a:endParaRPr>
                    </a:p>
                  </a:txBody>
                  <a:tcPr marL="68580" marR="68580" marT="0" marB="0">
                    <a:lnL w="38100" cap="flat" cmpd="sng" algn="ctr">
                      <a:solidFill>
                        <a:schemeClr val="bg1">
                          <a:lumMod val="95000"/>
                        </a:schemeClr>
                      </a:solidFill>
                      <a:prstDash val="solid"/>
                      <a:round/>
                      <a:headEnd type="none" w="med" len="med"/>
                      <a:tailEnd type="none" w="med" len="med"/>
                    </a:lnL>
                    <a:lnR w="38100" cap="flat" cmpd="sng" algn="ctr">
                      <a:solidFill>
                        <a:schemeClr val="bg1">
                          <a:lumMod val="95000"/>
                        </a:schemeClr>
                      </a:solidFill>
                      <a:prstDash val="solid"/>
                      <a:round/>
                      <a:headEnd type="none" w="med" len="med"/>
                      <a:tailEnd type="none" w="med" len="med"/>
                    </a:lnR>
                    <a:lnT w="38100" cap="flat" cmpd="sng" algn="ctr">
                      <a:solidFill>
                        <a:schemeClr val="bg1">
                          <a:lumMod val="95000"/>
                        </a:schemeClr>
                      </a:solidFill>
                      <a:prstDash val="solid"/>
                      <a:round/>
                      <a:headEnd type="none" w="med" len="med"/>
                      <a:tailEnd type="none" w="med" len="med"/>
                    </a:lnT>
                    <a:lnB w="381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a:lnSpc>
                          <a:spcPct val="107000"/>
                        </a:lnSpc>
                        <a:spcBef>
                          <a:spcPts val="0"/>
                        </a:spcBef>
                        <a:spcAft>
                          <a:spcPts val="0"/>
                        </a:spcAft>
                      </a:pPr>
                      <a:r>
                        <a:rPr lang="en-ZA" sz="1600" b="1" i="1" kern="1200" dirty="0">
                          <a:solidFill>
                            <a:schemeClr val="dk1"/>
                          </a:solidFill>
                          <a:effectLst/>
                          <a:latin typeface="Century Gothic" panose="020B0502020202020204" pitchFamily="34" charset="0"/>
                          <a:ea typeface="+mn-ea"/>
                          <a:cs typeface="+mn-cs"/>
                        </a:rPr>
                        <a:t>Focus on serving others</a:t>
                      </a:r>
                    </a:p>
                    <a:p>
                      <a:pPr marL="0" marR="0">
                        <a:lnSpc>
                          <a:spcPct val="107000"/>
                        </a:lnSpc>
                        <a:spcBef>
                          <a:spcPts val="0"/>
                        </a:spcBef>
                        <a:spcAft>
                          <a:spcPts val="0"/>
                        </a:spcAft>
                      </a:pPr>
                      <a:endParaRPr lang="en-ZA" sz="800" kern="1200" dirty="0">
                        <a:solidFill>
                          <a:schemeClr val="dk1"/>
                        </a:solidFill>
                        <a:effectLst/>
                        <a:latin typeface="Century Gothic" panose="020B0502020202020204" pitchFamily="34" charset="0"/>
                        <a:ea typeface="+mn-ea"/>
                        <a:cs typeface="+mn-cs"/>
                      </a:endParaRPr>
                    </a:p>
                    <a:p>
                      <a:pPr marL="0" marR="0">
                        <a:lnSpc>
                          <a:spcPct val="107000"/>
                        </a:lnSpc>
                        <a:spcBef>
                          <a:spcPts val="0"/>
                        </a:spcBef>
                        <a:spcAft>
                          <a:spcPts val="0"/>
                        </a:spcAft>
                      </a:pPr>
                      <a:r>
                        <a:rPr lang="en-ZA" sz="1600" b="0" kern="1200" dirty="0" smtClean="0">
                          <a:solidFill>
                            <a:schemeClr val="dk1"/>
                          </a:solidFill>
                          <a:effectLst/>
                          <a:latin typeface="Century Gothic" panose="020B0502020202020204" pitchFamily="34" charset="0"/>
                          <a:ea typeface="+mn-ea"/>
                          <a:cs typeface="+mn-cs"/>
                        </a:rPr>
                        <a:t>“</a:t>
                      </a:r>
                      <a:r>
                        <a:rPr lang="en-ZA" sz="1600" b="0" kern="1200" dirty="0">
                          <a:solidFill>
                            <a:schemeClr val="dk1"/>
                          </a:solidFill>
                          <a:effectLst/>
                          <a:latin typeface="Century Gothic" panose="020B0502020202020204" pitchFamily="34" charset="0"/>
                          <a:ea typeface="+mn-ea"/>
                          <a:cs typeface="+mn-cs"/>
                        </a:rPr>
                        <a:t>Then Jesus said to his disciples, “If any of you wants to be my follower, you must give up your own way, take up your cross, and follow me.  If you try to hang on to your life, you will lose it. But if you give up your life for my sake, you will save it.  And what do you benefit if you gain the whole world but lose your own soul? Is anything worth more than your soul?” </a:t>
                      </a:r>
                      <a:endParaRPr lang="en-ZA" sz="1600" b="0" kern="1200" dirty="0" smtClean="0">
                        <a:solidFill>
                          <a:schemeClr val="dk1"/>
                        </a:solidFill>
                        <a:effectLst/>
                        <a:latin typeface="Century Gothic" panose="020B0502020202020204" pitchFamily="34" charset="0"/>
                        <a:ea typeface="+mn-ea"/>
                        <a:cs typeface="+mn-cs"/>
                      </a:endParaRPr>
                    </a:p>
                    <a:p>
                      <a:pPr marL="0" marR="0" algn="r">
                        <a:lnSpc>
                          <a:spcPct val="107000"/>
                        </a:lnSpc>
                        <a:spcBef>
                          <a:spcPts val="0"/>
                        </a:spcBef>
                        <a:spcAft>
                          <a:spcPts val="0"/>
                        </a:spcAft>
                      </a:pPr>
                      <a:r>
                        <a:rPr lang="en-ZA" sz="1200" kern="1200" dirty="0" smtClean="0">
                          <a:solidFill>
                            <a:schemeClr val="dk1"/>
                          </a:solidFill>
                          <a:effectLst/>
                          <a:latin typeface="Century Gothic" panose="020B0502020202020204" pitchFamily="34" charset="0"/>
                          <a:ea typeface="+mn-ea"/>
                          <a:cs typeface="+mn-cs"/>
                        </a:rPr>
                        <a:t>Matthew </a:t>
                      </a:r>
                      <a:r>
                        <a:rPr lang="en-ZA" sz="1200" kern="1200" dirty="0">
                          <a:solidFill>
                            <a:schemeClr val="dk1"/>
                          </a:solidFill>
                          <a:effectLst/>
                          <a:latin typeface="Century Gothic" panose="020B0502020202020204" pitchFamily="34" charset="0"/>
                          <a:ea typeface="+mn-ea"/>
                          <a:cs typeface="+mn-cs"/>
                        </a:rPr>
                        <a:t>16:24-26 NLT </a:t>
                      </a:r>
                    </a:p>
                  </a:txBody>
                  <a:tcPr marL="68580" marR="68580" marT="0" marB="0">
                    <a:lnL w="38100" cap="flat" cmpd="sng" algn="ctr">
                      <a:solidFill>
                        <a:schemeClr val="bg1">
                          <a:lumMod val="95000"/>
                        </a:schemeClr>
                      </a:solidFill>
                      <a:prstDash val="solid"/>
                      <a:round/>
                      <a:headEnd type="none" w="med" len="med"/>
                      <a:tailEnd type="none" w="med" len="med"/>
                    </a:lnL>
                    <a:lnR w="38100" cap="flat" cmpd="sng" algn="ctr">
                      <a:solidFill>
                        <a:schemeClr val="bg1">
                          <a:lumMod val="95000"/>
                        </a:schemeClr>
                      </a:solidFill>
                      <a:prstDash val="solid"/>
                      <a:round/>
                      <a:headEnd type="none" w="med" len="med"/>
                      <a:tailEnd type="none" w="med" len="med"/>
                    </a:lnR>
                    <a:lnT w="38100" cap="flat" cmpd="sng" algn="ctr">
                      <a:solidFill>
                        <a:schemeClr val="bg1">
                          <a:lumMod val="95000"/>
                        </a:schemeClr>
                      </a:solidFill>
                      <a:prstDash val="solid"/>
                      <a:round/>
                      <a:headEnd type="none" w="med" len="med"/>
                      <a:tailEnd type="none" w="med" len="med"/>
                    </a:lnT>
                    <a:lnB w="381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636835862"/>
              </p:ext>
            </p:extLst>
          </p:nvPr>
        </p:nvGraphicFramePr>
        <p:xfrm>
          <a:off x="292607" y="5325605"/>
          <a:ext cx="8558783" cy="1354201"/>
        </p:xfrm>
        <a:graphic>
          <a:graphicData uri="http://schemas.openxmlformats.org/drawingml/2006/table">
            <a:tbl>
              <a:tblPr firstRow="1" firstCol="1" bandRow="1">
                <a:tableStyleId>{5C22544A-7EE6-4342-B048-85BDC9FD1C3A}</a:tableStyleId>
              </a:tblPr>
              <a:tblGrid>
                <a:gridCol w="2858273"/>
                <a:gridCol w="5700510"/>
              </a:tblGrid>
              <a:tr h="1102607">
                <a:tc>
                  <a:txBody>
                    <a:bodyPr/>
                    <a:lstStyle/>
                    <a:p>
                      <a:pPr marL="0" marR="0">
                        <a:lnSpc>
                          <a:spcPct val="107000"/>
                        </a:lnSpc>
                        <a:spcBef>
                          <a:spcPts val="0"/>
                        </a:spcBef>
                        <a:spcAft>
                          <a:spcPts val="0"/>
                        </a:spcAft>
                      </a:pPr>
                      <a:r>
                        <a:rPr lang="en-ZA" sz="1600" b="1" i="1" kern="1200" dirty="0">
                          <a:solidFill>
                            <a:schemeClr val="tx1"/>
                          </a:solidFill>
                          <a:effectLst/>
                          <a:latin typeface="Century Gothic" panose="020B0502020202020204" pitchFamily="34" charset="0"/>
                          <a:ea typeface="+mn-ea"/>
                          <a:cs typeface="+mn-cs"/>
                        </a:rPr>
                        <a:t>Focus on financial success</a:t>
                      </a:r>
                    </a:p>
                  </a:txBody>
                  <a:tcPr marL="68580" marR="68580" marT="0" marB="0">
                    <a:lnL w="38100" cap="flat" cmpd="sng" algn="ctr">
                      <a:solidFill>
                        <a:schemeClr val="bg1">
                          <a:lumMod val="95000"/>
                        </a:schemeClr>
                      </a:solidFill>
                      <a:prstDash val="solid"/>
                      <a:round/>
                      <a:headEnd type="none" w="med" len="med"/>
                      <a:tailEnd type="none" w="med" len="med"/>
                    </a:lnL>
                    <a:lnR w="38100" cap="flat" cmpd="sng" algn="ctr">
                      <a:solidFill>
                        <a:schemeClr val="bg1">
                          <a:lumMod val="95000"/>
                        </a:schemeClr>
                      </a:solidFill>
                      <a:prstDash val="solid"/>
                      <a:round/>
                      <a:headEnd type="none" w="med" len="med"/>
                      <a:tailEnd type="none" w="med" len="med"/>
                    </a:lnR>
                    <a:lnT w="38100" cap="flat" cmpd="sng" algn="ctr">
                      <a:solidFill>
                        <a:schemeClr val="bg1">
                          <a:lumMod val="95000"/>
                        </a:schemeClr>
                      </a:solidFill>
                      <a:prstDash val="solid"/>
                      <a:round/>
                      <a:headEnd type="none" w="med" len="med"/>
                      <a:tailEnd type="none" w="med" len="med"/>
                    </a:lnT>
                    <a:lnB w="381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a:lnSpc>
                          <a:spcPct val="107000"/>
                        </a:lnSpc>
                        <a:spcBef>
                          <a:spcPts val="0"/>
                        </a:spcBef>
                        <a:spcAft>
                          <a:spcPts val="0"/>
                        </a:spcAft>
                      </a:pPr>
                      <a:r>
                        <a:rPr lang="en-ZA" sz="1600" b="1" i="1" kern="1200" dirty="0">
                          <a:solidFill>
                            <a:schemeClr val="dk1"/>
                          </a:solidFill>
                          <a:effectLst/>
                          <a:latin typeface="Century Gothic" panose="020B0502020202020204" pitchFamily="34" charset="0"/>
                          <a:ea typeface="+mn-ea"/>
                          <a:cs typeface="+mn-cs"/>
                        </a:rPr>
                        <a:t>Focus on God’s Kingdom and trusting God for His </a:t>
                      </a:r>
                      <a:r>
                        <a:rPr lang="en-ZA" sz="1600" b="1" i="1" kern="1200" dirty="0" smtClean="0">
                          <a:solidFill>
                            <a:schemeClr val="dk1"/>
                          </a:solidFill>
                          <a:effectLst/>
                          <a:latin typeface="Century Gothic" panose="020B0502020202020204" pitchFamily="34" charset="0"/>
                          <a:ea typeface="+mn-ea"/>
                          <a:cs typeface="+mn-cs"/>
                        </a:rPr>
                        <a:t>provision</a:t>
                      </a:r>
                    </a:p>
                    <a:p>
                      <a:pPr marL="0" marR="0">
                        <a:lnSpc>
                          <a:spcPct val="107000"/>
                        </a:lnSpc>
                        <a:spcBef>
                          <a:spcPts val="0"/>
                        </a:spcBef>
                        <a:spcAft>
                          <a:spcPts val="0"/>
                        </a:spcAft>
                      </a:pPr>
                      <a:endParaRPr lang="en-ZA" sz="800" b="1" i="1" kern="1200" dirty="0" smtClean="0">
                        <a:solidFill>
                          <a:schemeClr val="dk1"/>
                        </a:solidFill>
                        <a:effectLst/>
                        <a:latin typeface="Century Gothic" panose="020B0502020202020204" pitchFamily="34" charset="0"/>
                        <a:ea typeface="+mn-ea"/>
                        <a:cs typeface="+mn-cs"/>
                      </a:endParaRPr>
                    </a:p>
                    <a:p>
                      <a:pPr marL="0" marR="0" algn="l">
                        <a:lnSpc>
                          <a:spcPct val="107000"/>
                        </a:lnSpc>
                        <a:spcBef>
                          <a:spcPts val="0"/>
                        </a:spcBef>
                        <a:spcAft>
                          <a:spcPts val="0"/>
                        </a:spcAft>
                      </a:pPr>
                      <a:r>
                        <a:rPr lang="en-ZA" sz="1600" b="0" kern="1200" dirty="0" smtClean="0">
                          <a:solidFill>
                            <a:schemeClr val="dk1"/>
                          </a:solidFill>
                          <a:effectLst/>
                          <a:latin typeface="Century Gothic" panose="020B0502020202020204" pitchFamily="34" charset="0"/>
                          <a:ea typeface="+mn-ea"/>
                          <a:cs typeface="+mn-cs"/>
                        </a:rPr>
                        <a:t>Seek </a:t>
                      </a:r>
                      <a:r>
                        <a:rPr lang="en-ZA" sz="1600" b="0" kern="1200" dirty="0">
                          <a:solidFill>
                            <a:schemeClr val="dk1"/>
                          </a:solidFill>
                          <a:effectLst/>
                          <a:latin typeface="Century Gothic" panose="020B0502020202020204" pitchFamily="34" charset="0"/>
                          <a:ea typeface="+mn-ea"/>
                          <a:cs typeface="+mn-cs"/>
                        </a:rPr>
                        <a:t>the Kingdom of God above all else, and live righteously, and he will give you everything you </a:t>
                      </a:r>
                      <a:r>
                        <a:rPr lang="en-ZA" sz="1600" b="0" kern="1200" dirty="0" smtClean="0">
                          <a:solidFill>
                            <a:schemeClr val="dk1"/>
                          </a:solidFill>
                          <a:effectLst/>
                          <a:latin typeface="Century Gothic" panose="020B0502020202020204" pitchFamily="34" charset="0"/>
                          <a:ea typeface="+mn-ea"/>
                          <a:cs typeface="+mn-cs"/>
                        </a:rPr>
                        <a:t>need.</a:t>
                      </a:r>
                    </a:p>
                    <a:p>
                      <a:pPr marL="0" marR="0" algn="r">
                        <a:lnSpc>
                          <a:spcPct val="107000"/>
                        </a:lnSpc>
                        <a:spcBef>
                          <a:spcPts val="0"/>
                        </a:spcBef>
                        <a:spcAft>
                          <a:spcPts val="0"/>
                        </a:spcAft>
                      </a:pPr>
                      <a:r>
                        <a:rPr lang="en-ZA" sz="1200" kern="1200" dirty="0" smtClean="0">
                          <a:solidFill>
                            <a:schemeClr val="dk1"/>
                          </a:solidFill>
                          <a:effectLst/>
                          <a:latin typeface="Century Gothic" panose="020B0502020202020204" pitchFamily="34" charset="0"/>
                          <a:ea typeface="+mn-ea"/>
                          <a:cs typeface="+mn-cs"/>
                        </a:rPr>
                        <a:t>Matthew </a:t>
                      </a:r>
                      <a:r>
                        <a:rPr lang="en-ZA" sz="1200" kern="1200" dirty="0">
                          <a:solidFill>
                            <a:schemeClr val="dk1"/>
                          </a:solidFill>
                          <a:effectLst/>
                          <a:latin typeface="Century Gothic" panose="020B0502020202020204" pitchFamily="34" charset="0"/>
                          <a:ea typeface="+mn-ea"/>
                          <a:cs typeface="+mn-cs"/>
                        </a:rPr>
                        <a:t>6:33 NLT</a:t>
                      </a:r>
                    </a:p>
                  </a:txBody>
                  <a:tcPr marL="68580" marR="68580" marT="0" marB="0">
                    <a:lnL w="38100" cap="flat" cmpd="sng" algn="ctr">
                      <a:solidFill>
                        <a:schemeClr val="bg1">
                          <a:lumMod val="95000"/>
                        </a:schemeClr>
                      </a:solidFill>
                      <a:prstDash val="solid"/>
                      <a:round/>
                      <a:headEnd type="none" w="med" len="med"/>
                      <a:tailEnd type="none" w="med" len="med"/>
                    </a:lnL>
                    <a:lnR w="38100" cap="flat" cmpd="sng" algn="ctr">
                      <a:solidFill>
                        <a:schemeClr val="bg1">
                          <a:lumMod val="95000"/>
                        </a:schemeClr>
                      </a:solidFill>
                      <a:prstDash val="solid"/>
                      <a:round/>
                      <a:headEnd type="none" w="med" len="med"/>
                      <a:tailEnd type="none" w="med" len="med"/>
                    </a:lnR>
                    <a:lnT w="38100" cap="flat" cmpd="sng" algn="ctr">
                      <a:solidFill>
                        <a:schemeClr val="bg1">
                          <a:lumMod val="95000"/>
                        </a:schemeClr>
                      </a:solidFill>
                      <a:prstDash val="solid"/>
                      <a:round/>
                      <a:headEnd type="none" w="med" len="med"/>
                      <a:tailEnd type="none" w="med" len="med"/>
                    </a:lnT>
                    <a:lnB w="381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r>
            </a:tbl>
          </a:graphicData>
        </a:graphic>
      </p:graphicFrame>
    </p:spTree>
    <p:extLst>
      <p:ext uri="{BB962C8B-B14F-4D97-AF65-F5344CB8AC3E}">
        <p14:creationId xmlns:p14="http://schemas.microsoft.com/office/powerpoint/2010/main" val="3683823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 name="Rectangle 6"/>
          <p:cNvSpPr/>
          <p:nvPr/>
        </p:nvSpPr>
        <p:spPr>
          <a:xfrm>
            <a:off x="0" y="2648317"/>
            <a:ext cx="9144000" cy="4209683"/>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t="13293" b="14706"/>
          <a:stretch/>
        </p:blipFill>
        <p:spPr>
          <a:xfrm>
            <a:off x="1070161" y="2648317"/>
            <a:ext cx="7308478" cy="4209683"/>
          </a:xfrm>
          <a:prstGeom prst="rect">
            <a:avLst/>
          </a:prstGeom>
        </p:spPr>
      </p:pic>
      <p:sp>
        <p:nvSpPr>
          <p:cNvPr id="4" name="Rectangle 3"/>
          <p:cNvSpPr/>
          <p:nvPr/>
        </p:nvSpPr>
        <p:spPr>
          <a:xfrm>
            <a:off x="0" y="0"/>
            <a:ext cx="9144000" cy="2648317"/>
          </a:xfrm>
          <a:prstGeom prst="rect">
            <a:avLst/>
          </a:prstGeom>
          <a:solidFill>
            <a:schemeClr val="accent1">
              <a:lumMod val="50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ZA" sz="3600" b="1" dirty="0">
                <a:latin typeface="Century Gothic" panose="020B0502020202020204" pitchFamily="34" charset="0"/>
              </a:rPr>
              <a:t>2 Corinthians 13:11 NLT</a:t>
            </a:r>
            <a:endParaRPr lang="en-ZA" sz="3600" dirty="0">
              <a:latin typeface="Century Gothic" panose="020B0502020202020204" pitchFamily="34" charset="0"/>
            </a:endParaRPr>
          </a:p>
          <a:p>
            <a:r>
              <a:rPr lang="en-ZA" sz="2400" dirty="0" smtClean="0">
                <a:latin typeface="Century Gothic" panose="020B0502020202020204" pitchFamily="34" charset="0"/>
              </a:rPr>
              <a:t>“Dear </a:t>
            </a:r>
            <a:r>
              <a:rPr lang="en-ZA" sz="2400" dirty="0">
                <a:latin typeface="Century Gothic" panose="020B0502020202020204" pitchFamily="34" charset="0"/>
              </a:rPr>
              <a:t>brothers and sisters, I close my letter with these last words: Be joyful. </a:t>
            </a:r>
            <a:r>
              <a:rPr lang="en-ZA" sz="2400" b="1" i="1" dirty="0">
                <a:latin typeface="Century Gothic" panose="020B0502020202020204" pitchFamily="34" charset="0"/>
              </a:rPr>
              <a:t>Grow to maturity</a:t>
            </a:r>
            <a:r>
              <a:rPr lang="en-ZA" sz="2400" dirty="0">
                <a:latin typeface="Century Gothic" panose="020B0502020202020204" pitchFamily="34" charset="0"/>
              </a:rPr>
              <a:t>. Encourage each other. Live in harmony and peace. Then the God of love and peace will be with you</a:t>
            </a:r>
            <a:r>
              <a:rPr lang="en-ZA" sz="2400" dirty="0" smtClean="0">
                <a:latin typeface="Century Gothic" panose="020B0502020202020204" pitchFamily="34" charset="0"/>
              </a:rPr>
              <a:t>.”</a:t>
            </a:r>
            <a:endParaRPr lang="en-ZA" sz="2400" dirty="0">
              <a:latin typeface="Century Gothic" panose="020B0502020202020204" pitchFamily="34" charset="0"/>
            </a:endParaRPr>
          </a:p>
          <a:p>
            <a:pPr>
              <a:spcBef>
                <a:spcPts val="1200"/>
              </a:spcBef>
              <a:spcAft>
                <a:spcPts val="1200"/>
              </a:spcAft>
            </a:pPr>
            <a:endParaRPr lang="en-ZA" sz="2200" dirty="0">
              <a:latin typeface="Century Gothic" panose="020B0502020202020204" pitchFamily="34" charset="0"/>
            </a:endParaRPr>
          </a:p>
        </p:txBody>
      </p:sp>
    </p:spTree>
    <p:extLst>
      <p:ext uri="{BB962C8B-B14F-4D97-AF65-F5344CB8AC3E}">
        <p14:creationId xmlns:p14="http://schemas.microsoft.com/office/powerpoint/2010/main" val="242369778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376</TotalTime>
  <Words>440</Words>
  <Application>Microsoft Office PowerPoint</Application>
  <PresentationFormat>On-screen Show (4:3)</PresentationFormat>
  <Paragraphs>45</Paragraphs>
  <Slides>6</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Calibri Light</vt:lpstr>
      <vt:lpstr>Century Gothic</vt:lpstr>
      <vt:lpstr>Times New Roman</vt:lpstr>
      <vt:lpstr>Office Theme</vt:lpstr>
      <vt:lpstr>PowerPoint Presentation</vt:lpstr>
      <vt:lpstr>Where we start…</vt:lpstr>
      <vt:lpstr>Called to Maturity</vt:lpstr>
      <vt:lpstr>Biblical perspectives…</vt:lpstr>
      <vt:lpstr>Biblical perspectives…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Doug</dc:creator>
  <cp:lastModifiedBy>Doug</cp:lastModifiedBy>
  <cp:revision>42</cp:revision>
  <cp:lastPrinted>2017-07-29T05:50:10Z</cp:lastPrinted>
  <dcterms:created xsi:type="dcterms:W3CDTF">2017-06-30T08:42:59Z</dcterms:created>
  <dcterms:modified xsi:type="dcterms:W3CDTF">2017-07-29T20:47:01Z</dcterms:modified>
</cp:coreProperties>
</file>