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96"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42AA73-D332-4737-AC74-4F029A108462}" type="datetimeFigureOut">
              <a:rPr lang="en-US" smtClean="0"/>
              <a:t>27-Aug-17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42AA73-D332-4737-AC74-4F029A108462}" type="datetimeFigureOut">
              <a:rPr lang="en-US" smtClean="0"/>
              <a:t>27-Aug-17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42AA73-D332-4737-AC74-4F029A108462}" type="datetimeFigureOut">
              <a:rPr lang="en-US" smtClean="0"/>
              <a:t>27-Aug-17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42AA73-D332-4737-AC74-4F029A108462}" type="datetimeFigureOut">
              <a:rPr lang="en-US" smtClean="0"/>
              <a:t>27-Aug-17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42AA73-D332-4737-AC74-4F029A108462}" type="datetimeFigureOut">
              <a:rPr lang="en-US" smtClean="0"/>
              <a:t>27-Aug-17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42AA73-D332-4737-AC74-4F029A108462}" type="datetimeFigureOut">
              <a:rPr lang="en-US" smtClean="0"/>
              <a:t>27-Aug-17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42AA73-D332-4737-AC74-4F029A108462}" type="datetimeFigureOut">
              <a:rPr lang="en-US" smtClean="0"/>
              <a:t>27-Aug-17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42AA73-D332-4737-AC74-4F029A108462}" type="datetimeFigureOut">
              <a:rPr lang="en-US" smtClean="0"/>
              <a:t>27-Aug-17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2AA73-D332-4737-AC74-4F029A108462}" type="datetimeFigureOut">
              <a:rPr lang="en-US" smtClean="0"/>
              <a:t>27-Aug-17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42AA73-D332-4737-AC74-4F029A108462}" type="datetimeFigureOut">
              <a:rPr lang="en-US" smtClean="0"/>
              <a:t>27-Aug-17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42AA73-D332-4737-AC74-4F029A108462}" type="datetimeFigureOut">
              <a:rPr lang="en-US" smtClean="0"/>
              <a:t>27-Aug-17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5D2DC-2E4F-4BFA-B02C-891A3B25DB9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2AA73-D332-4737-AC74-4F029A108462}" type="datetimeFigureOut">
              <a:rPr lang="en-US" smtClean="0"/>
              <a:t>27-Aug-17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5D2DC-2E4F-4BFA-B02C-891A3B25DB9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bwMode="white"/>
        <p:txBody>
          <a:bodyPr/>
          <a:lstStyle/>
          <a:p>
            <a:r>
              <a:rPr lang="en-US" dirty="0" smtClean="0"/>
              <a:t>Genuine willingness to follow Jesus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bwMode="white">
          <a:xfrm>
            <a:off x="0" y="0"/>
            <a:ext cx="9144000" cy="2677656"/>
          </a:xfrm>
          <a:prstGeom prst="rect">
            <a:avLst/>
          </a:prstGeom>
          <a:noFill/>
        </p:spPr>
        <p:txBody>
          <a:bodyPr wrap="square" rtlCol="0">
            <a:spAutoFit/>
          </a:bodyPr>
          <a:lstStyle/>
          <a:p>
            <a:endParaRPr lang="en-US" sz="2400" dirty="0" smtClean="0"/>
          </a:p>
          <a:p>
            <a:r>
              <a:rPr lang="en-US" sz="2400" dirty="0" smtClean="0"/>
              <a:t>1 Samuel 16:7</a:t>
            </a:r>
          </a:p>
          <a:p>
            <a:endParaRPr lang="en-US" sz="2400" dirty="0"/>
          </a:p>
          <a:p>
            <a:r>
              <a:rPr lang="en-US" sz="2400" baseline="30000" dirty="0" smtClean="0"/>
              <a:t>7 </a:t>
            </a:r>
            <a:r>
              <a:rPr lang="en-US" sz="2400" dirty="0" smtClean="0"/>
              <a:t>But the </a:t>
            </a:r>
            <a:r>
              <a:rPr lang="en-US" sz="2400" cap="small" dirty="0" smtClean="0"/>
              <a:t>Lord</a:t>
            </a:r>
            <a:r>
              <a:rPr lang="en-US" sz="2400" dirty="0" smtClean="0"/>
              <a:t> said to Samuel, “Do not consider his appearance or his height, for I have rejected him. The </a:t>
            </a:r>
            <a:r>
              <a:rPr lang="en-US" sz="2400" cap="small" dirty="0" smtClean="0"/>
              <a:t>Lord</a:t>
            </a:r>
            <a:r>
              <a:rPr lang="en-US" sz="2400" dirty="0" smtClean="0"/>
              <a:t> does not look at the things people look at. People look at the outward appearance, but the </a:t>
            </a:r>
            <a:r>
              <a:rPr lang="en-US" sz="2400" cap="small" dirty="0" smtClean="0"/>
              <a:t>Lord</a:t>
            </a:r>
            <a:r>
              <a:rPr lang="en-US" sz="2400" dirty="0" smtClean="0"/>
              <a:t> looks at the heart.”</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bwMode="white">
          <a:xfrm>
            <a:off x="0" y="0"/>
            <a:ext cx="9144000" cy="6740307"/>
          </a:xfrm>
          <a:prstGeom prst="rect">
            <a:avLst/>
          </a:prstGeom>
          <a:noFill/>
        </p:spPr>
        <p:txBody>
          <a:bodyPr wrap="square" rtlCol="0">
            <a:spAutoFit/>
          </a:bodyPr>
          <a:lstStyle/>
          <a:p>
            <a:r>
              <a:rPr lang="en-US" sz="2400" dirty="0" smtClean="0"/>
              <a:t>Mark 10:17-23</a:t>
            </a:r>
          </a:p>
          <a:p>
            <a:endParaRPr lang="en-US" sz="2400" dirty="0"/>
          </a:p>
          <a:p>
            <a:r>
              <a:rPr lang="en-US" sz="2400" dirty="0" smtClean="0"/>
              <a:t>17 As Jesus started on his way, a man ran up to him and fell on his knees before him. “Good teacher,” he asked, “what must I do to inherit eternal life?”</a:t>
            </a:r>
          </a:p>
          <a:p>
            <a:r>
              <a:rPr lang="en-US" sz="2400" dirty="0" smtClean="0"/>
              <a:t>18 “Why do you call me good?” Jesus answered. “No one is good—except God alone. 19 You know the commandments: ‘You shall not murder, you shall not commit adultery, you shall not steal, you shall not give false testimony, you shall not defraud, honor your father and mother.’[a]”</a:t>
            </a:r>
          </a:p>
          <a:p>
            <a:r>
              <a:rPr lang="en-US" sz="2400" dirty="0" smtClean="0"/>
              <a:t>20 “Teacher,” he declared, “all these I have kept since I was a boy.”</a:t>
            </a:r>
            <a:endParaRPr lang="en-US" sz="3200" dirty="0" smtClean="0"/>
          </a:p>
          <a:p>
            <a:r>
              <a:rPr lang="en-US" sz="2400" dirty="0" smtClean="0"/>
              <a:t>21 Jesus looked at him and loved him. “One thing you lack,” he said. “Go, sell everything you have and give to the poor, and you will have treasure in heaven. Then come, follow me.”</a:t>
            </a:r>
          </a:p>
          <a:p>
            <a:r>
              <a:rPr lang="en-US" sz="2400" dirty="0" smtClean="0"/>
              <a:t>22 At this the man’s face fell. He went away sad, because he had great wealth.</a:t>
            </a:r>
          </a:p>
          <a:p>
            <a:r>
              <a:rPr lang="en-US" sz="2400" dirty="0" smtClean="0"/>
              <a:t>23 Jesus looked around and said to his disciples, “How hard it is for the rich to enter the kingdom of God!”</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bwMode="white">
          <a:xfrm>
            <a:off x="0" y="0"/>
            <a:ext cx="9144000" cy="6740307"/>
          </a:xfrm>
          <a:prstGeom prst="rect">
            <a:avLst/>
          </a:prstGeom>
          <a:noFill/>
        </p:spPr>
        <p:txBody>
          <a:bodyPr wrap="square" rtlCol="0">
            <a:spAutoFit/>
          </a:bodyPr>
          <a:lstStyle/>
          <a:p>
            <a:endParaRPr lang="en-US" sz="2400" dirty="0" smtClean="0"/>
          </a:p>
          <a:p>
            <a:r>
              <a:rPr lang="en-US" sz="2400" dirty="0" smtClean="0"/>
              <a:t>Luke 19:1-9</a:t>
            </a:r>
            <a:endParaRPr lang="en-US" sz="2400" dirty="0"/>
          </a:p>
          <a:p>
            <a:endParaRPr lang="en-US" sz="2400" dirty="0" smtClean="0"/>
          </a:p>
          <a:p>
            <a:r>
              <a:rPr lang="en-US" sz="2400" dirty="0" smtClean="0"/>
              <a:t>19 Jesus entered Jericho and was passing through. </a:t>
            </a:r>
            <a:r>
              <a:rPr lang="en-US" sz="2400" baseline="30000" dirty="0" smtClean="0"/>
              <a:t>2 </a:t>
            </a:r>
            <a:r>
              <a:rPr lang="en-US" sz="2400" dirty="0" smtClean="0"/>
              <a:t>A man was there by the name of </a:t>
            </a:r>
            <a:r>
              <a:rPr lang="en-US" sz="2400" dirty="0" err="1" smtClean="0"/>
              <a:t>Zacchaeus</a:t>
            </a:r>
            <a:r>
              <a:rPr lang="en-US" sz="2400" dirty="0" smtClean="0"/>
              <a:t>; he was a chief tax collector and was wealthy. </a:t>
            </a:r>
            <a:r>
              <a:rPr lang="en-US" sz="2400" baseline="30000" dirty="0" smtClean="0"/>
              <a:t>3 </a:t>
            </a:r>
            <a:r>
              <a:rPr lang="en-US" sz="2400" dirty="0" smtClean="0"/>
              <a:t>He wanted to see who Jesus was, but because he was short he could not see over the crowd. </a:t>
            </a:r>
            <a:r>
              <a:rPr lang="en-US" sz="2400" baseline="30000" dirty="0" smtClean="0"/>
              <a:t>4 </a:t>
            </a:r>
            <a:r>
              <a:rPr lang="en-US" sz="2400" dirty="0" smtClean="0"/>
              <a:t>So he ran ahead and climbed a sycamore-fig tree to see him, since Jesus was coming that way.</a:t>
            </a:r>
          </a:p>
          <a:p>
            <a:r>
              <a:rPr lang="en-US" sz="2400" baseline="30000" dirty="0" smtClean="0"/>
              <a:t>5 </a:t>
            </a:r>
            <a:r>
              <a:rPr lang="en-US" sz="2400" dirty="0" smtClean="0"/>
              <a:t>When Jesus reached the spot, he looked up and said to him, “</a:t>
            </a:r>
            <a:r>
              <a:rPr lang="en-US" sz="2400" dirty="0" err="1" smtClean="0"/>
              <a:t>Zacchaeus</a:t>
            </a:r>
            <a:r>
              <a:rPr lang="en-US" sz="2400" dirty="0" smtClean="0"/>
              <a:t>, come down immediately. I must stay at your house today.” </a:t>
            </a:r>
            <a:r>
              <a:rPr lang="en-US" sz="2400" baseline="30000" dirty="0" smtClean="0"/>
              <a:t>6 </a:t>
            </a:r>
            <a:r>
              <a:rPr lang="en-US" sz="2400" dirty="0" smtClean="0"/>
              <a:t>So he came down at once and welcomed him gladly.</a:t>
            </a:r>
          </a:p>
          <a:p>
            <a:r>
              <a:rPr lang="en-US" sz="2400" baseline="30000" dirty="0" smtClean="0"/>
              <a:t>7 </a:t>
            </a:r>
            <a:r>
              <a:rPr lang="en-US" sz="2400" dirty="0" smtClean="0"/>
              <a:t>All the people saw this and began to mutter, “He has gone to be the guest of a sinner.”</a:t>
            </a:r>
          </a:p>
          <a:p>
            <a:r>
              <a:rPr lang="en-US" sz="2400" baseline="30000" dirty="0" smtClean="0"/>
              <a:t>8 </a:t>
            </a:r>
            <a:r>
              <a:rPr lang="en-US" sz="2400" dirty="0" smtClean="0"/>
              <a:t>But </a:t>
            </a:r>
            <a:r>
              <a:rPr lang="en-US" sz="2400" dirty="0" err="1" smtClean="0"/>
              <a:t>Zacchaeus</a:t>
            </a:r>
            <a:r>
              <a:rPr lang="en-US" sz="2400" dirty="0" smtClean="0"/>
              <a:t> stood up and said to the Lord, “Look, Lord! Here and now I give half of my possessions to the poor, and if I have cheated anybody out of anything, I will pay back four times the amount.”</a:t>
            </a:r>
          </a:p>
          <a:p>
            <a:r>
              <a:rPr lang="en-US" sz="2400" baseline="30000" dirty="0" smtClean="0"/>
              <a:t>9 </a:t>
            </a:r>
            <a:r>
              <a:rPr lang="en-US" sz="2400" dirty="0" smtClean="0"/>
              <a:t>Jesus said to him, “Today salvation has come to this house, because this man, too, is a son of Abraham.</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bwMode="white">
          <a:xfrm>
            <a:off x="0" y="0"/>
            <a:ext cx="9144000" cy="6740307"/>
          </a:xfrm>
          <a:prstGeom prst="rect">
            <a:avLst/>
          </a:prstGeom>
          <a:noFill/>
        </p:spPr>
        <p:txBody>
          <a:bodyPr wrap="square" rtlCol="0">
            <a:spAutoFit/>
          </a:bodyPr>
          <a:lstStyle/>
          <a:p>
            <a:r>
              <a:rPr lang="en-US" sz="2400" dirty="0" smtClean="0"/>
              <a:t>Mark 10:46-52</a:t>
            </a:r>
          </a:p>
          <a:p>
            <a:endParaRPr lang="en-US" sz="2400" dirty="0"/>
          </a:p>
          <a:p>
            <a:r>
              <a:rPr lang="en-US" sz="2400" baseline="30000" dirty="0" smtClean="0"/>
              <a:t>46 </a:t>
            </a:r>
            <a:r>
              <a:rPr lang="en-US" sz="2400" dirty="0" smtClean="0"/>
              <a:t>Then they came to Jericho. As Jesus and his disciples, together with a large crowd, were leaving the city, a blind man, </a:t>
            </a:r>
            <a:r>
              <a:rPr lang="en-US" sz="2400" dirty="0" err="1" smtClean="0"/>
              <a:t>Bartimaeus</a:t>
            </a:r>
            <a:r>
              <a:rPr lang="en-US" sz="2400" dirty="0" smtClean="0"/>
              <a:t> (which means “son of </a:t>
            </a:r>
            <a:r>
              <a:rPr lang="en-US" sz="2400" dirty="0" err="1" smtClean="0"/>
              <a:t>Timaeus</a:t>
            </a:r>
            <a:r>
              <a:rPr lang="en-US" sz="2400" dirty="0" smtClean="0"/>
              <a:t>”), was sitting by the roadside begging. </a:t>
            </a:r>
            <a:r>
              <a:rPr lang="en-US" sz="2400" baseline="30000" dirty="0" smtClean="0"/>
              <a:t>47 </a:t>
            </a:r>
            <a:r>
              <a:rPr lang="en-US" sz="2400" dirty="0" smtClean="0"/>
              <a:t>When he heard that it was Jesus of Nazareth, he began to shout, “Jesus, Son of David, have mercy on me!”</a:t>
            </a:r>
          </a:p>
          <a:p>
            <a:r>
              <a:rPr lang="en-US" sz="2400" baseline="30000" dirty="0" smtClean="0"/>
              <a:t>48 </a:t>
            </a:r>
            <a:r>
              <a:rPr lang="en-US" sz="2400" dirty="0" smtClean="0"/>
              <a:t>Many rebuked him and told him to be quiet, but he shouted all the more, “Son of David, have mercy on me!”</a:t>
            </a:r>
          </a:p>
          <a:p>
            <a:r>
              <a:rPr lang="en-US" sz="2400" baseline="30000" dirty="0" smtClean="0"/>
              <a:t>49 </a:t>
            </a:r>
            <a:r>
              <a:rPr lang="en-US" sz="2400" dirty="0" smtClean="0"/>
              <a:t>Jesus stopped and said, “Call him.”</a:t>
            </a:r>
          </a:p>
          <a:p>
            <a:r>
              <a:rPr lang="en-US" sz="2400" dirty="0" smtClean="0"/>
              <a:t>So they called to the blind man, “Cheer up! On your feet! He’s calling you.” </a:t>
            </a:r>
            <a:r>
              <a:rPr lang="en-US" sz="2400" baseline="30000" dirty="0" smtClean="0"/>
              <a:t>50 </a:t>
            </a:r>
            <a:r>
              <a:rPr lang="en-US" sz="2400" dirty="0" smtClean="0"/>
              <a:t>Throwing his cloak aside, he jumped to his feet and came to Jesus.</a:t>
            </a:r>
          </a:p>
          <a:p>
            <a:r>
              <a:rPr lang="en-US" sz="2400" baseline="30000" dirty="0" smtClean="0"/>
              <a:t>51 </a:t>
            </a:r>
            <a:r>
              <a:rPr lang="en-US" sz="2400" dirty="0" smtClean="0"/>
              <a:t>“What do you want me to do for you?” Jesus asked him.</a:t>
            </a:r>
          </a:p>
          <a:p>
            <a:r>
              <a:rPr lang="en-US" sz="2400" dirty="0" smtClean="0"/>
              <a:t>The blind man said, “Rabbi, I want to see.”</a:t>
            </a:r>
          </a:p>
          <a:p>
            <a:r>
              <a:rPr lang="en-US" sz="2400" baseline="30000" dirty="0" smtClean="0"/>
              <a:t>52 </a:t>
            </a:r>
            <a:r>
              <a:rPr lang="en-US" sz="2400" dirty="0" smtClean="0"/>
              <a:t>“Go,” said Jesus, “your faith has healed you.” Immediately he received his sight and followed Jesus along the road.</a:t>
            </a:r>
          </a:p>
          <a:p>
            <a:endParaRPr lang="en-US" sz="24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bwMode="white">
          <a:xfrm>
            <a:off x="0" y="0"/>
            <a:ext cx="9144000" cy="5878532"/>
          </a:xfrm>
          <a:prstGeom prst="rect">
            <a:avLst/>
          </a:prstGeom>
          <a:noFill/>
        </p:spPr>
        <p:txBody>
          <a:bodyPr wrap="square" rtlCol="0">
            <a:spAutoFit/>
          </a:bodyPr>
          <a:lstStyle/>
          <a:p>
            <a:endParaRPr lang="en-US" sz="2400" dirty="0" smtClean="0"/>
          </a:p>
          <a:p>
            <a:pPr marL="457200" indent="-457200">
              <a:buAutoNum type="arabicPeriod"/>
            </a:pPr>
            <a:r>
              <a:rPr lang="en-US" sz="3200" dirty="0" smtClean="0"/>
              <a:t>Hunger for Jesus in our hearts</a:t>
            </a:r>
          </a:p>
          <a:p>
            <a:pPr marL="457200" indent="-457200"/>
            <a:endParaRPr lang="en-US" sz="3200" dirty="0"/>
          </a:p>
          <a:p>
            <a:pPr marL="457200" indent="-457200">
              <a:buAutoNum type="arabicPeriod" startAt="2"/>
            </a:pPr>
            <a:r>
              <a:rPr lang="en-US" sz="3200" dirty="0" smtClean="0"/>
              <a:t>Good Attitude</a:t>
            </a:r>
          </a:p>
          <a:p>
            <a:pPr marL="457200" indent="-457200"/>
            <a:endParaRPr lang="en-US" sz="3200" dirty="0"/>
          </a:p>
          <a:p>
            <a:pPr marL="457200" indent="-457200">
              <a:buAutoNum type="arabicPeriod" startAt="3"/>
            </a:pPr>
            <a:r>
              <a:rPr lang="en-US" sz="3200" dirty="0" smtClean="0"/>
              <a:t>Willingness to let go things</a:t>
            </a:r>
          </a:p>
          <a:p>
            <a:pPr marL="457200" indent="-457200"/>
            <a:endParaRPr lang="en-US" sz="3200" dirty="0"/>
          </a:p>
          <a:p>
            <a:pPr marL="457200" indent="-457200">
              <a:buAutoNum type="arabicPeriod" startAt="4"/>
            </a:pPr>
            <a:r>
              <a:rPr lang="en-US" sz="3200" dirty="0" smtClean="0"/>
              <a:t>Persistence in seeking Christ</a:t>
            </a:r>
          </a:p>
          <a:p>
            <a:pPr marL="457200" indent="-457200"/>
            <a:endParaRPr lang="en-US" sz="3200" dirty="0"/>
          </a:p>
          <a:p>
            <a:pPr marL="457200" indent="-457200">
              <a:buAutoNum type="arabicPeriod" startAt="5"/>
            </a:pPr>
            <a:r>
              <a:rPr lang="en-US" sz="3200" dirty="0" smtClean="0"/>
              <a:t>Courage</a:t>
            </a:r>
          </a:p>
          <a:p>
            <a:pPr marL="457200" indent="-457200"/>
            <a:endParaRPr lang="en-US" sz="3200" dirty="0"/>
          </a:p>
          <a:p>
            <a:pPr marL="457200" indent="-457200"/>
            <a:r>
              <a:rPr lang="en-US" sz="3200" dirty="0" smtClean="0"/>
              <a:t>6.	Humility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247</Words>
  <Application>Microsoft Office PowerPoint</Application>
  <PresentationFormat>On-screen Show (4:3)</PresentationFormat>
  <Paragraphs>42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Genuine willingness to follow Jesus</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Genuine willingness to follow Jesus</dc:title>
  <dc:creator>Crossways Church</dc:creator>
  <cp:lastModifiedBy>Crossways Church</cp:lastModifiedBy>
  <cp:revision>1</cp:revision>
  <dcterms:created xsi:type="dcterms:W3CDTF">2017-08-27T06:32:25Z</dcterms:created>
  <dcterms:modified xsi:type="dcterms:W3CDTF">2017-08-27T06:53:36Z</dcterms:modified>
</cp:coreProperties>
</file>