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0" r:id="rId1"/>
  </p:sldMasterIdLst>
  <p:notesMasterIdLst>
    <p:notesMasterId r:id="rId15"/>
  </p:notesMasterIdLst>
  <p:sldIdLst>
    <p:sldId id="270" r:id="rId2"/>
    <p:sldId id="271" r:id="rId3"/>
    <p:sldId id="328" r:id="rId4"/>
    <p:sldId id="321" r:id="rId5"/>
    <p:sldId id="325" r:id="rId6"/>
    <p:sldId id="326" r:id="rId7"/>
    <p:sldId id="323" r:id="rId8"/>
    <p:sldId id="327" r:id="rId9"/>
    <p:sldId id="322" r:id="rId10"/>
    <p:sldId id="315" r:id="rId11"/>
    <p:sldId id="320" r:id="rId12"/>
    <p:sldId id="316" r:id="rId13"/>
    <p:sldId id="31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7E36"/>
    <a:srgbClr val="666142"/>
    <a:srgbClr val="EAEFF2"/>
    <a:srgbClr val="456CC3"/>
    <a:srgbClr val="663300"/>
    <a:srgbClr val="003300"/>
    <a:srgbClr val="C8DCE2"/>
    <a:srgbClr val="A9B9D3"/>
    <a:srgbClr val="B4CBCC"/>
    <a:srgbClr val="B1C2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2" y="108"/>
      </p:cViewPr>
      <p:guideLst/>
    </p:cSldViewPr>
  </p:slideViewPr>
  <p:notesTextViewPr>
    <p:cViewPr>
      <p:scale>
        <a:sx n="3" d="2"/>
        <a:sy n="3" d="2"/>
      </p:scale>
      <p:origin x="0" y="0"/>
    </p:cViewPr>
  </p:notesTextViewPr>
  <p:notesViewPr>
    <p:cSldViewPr snapToGrid="0">
      <p:cViewPr>
        <p:scale>
          <a:sx n="90" d="100"/>
          <a:sy n="90" d="100"/>
        </p:scale>
        <p:origin x="203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684DE-5019-448E-B5F9-FCE005DFDAAF}" type="datetimeFigureOut">
              <a:rPr lang="en-ZA" smtClean="0"/>
              <a:t>2017/06/17</a:t>
            </a:fld>
            <a:endParaRPr lang="en-Z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0A3DED-163C-4C03-8A41-F80946373189}" type="slidenum">
              <a:rPr lang="en-ZA" smtClean="0"/>
              <a:t>‹#›</a:t>
            </a:fld>
            <a:endParaRPr lang="en-ZA"/>
          </a:p>
        </p:txBody>
      </p:sp>
    </p:spTree>
    <p:extLst>
      <p:ext uri="{BB962C8B-B14F-4D97-AF65-F5344CB8AC3E}">
        <p14:creationId xmlns:p14="http://schemas.microsoft.com/office/powerpoint/2010/main" val="4025308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6A0A3DED-163C-4C03-8A41-F80946373189}" type="slidenum">
              <a:rPr lang="en-ZA" smtClean="0"/>
              <a:t>1</a:t>
            </a:fld>
            <a:endParaRPr lang="en-ZA"/>
          </a:p>
        </p:txBody>
      </p:sp>
    </p:spTree>
    <p:extLst>
      <p:ext uri="{BB962C8B-B14F-4D97-AF65-F5344CB8AC3E}">
        <p14:creationId xmlns:p14="http://schemas.microsoft.com/office/powerpoint/2010/main" val="3032082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71450" indent="-171450">
              <a:buFont typeface="Arial" panose="020B0604020202020204" pitchFamily="34" charset="0"/>
              <a:buChar char="•"/>
            </a:pPr>
            <a:r>
              <a:rPr lang="en-ZA" dirty="0" smtClean="0"/>
              <a:t>A king should not take many wives – they would turn his hear away from the Lord (e.g. Solomon)</a:t>
            </a:r>
          </a:p>
          <a:p>
            <a:pPr marL="171450" indent="-171450">
              <a:buFont typeface="Arial" panose="020B0604020202020204" pitchFamily="34" charset="0"/>
              <a:buChar char="•"/>
            </a:pPr>
            <a:r>
              <a:rPr lang="en-ZA" b="1" dirty="0" smtClean="0"/>
              <a:t>Shouldn’t run after wealth </a:t>
            </a:r>
            <a:r>
              <a:rPr lang="en-ZA" dirty="0" smtClean="0"/>
              <a:t>– God knew the effect that money could have…</a:t>
            </a:r>
          </a:p>
          <a:p>
            <a:pPr marL="171450" indent="-171450">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t>11</a:t>
            </a:fld>
            <a:endParaRPr lang="en-ZA"/>
          </a:p>
        </p:txBody>
      </p:sp>
    </p:spTree>
    <p:extLst>
      <p:ext uri="{BB962C8B-B14F-4D97-AF65-F5344CB8AC3E}">
        <p14:creationId xmlns:p14="http://schemas.microsoft.com/office/powerpoint/2010/main" val="2267095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Progressing through the series…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t>12</a:t>
            </a:fld>
            <a:endParaRPr lang="en-ZA"/>
          </a:p>
        </p:txBody>
      </p:sp>
    </p:spTree>
    <p:extLst>
      <p:ext uri="{BB962C8B-B14F-4D97-AF65-F5344CB8AC3E}">
        <p14:creationId xmlns:p14="http://schemas.microsoft.com/office/powerpoint/2010/main" val="2069004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t>13</a:t>
            </a:fld>
            <a:endParaRPr lang="en-ZA"/>
          </a:p>
        </p:txBody>
      </p:sp>
    </p:spTree>
    <p:extLst>
      <p:ext uri="{BB962C8B-B14F-4D97-AF65-F5344CB8AC3E}">
        <p14:creationId xmlns:p14="http://schemas.microsoft.com/office/powerpoint/2010/main" val="2891794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71450" indent="-171450">
              <a:buFont typeface="Arial" panose="020B0604020202020204" pitchFamily="34" charset="0"/>
              <a:buChar char="•"/>
            </a:pPr>
            <a:r>
              <a:rPr lang="en-ZA" dirty="0" smtClean="0"/>
              <a:t>A king should not take many wives – they would turn his hear away from the Lord (e.g. Solomon)</a:t>
            </a:r>
          </a:p>
          <a:p>
            <a:pPr marL="171450" indent="-171450">
              <a:buFont typeface="Arial" panose="020B0604020202020204" pitchFamily="34" charset="0"/>
              <a:buChar char="•"/>
            </a:pPr>
            <a:r>
              <a:rPr lang="en-ZA" b="1" dirty="0" smtClean="0"/>
              <a:t>Shouldn’t run after wealth </a:t>
            </a:r>
            <a:r>
              <a:rPr lang="en-ZA" dirty="0" smtClean="0"/>
              <a:t>– God knew the effect that money could have…</a:t>
            </a:r>
          </a:p>
          <a:p>
            <a:pPr marL="171450" indent="-171450">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t>3</a:t>
            </a:fld>
            <a:endParaRPr lang="en-ZA"/>
          </a:p>
        </p:txBody>
      </p:sp>
    </p:spTree>
    <p:extLst>
      <p:ext uri="{BB962C8B-B14F-4D97-AF65-F5344CB8AC3E}">
        <p14:creationId xmlns:p14="http://schemas.microsoft.com/office/powerpoint/2010/main" val="280593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03208"/>
          </a:xfrm>
        </p:spPr>
        <p:txBody>
          <a:bodyPr/>
          <a:lstStyle/>
          <a:p>
            <a:r>
              <a:rPr lang="en-ZA" b="1" u="sng" dirty="0" smtClean="0"/>
              <a:t>Deciphering Gods will (Old Testament)</a:t>
            </a:r>
          </a:p>
          <a:p>
            <a:endParaRPr lang="en-ZA" dirty="0"/>
          </a:p>
          <a:p>
            <a:r>
              <a:rPr lang="en-ZA" dirty="0" smtClean="0"/>
              <a:t>God revealed His will for His people (Israelite Nation) through:</a:t>
            </a:r>
          </a:p>
          <a:p>
            <a:pPr marL="228600" indent="-228600">
              <a:buAutoNum type="arabicParenR"/>
            </a:pPr>
            <a:r>
              <a:rPr lang="en-ZA" dirty="0" smtClean="0"/>
              <a:t>The </a:t>
            </a:r>
            <a:r>
              <a:rPr lang="en-ZA" b="1" dirty="0" smtClean="0">
                <a:solidFill>
                  <a:srgbClr val="FF0000"/>
                </a:solidFill>
              </a:rPr>
              <a:t>10 Commandments</a:t>
            </a:r>
            <a:r>
              <a:rPr lang="en-ZA" dirty="0" smtClean="0"/>
              <a:t>;</a:t>
            </a:r>
          </a:p>
          <a:p>
            <a:pPr marL="228600" indent="-228600">
              <a:buAutoNum type="arabicParenR"/>
            </a:pPr>
            <a:r>
              <a:rPr lang="en-ZA" b="1" dirty="0" smtClean="0">
                <a:solidFill>
                  <a:srgbClr val="FF0000"/>
                </a:solidFill>
              </a:rPr>
              <a:t>The Law </a:t>
            </a:r>
            <a:r>
              <a:rPr lang="en-ZA" dirty="0" smtClean="0"/>
              <a:t>(laws, decrees &amp; regulations) as revealed to Moses;</a:t>
            </a:r>
          </a:p>
          <a:p>
            <a:pPr marL="228600" indent="-228600">
              <a:buAutoNum type="arabicParenR"/>
            </a:pPr>
            <a:r>
              <a:rPr lang="en-ZA" dirty="0" smtClean="0"/>
              <a:t>God set in place </a:t>
            </a:r>
            <a:r>
              <a:rPr lang="en-ZA" b="1" dirty="0" smtClean="0">
                <a:solidFill>
                  <a:srgbClr val="FF0000"/>
                </a:solidFill>
              </a:rPr>
              <a:t>priests</a:t>
            </a:r>
            <a:r>
              <a:rPr lang="en-ZA" dirty="0" smtClean="0"/>
              <a:t> (to mediate between God &amp; the people).</a:t>
            </a:r>
          </a:p>
          <a:p>
            <a:endParaRPr lang="en-ZA" dirty="0"/>
          </a:p>
          <a:p>
            <a:r>
              <a:rPr lang="en-ZA" dirty="0" smtClean="0"/>
              <a:t>After Joshua died, God raised up </a:t>
            </a:r>
            <a:r>
              <a:rPr lang="en-ZA" b="1" dirty="0" smtClean="0">
                <a:solidFill>
                  <a:srgbClr val="FF0000"/>
                </a:solidFill>
              </a:rPr>
              <a:t>Judges</a:t>
            </a:r>
            <a:r>
              <a:rPr lang="en-ZA" b="1" dirty="0" smtClean="0"/>
              <a:t> to lead the people</a:t>
            </a:r>
            <a:r>
              <a:rPr lang="en-ZA" dirty="0" smtClean="0"/>
              <a:t>.  This ended with Samuel after which the Israelites demanded a king:</a:t>
            </a:r>
          </a:p>
          <a:p>
            <a:endParaRPr lang="en-ZA" dirty="0"/>
          </a:p>
          <a:p>
            <a:r>
              <a:rPr lang="en-ZA" b="1" dirty="0" smtClean="0">
                <a:solidFill>
                  <a:srgbClr val="002060"/>
                </a:solidFill>
              </a:rPr>
              <a:t>1 Samuel 8:5-7 </a:t>
            </a:r>
          </a:p>
          <a:p>
            <a:r>
              <a:rPr lang="en-ZA" b="1" dirty="0" smtClean="0">
                <a:solidFill>
                  <a:srgbClr val="002060"/>
                </a:solidFill>
              </a:rPr>
              <a:t>“</a:t>
            </a:r>
            <a:r>
              <a:rPr lang="en-ZA" b="1" dirty="0">
                <a:solidFill>
                  <a:srgbClr val="002060"/>
                </a:solidFill>
              </a:rPr>
              <a:t>Look,” they told him, “you are now old, and your sons are not like you. Give us a king to judge us like all the other nations have.” Samuel was displeased with their request and went to the Lord for guidance. “Do everything they say to you,” the Lord replied, “for they are rejecting me, not you. They don’t want me to be their king any longer</a:t>
            </a:r>
            <a:r>
              <a:rPr lang="en-ZA" b="1" dirty="0" smtClean="0"/>
              <a:t>.”</a:t>
            </a:r>
            <a:r>
              <a:rPr lang="en-ZA" dirty="0"/>
              <a:t/>
            </a:r>
            <a:br>
              <a:rPr lang="en-ZA" dirty="0"/>
            </a:br>
            <a:endParaRPr lang="en-ZA" dirty="0" smtClean="0"/>
          </a:p>
          <a:p>
            <a:r>
              <a:rPr lang="en-ZA" b="1" i="1" dirty="0" smtClean="0"/>
              <a:t>So God’s original plan was for the people to follow Him as their God and king. But people chose an earthly leader to follow.</a:t>
            </a:r>
          </a:p>
          <a:p>
            <a:endParaRPr lang="en-ZA" dirty="0" smtClean="0"/>
          </a:p>
          <a:p>
            <a:r>
              <a:rPr lang="en-ZA" dirty="0" smtClean="0"/>
              <a:t>God then raised up </a:t>
            </a:r>
            <a:r>
              <a:rPr lang="en-ZA" b="1" dirty="0" smtClean="0">
                <a:solidFill>
                  <a:srgbClr val="FF0000"/>
                </a:solidFill>
              </a:rPr>
              <a:t>prophets</a:t>
            </a:r>
            <a:r>
              <a:rPr lang="en-ZA" dirty="0" smtClean="0"/>
              <a:t> who brought words of God to the King / people to provide more specific direction.</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t>4</a:t>
            </a:fld>
            <a:endParaRPr lang="en-ZA"/>
          </a:p>
        </p:txBody>
      </p:sp>
    </p:spTree>
    <p:extLst>
      <p:ext uri="{BB962C8B-B14F-4D97-AF65-F5344CB8AC3E}">
        <p14:creationId xmlns:p14="http://schemas.microsoft.com/office/powerpoint/2010/main" val="1913975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71450" indent="-171450">
              <a:buFont typeface="Arial" panose="020B0604020202020204" pitchFamily="34" charset="0"/>
              <a:buChar char="•"/>
            </a:pPr>
            <a:r>
              <a:rPr lang="en-ZA" dirty="0" smtClean="0"/>
              <a:t>A king should not take many wives – they would turn his hear away from the Lord (e.g. Solomon)</a:t>
            </a:r>
          </a:p>
          <a:p>
            <a:pPr marL="171450" indent="-171450">
              <a:buFont typeface="Arial" panose="020B0604020202020204" pitchFamily="34" charset="0"/>
              <a:buChar char="•"/>
            </a:pPr>
            <a:r>
              <a:rPr lang="en-ZA" b="1" dirty="0" smtClean="0"/>
              <a:t>Shouldn’t run after wealth </a:t>
            </a:r>
            <a:r>
              <a:rPr lang="en-ZA" dirty="0" smtClean="0"/>
              <a:t>– God knew the effect that money could have…</a:t>
            </a:r>
          </a:p>
          <a:p>
            <a:pPr marL="171450" indent="-171450">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t>5</a:t>
            </a:fld>
            <a:endParaRPr lang="en-ZA"/>
          </a:p>
        </p:txBody>
      </p:sp>
    </p:spTree>
    <p:extLst>
      <p:ext uri="{BB962C8B-B14F-4D97-AF65-F5344CB8AC3E}">
        <p14:creationId xmlns:p14="http://schemas.microsoft.com/office/powerpoint/2010/main" val="3683358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71450" indent="-171450">
              <a:buFont typeface="Arial" panose="020B0604020202020204" pitchFamily="34" charset="0"/>
              <a:buChar char="•"/>
            </a:pPr>
            <a:r>
              <a:rPr lang="en-ZA" dirty="0" smtClean="0"/>
              <a:t>A king should not take many wives – they would turn his hear away from the Lord (e.g. Solomon)</a:t>
            </a:r>
          </a:p>
          <a:p>
            <a:pPr marL="171450" indent="-171450">
              <a:buFont typeface="Arial" panose="020B0604020202020204" pitchFamily="34" charset="0"/>
              <a:buChar char="•"/>
            </a:pPr>
            <a:r>
              <a:rPr lang="en-ZA" b="1" dirty="0" smtClean="0"/>
              <a:t>Shouldn’t run after wealth </a:t>
            </a:r>
            <a:r>
              <a:rPr lang="en-ZA" dirty="0" smtClean="0"/>
              <a:t>– God knew the effect that money could have…</a:t>
            </a:r>
          </a:p>
          <a:p>
            <a:pPr marL="171450" indent="-171450">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t>6</a:t>
            </a:fld>
            <a:endParaRPr lang="en-ZA"/>
          </a:p>
        </p:txBody>
      </p:sp>
    </p:spTree>
    <p:extLst>
      <p:ext uri="{BB962C8B-B14F-4D97-AF65-F5344CB8AC3E}">
        <p14:creationId xmlns:p14="http://schemas.microsoft.com/office/powerpoint/2010/main" val="3120762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03208"/>
          </a:xfrm>
        </p:spPr>
        <p:txBody>
          <a:bodyPr/>
          <a:lstStyle/>
          <a:p>
            <a:r>
              <a:rPr lang="en-ZA" b="1" u="sng" dirty="0" smtClean="0"/>
              <a:t>Deciphering Gods will (Old Testament)</a:t>
            </a:r>
          </a:p>
          <a:p>
            <a:endParaRPr lang="en-ZA" dirty="0"/>
          </a:p>
          <a:p>
            <a:r>
              <a:rPr lang="en-ZA" dirty="0" smtClean="0"/>
              <a:t>God revealed His will for His people (Israelite Nation) through:</a:t>
            </a:r>
          </a:p>
          <a:p>
            <a:pPr marL="228600" indent="-228600">
              <a:buAutoNum type="arabicParenR"/>
            </a:pPr>
            <a:r>
              <a:rPr lang="en-ZA" dirty="0" smtClean="0"/>
              <a:t>The </a:t>
            </a:r>
            <a:r>
              <a:rPr lang="en-ZA" b="1" dirty="0" smtClean="0">
                <a:solidFill>
                  <a:srgbClr val="FF0000"/>
                </a:solidFill>
              </a:rPr>
              <a:t>10 Commandments</a:t>
            </a:r>
            <a:r>
              <a:rPr lang="en-ZA" dirty="0" smtClean="0"/>
              <a:t>;</a:t>
            </a:r>
          </a:p>
          <a:p>
            <a:pPr marL="228600" indent="-228600">
              <a:buAutoNum type="arabicParenR"/>
            </a:pPr>
            <a:r>
              <a:rPr lang="en-ZA" b="1" dirty="0" smtClean="0">
                <a:solidFill>
                  <a:srgbClr val="FF0000"/>
                </a:solidFill>
              </a:rPr>
              <a:t>The Law </a:t>
            </a:r>
            <a:r>
              <a:rPr lang="en-ZA" dirty="0" smtClean="0"/>
              <a:t>(laws, decrees &amp; regulations) as revealed to Moses;</a:t>
            </a:r>
          </a:p>
          <a:p>
            <a:pPr marL="228600" indent="-228600">
              <a:buAutoNum type="arabicParenR"/>
            </a:pPr>
            <a:r>
              <a:rPr lang="en-ZA" dirty="0" smtClean="0"/>
              <a:t>God set in place </a:t>
            </a:r>
            <a:r>
              <a:rPr lang="en-ZA" b="1" dirty="0" smtClean="0">
                <a:solidFill>
                  <a:srgbClr val="FF0000"/>
                </a:solidFill>
              </a:rPr>
              <a:t>priests</a:t>
            </a:r>
            <a:r>
              <a:rPr lang="en-ZA" dirty="0" smtClean="0"/>
              <a:t> (to mediate between God &amp; the people).</a:t>
            </a:r>
          </a:p>
          <a:p>
            <a:endParaRPr lang="en-ZA" dirty="0"/>
          </a:p>
          <a:p>
            <a:r>
              <a:rPr lang="en-ZA" dirty="0" smtClean="0"/>
              <a:t>After Joshua died, God raised up </a:t>
            </a:r>
            <a:r>
              <a:rPr lang="en-ZA" b="1" dirty="0" smtClean="0">
                <a:solidFill>
                  <a:srgbClr val="FF0000"/>
                </a:solidFill>
              </a:rPr>
              <a:t>Judges</a:t>
            </a:r>
            <a:r>
              <a:rPr lang="en-ZA" b="1" dirty="0" smtClean="0"/>
              <a:t> to lead the people</a:t>
            </a:r>
            <a:r>
              <a:rPr lang="en-ZA" dirty="0" smtClean="0"/>
              <a:t>.  This ended with Samuel after which the Israelites demanded a king:</a:t>
            </a:r>
          </a:p>
          <a:p>
            <a:endParaRPr lang="en-ZA" dirty="0"/>
          </a:p>
          <a:p>
            <a:r>
              <a:rPr lang="en-ZA" b="1" dirty="0" smtClean="0">
                <a:solidFill>
                  <a:srgbClr val="002060"/>
                </a:solidFill>
              </a:rPr>
              <a:t>1 Samuel 8:5-7 </a:t>
            </a:r>
          </a:p>
          <a:p>
            <a:r>
              <a:rPr lang="en-ZA" b="1" dirty="0" smtClean="0">
                <a:solidFill>
                  <a:srgbClr val="002060"/>
                </a:solidFill>
              </a:rPr>
              <a:t>“</a:t>
            </a:r>
            <a:r>
              <a:rPr lang="en-ZA" b="1" dirty="0">
                <a:solidFill>
                  <a:srgbClr val="002060"/>
                </a:solidFill>
              </a:rPr>
              <a:t>Look,” they told him, “you are now old, and your sons are not like you. Give us a king to judge us like all the other nations have.” Samuel was displeased with their request and went to the Lord for guidance. “Do everything they say to you,” the Lord replied, “for they are rejecting me, not you. They don’t want me to be their king any longer</a:t>
            </a:r>
            <a:r>
              <a:rPr lang="en-ZA" b="1" dirty="0" smtClean="0"/>
              <a:t>.”</a:t>
            </a:r>
            <a:r>
              <a:rPr lang="en-ZA" dirty="0"/>
              <a:t/>
            </a:r>
            <a:br>
              <a:rPr lang="en-ZA" dirty="0"/>
            </a:br>
            <a:endParaRPr lang="en-ZA" dirty="0" smtClean="0"/>
          </a:p>
          <a:p>
            <a:r>
              <a:rPr lang="en-ZA" b="1" i="1" dirty="0" smtClean="0"/>
              <a:t>So God’s original plan was for the people to follow Him as their God and king. But people chose an earthly leader to follow.</a:t>
            </a:r>
          </a:p>
          <a:p>
            <a:endParaRPr lang="en-ZA" dirty="0" smtClean="0"/>
          </a:p>
          <a:p>
            <a:r>
              <a:rPr lang="en-ZA" dirty="0" smtClean="0"/>
              <a:t>God then raised up </a:t>
            </a:r>
            <a:r>
              <a:rPr lang="en-ZA" b="1" dirty="0" smtClean="0">
                <a:solidFill>
                  <a:srgbClr val="FF0000"/>
                </a:solidFill>
              </a:rPr>
              <a:t>prophets</a:t>
            </a:r>
            <a:r>
              <a:rPr lang="en-ZA" dirty="0" smtClean="0"/>
              <a:t> who brought words of God to the King / people to provide more specific direction.</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t>7</a:t>
            </a:fld>
            <a:endParaRPr lang="en-ZA"/>
          </a:p>
        </p:txBody>
      </p:sp>
    </p:spTree>
    <p:extLst>
      <p:ext uri="{BB962C8B-B14F-4D97-AF65-F5344CB8AC3E}">
        <p14:creationId xmlns:p14="http://schemas.microsoft.com/office/powerpoint/2010/main" val="842886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71450" indent="-171450">
              <a:buFont typeface="Arial" panose="020B0604020202020204" pitchFamily="34" charset="0"/>
              <a:buChar char="•"/>
            </a:pPr>
            <a:r>
              <a:rPr lang="en-ZA" dirty="0" smtClean="0"/>
              <a:t>A king should not take many wives – they would turn his hear away from the Lord (e.g. Solomon)</a:t>
            </a:r>
          </a:p>
          <a:p>
            <a:pPr marL="171450" indent="-171450">
              <a:buFont typeface="Arial" panose="020B0604020202020204" pitchFamily="34" charset="0"/>
              <a:buChar char="•"/>
            </a:pPr>
            <a:r>
              <a:rPr lang="en-ZA" b="1" dirty="0" smtClean="0"/>
              <a:t>Shouldn’t run after wealth </a:t>
            </a:r>
            <a:r>
              <a:rPr lang="en-ZA" dirty="0" smtClean="0"/>
              <a:t>– God knew the effect that money could have…</a:t>
            </a:r>
          </a:p>
          <a:p>
            <a:pPr marL="171450" indent="-171450">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t>8</a:t>
            </a:fld>
            <a:endParaRPr lang="en-ZA"/>
          </a:p>
        </p:txBody>
      </p:sp>
    </p:spTree>
    <p:extLst>
      <p:ext uri="{BB962C8B-B14F-4D97-AF65-F5344CB8AC3E}">
        <p14:creationId xmlns:p14="http://schemas.microsoft.com/office/powerpoint/2010/main" val="1933132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03208"/>
          </a:xfrm>
        </p:spPr>
        <p:txBody>
          <a:bodyPr/>
          <a:lstStyle/>
          <a:p>
            <a:r>
              <a:rPr lang="en-ZA" b="1" u="sng" dirty="0" smtClean="0"/>
              <a:t>Deciphering Gods will (Old Testament)</a:t>
            </a:r>
          </a:p>
          <a:p>
            <a:endParaRPr lang="en-ZA" dirty="0"/>
          </a:p>
          <a:p>
            <a:r>
              <a:rPr lang="en-ZA" dirty="0" smtClean="0"/>
              <a:t>God revealed His will for His people (Israelite Nation) through:</a:t>
            </a:r>
          </a:p>
          <a:p>
            <a:pPr marL="228600" indent="-228600">
              <a:buAutoNum type="arabicParenR"/>
            </a:pPr>
            <a:r>
              <a:rPr lang="en-ZA" dirty="0" smtClean="0"/>
              <a:t>The </a:t>
            </a:r>
            <a:r>
              <a:rPr lang="en-ZA" b="1" dirty="0" smtClean="0">
                <a:solidFill>
                  <a:srgbClr val="FF0000"/>
                </a:solidFill>
              </a:rPr>
              <a:t>10 Commandments</a:t>
            </a:r>
            <a:r>
              <a:rPr lang="en-ZA" dirty="0" smtClean="0"/>
              <a:t>;</a:t>
            </a:r>
          </a:p>
          <a:p>
            <a:pPr marL="228600" indent="-228600">
              <a:buAutoNum type="arabicParenR"/>
            </a:pPr>
            <a:r>
              <a:rPr lang="en-ZA" b="1" dirty="0" smtClean="0">
                <a:solidFill>
                  <a:srgbClr val="FF0000"/>
                </a:solidFill>
              </a:rPr>
              <a:t>The Law </a:t>
            </a:r>
            <a:r>
              <a:rPr lang="en-ZA" dirty="0" smtClean="0"/>
              <a:t>(laws, decrees &amp; regulations) as revealed to Moses;</a:t>
            </a:r>
          </a:p>
          <a:p>
            <a:pPr marL="228600" indent="-228600">
              <a:buAutoNum type="arabicParenR"/>
            </a:pPr>
            <a:r>
              <a:rPr lang="en-ZA" dirty="0" smtClean="0"/>
              <a:t>God set in place </a:t>
            </a:r>
            <a:r>
              <a:rPr lang="en-ZA" b="1" dirty="0" smtClean="0">
                <a:solidFill>
                  <a:srgbClr val="FF0000"/>
                </a:solidFill>
              </a:rPr>
              <a:t>priests</a:t>
            </a:r>
            <a:r>
              <a:rPr lang="en-ZA" dirty="0" smtClean="0"/>
              <a:t> (to mediate between God &amp; the people).</a:t>
            </a:r>
          </a:p>
          <a:p>
            <a:endParaRPr lang="en-ZA" dirty="0"/>
          </a:p>
          <a:p>
            <a:r>
              <a:rPr lang="en-ZA" dirty="0" smtClean="0"/>
              <a:t>After Joshua died, God raised up </a:t>
            </a:r>
            <a:r>
              <a:rPr lang="en-ZA" b="1" dirty="0" smtClean="0">
                <a:solidFill>
                  <a:srgbClr val="FF0000"/>
                </a:solidFill>
              </a:rPr>
              <a:t>Judges</a:t>
            </a:r>
            <a:r>
              <a:rPr lang="en-ZA" b="1" dirty="0" smtClean="0"/>
              <a:t> to lead the people</a:t>
            </a:r>
            <a:r>
              <a:rPr lang="en-ZA" dirty="0" smtClean="0"/>
              <a:t>.  This ended with Samuel after which the Israelites demanded a king:</a:t>
            </a:r>
          </a:p>
          <a:p>
            <a:endParaRPr lang="en-ZA" dirty="0"/>
          </a:p>
          <a:p>
            <a:r>
              <a:rPr lang="en-ZA" b="1" dirty="0" smtClean="0">
                <a:solidFill>
                  <a:srgbClr val="002060"/>
                </a:solidFill>
              </a:rPr>
              <a:t>1 Samuel 8:5-7 </a:t>
            </a:r>
          </a:p>
          <a:p>
            <a:r>
              <a:rPr lang="en-ZA" b="1" dirty="0" smtClean="0">
                <a:solidFill>
                  <a:srgbClr val="002060"/>
                </a:solidFill>
              </a:rPr>
              <a:t>“</a:t>
            </a:r>
            <a:r>
              <a:rPr lang="en-ZA" b="1" dirty="0">
                <a:solidFill>
                  <a:srgbClr val="002060"/>
                </a:solidFill>
              </a:rPr>
              <a:t>Look,” they told him, “you are now old, and your sons are not like you. Give us a king to judge us like all the other nations have.” Samuel was displeased with their request and went to the Lord for guidance. “Do everything they say to you,” the Lord replied, “for they are rejecting me, not you. They don’t want me to be their king any longer</a:t>
            </a:r>
            <a:r>
              <a:rPr lang="en-ZA" b="1" dirty="0" smtClean="0"/>
              <a:t>.”</a:t>
            </a:r>
            <a:r>
              <a:rPr lang="en-ZA" dirty="0"/>
              <a:t/>
            </a:r>
            <a:br>
              <a:rPr lang="en-ZA" dirty="0"/>
            </a:br>
            <a:endParaRPr lang="en-ZA" dirty="0" smtClean="0"/>
          </a:p>
          <a:p>
            <a:r>
              <a:rPr lang="en-ZA" b="1" i="1" dirty="0" smtClean="0"/>
              <a:t>So God’s original plan was for the people to follow Him as their God and king. But people chose an earthly leader to follow.</a:t>
            </a:r>
          </a:p>
          <a:p>
            <a:endParaRPr lang="en-ZA" dirty="0" smtClean="0"/>
          </a:p>
          <a:p>
            <a:r>
              <a:rPr lang="en-ZA" dirty="0" smtClean="0"/>
              <a:t>God then raised up </a:t>
            </a:r>
            <a:r>
              <a:rPr lang="en-ZA" b="1" dirty="0" smtClean="0">
                <a:solidFill>
                  <a:srgbClr val="FF0000"/>
                </a:solidFill>
              </a:rPr>
              <a:t>prophets</a:t>
            </a:r>
            <a:r>
              <a:rPr lang="en-ZA" dirty="0" smtClean="0"/>
              <a:t> who brought words of God to the King / people to provide more specific direction.</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t>9</a:t>
            </a:fld>
            <a:endParaRPr lang="en-ZA"/>
          </a:p>
        </p:txBody>
      </p:sp>
    </p:spTree>
    <p:extLst>
      <p:ext uri="{BB962C8B-B14F-4D97-AF65-F5344CB8AC3E}">
        <p14:creationId xmlns:p14="http://schemas.microsoft.com/office/powerpoint/2010/main" val="3744670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God was not surprised by what was going to happen, and Moses had given these instructions to the Israelites before they crossed over the Jordan River (1400BC) – close to 300 years before the first king (Saul).</a:t>
            </a:r>
          </a:p>
          <a:p>
            <a:endParaRPr lang="en-ZA" dirty="0"/>
          </a:p>
          <a:p>
            <a:r>
              <a:rPr lang="en-ZA" b="1" u="sng" dirty="0" smtClean="0"/>
              <a:t>Already points to some important foundations for Godly leadership</a:t>
            </a:r>
            <a:r>
              <a:rPr lang="en-ZA" dirty="0" smtClean="0"/>
              <a:t>:</a:t>
            </a:r>
          </a:p>
          <a:p>
            <a:pPr marL="171450" indent="-171450">
              <a:buFont typeface="Arial" panose="020B0604020202020204" pitchFamily="34" charset="0"/>
              <a:buChar char="•"/>
            </a:pPr>
            <a:r>
              <a:rPr lang="en-ZA" dirty="0" smtClean="0"/>
              <a:t>A king should not take many wives – they would turn his hear away from the Lord (e.g. Solomon)</a:t>
            </a:r>
          </a:p>
          <a:p>
            <a:pPr marL="171450" indent="-171450">
              <a:buFont typeface="Arial" panose="020B0604020202020204" pitchFamily="34" charset="0"/>
              <a:buChar char="•"/>
            </a:pPr>
            <a:r>
              <a:rPr lang="en-ZA" b="1" dirty="0" smtClean="0"/>
              <a:t>Shouldn’t run after wealth </a:t>
            </a:r>
            <a:r>
              <a:rPr lang="en-ZA" dirty="0" smtClean="0"/>
              <a:t>– God knew the effect that money could have…</a:t>
            </a:r>
          </a:p>
          <a:p>
            <a:pPr marL="171450" indent="-171450">
              <a:buFont typeface="Arial" panose="020B0604020202020204" pitchFamily="34" charset="0"/>
              <a:buChar char="•"/>
            </a:pPr>
            <a:r>
              <a:rPr lang="en-ZA" b="1" dirty="0" smtClean="0"/>
              <a:t>The importance of daily meditation on the word of God to keep him on track</a:t>
            </a:r>
            <a:endParaRPr lang="en-ZA" b="1" dirty="0"/>
          </a:p>
        </p:txBody>
      </p:sp>
      <p:sp>
        <p:nvSpPr>
          <p:cNvPr id="4" name="Slide Number Placeholder 3"/>
          <p:cNvSpPr>
            <a:spLocks noGrp="1"/>
          </p:cNvSpPr>
          <p:nvPr>
            <p:ph type="sldNum" sz="quarter" idx="10"/>
          </p:nvPr>
        </p:nvSpPr>
        <p:spPr/>
        <p:txBody>
          <a:bodyPr/>
          <a:lstStyle/>
          <a:p>
            <a:fld id="{6A0A3DED-163C-4C03-8A41-F80946373189}" type="slidenum">
              <a:rPr lang="en-ZA" smtClean="0"/>
              <a:t>10</a:t>
            </a:fld>
            <a:endParaRPr lang="en-ZA"/>
          </a:p>
        </p:txBody>
      </p:sp>
    </p:spTree>
    <p:extLst>
      <p:ext uri="{BB962C8B-B14F-4D97-AF65-F5344CB8AC3E}">
        <p14:creationId xmlns:p14="http://schemas.microsoft.com/office/powerpoint/2010/main" val="341146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smtClean="0"/>
              <a:t>6/17/2017</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t>‹#›</a:t>
            </a:fld>
            <a:endParaRPr lang="en-US" dirty="0"/>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52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1357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2422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13192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43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8481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61921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27518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72474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11911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6/17/2017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3268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96DFF08F-DC6B-4601-B491-B0F83F6DD2DA}" type="datetimeFigureOut">
              <a:rPr lang="en-US" smtClean="0"/>
              <a:pPr/>
              <a:t>6/17/2017</a:t>
            </a:fld>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dirty="0"/>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487206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372" y="423808"/>
            <a:ext cx="8031256" cy="2073732"/>
          </a:xfrm>
          <a:prstGeom prst="rect">
            <a:avLst/>
          </a:prstGeom>
          <a:solidFill>
            <a:schemeClr val="bg1">
              <a:alpha val="64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400" b="1" dirty="0">
                <a:solidFill>
                  <a:schemeClr val="tx1"/>
                </a:solidFill>
                <a:latin typeface="Candara" panose="020E0502030303020204" pitchFamily="34" charset="0"/>
              </a:rPr>
              <a:t>"Grace comes into the soul, as the morning sun into the world; first a dawning; then a light; and at last the sun in his full and excellent brightness” </a:t>
            </a:r>
            <a:r>
              <a:rPr lang="en-ZA" sz="1400" b="1" dirty="0">
                <a:solidFill>
                  <a:schemeClr val="tx1"/>
                </a:solidFill>
                <a:latin typeface="Candara" panose="020E0502030303020204" pitchFamily="34" charset="0"/>
              </a:rPr>
              <a:t>Thomas Adams </a:t>
            </a:r>
            <a:endParaRPr lang="en-ZA" sz="1400" dirty="0"/>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8431" y="0"/>
            <a:ext cx="11096242" cy="6858000"/>
          </a:xfrm>
          <a:prstGeom prst="rect">
            <a:avLst/>
          </a:prstGeom>
        </p:spPr>
      </p:pic>
      <p:sp>
        <p:nvSpPr>
          <p:cNvPr id="6" name="Rectangle 5"/>
          <p:cNvSpPr/>
          <p:nvPr/>
        </p:nvSpPr>
        <p:spPr>
          <a:xfrm>
            <a:off x="1508152" y="331580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6600" b="1" dirty="0" smtClean="0">
                <a:solidFill>
                  <a:schemeClr val="tx1"/>
                </a:solidFill>
                <a:ea typeface="MS PGothic" panose="020B0600070205080204" pitchFamily="34" charset="-128"/>
              </a:rPr>
              <a:t>Each One...</a:t>
            </a:r>
            <a:endParaRPr lang="en-ZA" sz="6600" b="1" dirty="0">
              <a:solidFill>
                <a:schemeClr val="tx1"/>
              </a:solidFill>
              <a:ea typeface="MS PGothic" panose="020B0600070205080204" pitchFamily="34" charset="-128"/>
            </a:endParaRPr>
          </a:p>
        </p:txBody>
      </p:sp>
    </p:spTree>
    <p:extLst>
      <p:ext uri="{BB962C8B-B14F-4D97-AF65-F5344CB8AC3E}">
        <p14:creationId xmlns:p14="http://schemas.microsoft.com/office/powerpoint/2010/main" val="1323833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rgbClr val="82B7B8"/>
              </a:gs>
              <a:gs pos="27000">
                <a:srgbClr val="B1C2CD"/>
              </a:gs>
              <a:gs pos="100000">
                <a:schemeClr val="accent4">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Watching out for false teachings</a:t>
            </a:r>
            <a:endParaRPr lang="en-ZA" sz="4400" dirty="0">
              <a:solidFill>
                <a:schemeClr val="tx1"/>
              </a:solidFil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8354"/>
          <a:stretch/>
        </p:blipFill>
        <p:spPr>
          <a:xfrm>
            <a:off x="-336177" y="4359281"/>
            <a:ext cx="10035875" cy="2815743"/>
          </a:xfrm>
          <a:prstGeom prst="rect">
            <a:avLst/>
          </a:prstGeom>
          <a:effectLst>
            <a:softEdge rad="317500"/>
          </a:effectLst>
        </p:spPr>
      </p:pic>
      <p:sp>
        <p:nvSpPr>
          <p:cNvPr id="7" name="Rectangle 6"/>
          <p:cNvSpPr/>
          <p:nvPr/>
        </p:nvSpPr>
        <p:spPr>
          <a:xfrm>
            <a:off x="167640" y="1126855"/>
            <a:ext cx="8488680" cy="2991175"/>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000" b="1" dirty="0" smtClean="0">
                <a:effectLst>
                  <a:glow rad="101600">
                    <a:schemeClr val="tx2">
                      <a:lumMod val="40000"/>
                      <a:lumOff val="60000"/>
                      <a:alpha val="60000"/>
                    </a:schemeClr>
                  </a:glow>
                </a:effectLst>
              </a:rPr>
              <a:t>Colossians 2:6-9:  </a:t>
            </a:r>
            <a:r>
              <a:rPr lang="en-ZA" sz="2000" dirty="0" smtClean="0"/>
              <a:t>And </a:t>
            </a:r>
            <a:r>
              <a:rPr lang="en-ZA" sz="2000" dirty="0"/>
              <a:t>now, just as you accepted Christ Jesus as your Lord, you must continue to follow him. Let your roots grow down into him, and let your lives be built on him. Then your faith will grow strong in the truth you were taught, and you will overflow with thankfulness. </a:t>
            </a:r>
            <a:r>
              <a:rPr lang="en-ZA" sz="2000" b="1" dirty="0">
                <a:solidFill>
                  <a:srgbClr val="FFFF00"/>
                </a:solidFill>
              </a:rPr>
              <a:t>Don’t let anyone capture you with empty philosophies and high-sounding nonsense that come from human thinking and from the spiritual powers of this world, rather than from Christ</a:t>
            </a:r>
            <a:r>
              <a:rPr lang="en-ZA" sz="2000" dirty="0">
                <a:solidFill>
                  <a:srgbClr val="FFFF00"/>
                </a:solidFill>
              </a:rPr>
              <a:t>. </a:t>
            </a:r>
            <a:r>
              <a:rPr lang="en-ZA" sz="2000" dirty="0"/>
              <a:t>For in Christ lives all the fullness of God in a human body. </a:t>
            </a:r>
            <a:endParaRPr lang="en-ZA" sz="2000" dirty="0"/>
          </a:p>
        </p:txBody>
      </p:sp>
      <p:grpSp>
        <p:nvGrpSpPr>
          <p:cNvPr id="14" name="Group 13"/>
          <p:cNvGrpSpPr/>
          <p:nvPr/>
        </p:nvGrpSpPr>
        <p:grpSpPr>
          <a:xfrm>
            <a:off x="4090887" y="5971246"/>
            <a:ext cx="6831826" cy="937841"/>
            <a:chOff x="4090887" y="5971246"/>
            <a:chExt cx="6831826" cy="937841"/>
          </a:xfrm>
        </p:grpSpPr>
        <p:sp>
          <p:nvSpPr>
            <p:cNvPr id="15" name="Rectangle 14"/>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Tree>
    <p:extLst>
      <p:ext uri="{BB962C8B-B14F-4D97-AF65-F5344CB8AC3E}">
        <p14:creationId xmlns:p14="http://schemas.microsoft.com/office/powerpoint/2010/main" val="2716429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rgbClr val="82B7B8"/>
              </a:gs>
              <a:gs pos="27000">
                <a:srgbClr val="B1C2CD"/>
              </a:gs>
              <a:gs pos="100000">
                <a:schemeClr val="accent4">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8354"/>
          <a:stretch/>
        </p:blipFill>
        <p:spPr>
          <a:xfrm>
            <a:off x="-336177" y="4359281"/>
            <a:ext cx="10035875" cy="2815743"/>
          </a:xfrm>
          <a:prstGeom prst="rect">
            <a:avLst/>
          </a:prstGeom>
          <a:effectLst>
            <a:softEdge rad="317500"/>
          </a:effectLst>
        </p:spPr>
      </p:pic>
      <p:sp>
        <p:nvSpPr>
          <p:cNvPr id="7" name="Rectangle 6"/>
          <p:cNvSpPr/>
          <p:nvPr/>
        </p:nvSpPr>
        <p:spPr>
          <a:xfrm>
            <a:off x="337185" y="1155031"/>
            <a:ext cx="8488680" cy="2962999"/>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000" b="1" dirty="0">
                <a:effectLst>
                  <a:glow rad="101600">
                    <a:schemeClr val="tx2">
                      <a:lumMod val="40000"/>
                      <a:lumOff val="60000"/>
                      <a:alpha val="60000"/>
                    </a:schemeClr>
                  </a:glow>
                </a:effectLst>
              </a:rPr>
              <a:t>Acts </a:t>
            </a:r>
            <a:r>
              <a:rPr lang="en-ZA" sz="2000" b="1" dirty="0">
                <a:effectLst>
                  <a:glow rad="101600">
                    <a:schemeClr val="tx2">
                      <a:lumMod val="40000"/>
                      <a:lumOff val="60000"/>
                      <a:alpha val="60000"/>
                    </a:schemeClr>
                  </a:glow>
                </a:effectLst>
              </a:rPr>
              <a:t>20:28-31</a:t>
            </a:r>
            <a:r>
              <a:rPr lang="en-ZA" sz="2000" dirty="0" smtClean="0"/>
              <a:t>: “</a:t>
            </a:r>
            <a:r>
              <a:rPr lang="en-ZA" sz="2000" dirty="0"/>
              <a:t>So guard yourselves and God’s people. Feed and shepherd God’s flock—his church, purchased with his own blood —over which the Holy Spirit has appointed you as leaders.  </a:t>
            </a:r>
            <a:r>
              <a:rPr lang="en-ZA" sz="2000" b="1" dirty="0">
                <a:solidFill>
                  <a:srgbClr val="FFFF00"/>
                </a:solidFill>
              </a:rPr>
              <a:t>I know that false teachers, like vicious wolves, will come in among you after I leave, not sparing the flock. Even some men from your own group will rise up and distort the truth in order to draw a following</a:t>
            </a:r>
            <a:r>
              <a:rPr lang="en-ZA" sz="2000" dirty="0"/>
              <a:t>. Watch out! Remember the three years I was with you—my constant watch and care over you night and day, and my many tears for you</a:t>
            </a:r>
            <a:r>
              <a:rPr lang="en-ZA" sz="2000" dirty="0" smtClean="0"/>
              <a:t>.</a:t>
            </a:r>
            <a:r>
              <a:rPr lang="en-ZA" sz="2000" dirty="0"/>
              <a:t/>
            </a:r>
            <a:br>
              <a:rPr lang="en-ZA" sz="2000" dirty="0"/>
            </a:br>
            <a:endParaRPr lang="en-ZA" sz="2000" dirty="0"/>
          </a:p>
        </p:txBody>
      </p:sp>
      <p:sp>
        <p:nvSpPr>
          <p:cNvPr id="9" name="Rectangle 8"/>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Watching out for false teachings</a:t>
            </a:r>
            <a:endParaRPr lang="en-ZA" sz="4400" dirty="0">
              <a:solidFill>
                <a:schemeClr val="tx1"/>
              </a:solidFill>
            </a:endParaRPr>
          </a:p>
        </p:txBody>
      </p:sp>
      <p:sp>
        <p:nvSpPr>
          <p:cNvPr id="3" name="Rectangle 2"/>
          <p:cNvSpPr/>
          <p:nvPr/>
        </p:nvSpPr>
        <p:spPr>
          <a:xfrm>
            <a:off x="337185" y="4118030"/>
            <a:ext cx="8311964" cy="1200329"/>
          </a:xfrm>
          <a:prstGeom prst="rect">
            <a:avLst/>
          </a:prstGeom>
        </p:spPr>
        <p:txBody>
          <a:bodyPr wrap="square">
            <a:spAutoFit/>
          </a:bodyPr>
          <a:lstStyle/>
          <a:p>
            <a:pPr algn="ctr"/>
            <a:r>
              <a:rPr lang="en-ZA" sz="3600" b="1" dirty="0">
                <a:solidFill>
                  <a:schemeClr val="accent3">
                    <a:lumMod val="60000"/>
                    <a:lumOff val="40000"/>
                  </a:schemeClr>
                </a:solidFill>
                <a:effectLst>
                  <a:glow rad="241300">
                    <a:schemeClr val="tx1">
                      <a:alpha val="58000"/>
                    </a:schemeClr>
                  </a:glow>
                </a:effectLst>
              </a:rPr>
              <a:t>The best way to distinguish the truth from false teaching is to know the truth!</a:t>
            </a:r>
            <a:endParaRPr lang="en-ZA" sz="3600" b="1" dirty="0">
              <a:solidFill>
                <a:schemeClr val="accent3">
                  <a:lumMod val="60000"/>
                  <a:lumOff val="40000"/>
                </a:schemeClr>
              </a:solidFill>
              <a:effectLst>
                <a:glow rad="241300">
                  <a:schemeClr val="tx1">
                    <a:alpha val="58000"/>
                  </a:schemeClr>
                </a:glow>
              </a:effectLst>
            </a:endParaRPr>
          </a:p>
        </p:txBody>
      </p:sp>
      <p:grpSp>
        <p:nvGrpSpPr>
          <p:cNvPr id="11" name="Group 10"/>
          <p:cNvGrpSpPr/>
          <p:nvPr/>
        </p:nvGrpSpPr>
        <p:grpSpPr>
          <a:xfrm>
            <a:off x="4090887" y="5971246"/>
            <a:ext cx="6831826" cy="937841"/>
            <a:chOff x="4090887" y="5971246"/>
            <a:chExt cx="6831826" cy="937841"/>
          </a:xfrm>
        </p:grpSpPr>
        <p:sp>
          <p:nvSpPr>
            <p:cNvPr id="12" name="Rectangle 11"/>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Tree>
    <p:extLst>
      <p:ext uri="{BB962C8B-B14F-4D97-AF65-F5344CB8AC3E}">
        <p14:creationId xmlns:p14="http://schemas.microsoft.com/office/powerpoint/2010/main" val="239185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0"/>
            <a:ext cx="9144000" cy="6858000"/>
          </a:xfrm>
        </p:spPr>
      </p:pic>
      <p:sp>
        <p:nvSpPr>
          <p:cNvPr id="7" name="Rectangle 6"/>
          <p:cNvSpPr/>
          <p:nvPr/>
        </p:nvSpPr>
        <p:spPr>
          <a:xfrm>
            <a:off x="1445511" y="4743790"/>
            <a:ext cx="7423178"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endParaRPr lang="en-ZA" sz="4400" b="1" dirty="0">
              <a:solidFill>
                <a:schemeClr val="tx1"/>
              </a:solidFill>
              <a:ea typeface="MS PGothic" panose="020B0600070205080204" pitchFamily="34" charset="-128"/>
            </a:endParaRPr>
          </a:p>
          <a:p>
            <a:pPr marL="1143000" indent="-1143000">
              <a:buFont typeface="Arial" panose="020B0604020202020204" pitchFamily="34" charset="0"/>
              <a:buChar char="•"/>
            </a:pPr>
            <a:endParaRPr lang="en-ZA" sz="4400" b="1" dirty="0" smtClean="0">
              <a:solidFill>
                <a:schemeClr val="bg1"/>
              </a:solidFill>
              <a:latin typeface="Bradley Hand ITC" panose="03070402050302030203" pitchFamily="66" charset="0"/>
              <a:ea typeface="MS PGothic" panose="020B0600070205080204" pitchFamily="34" charset="-128"/>
            </a:endParaRPr>
          </a:p>
          <a:p>
            <a:r>
              <a:rPr lang="en-ZA" sz="6000" b="1" dirty="0" smtClean="0">
                <a:solidFill>
                  <a:schemeClr val="bg1"/>
                </a:solidFill>
                <a:ea typeface="MS PGothic" panose="020B0600070205080204" pitchFamily="34" charset="-128"/>
              </a:rPr>
              <a:t>Each One</a:t>
            </a:r>
          </a:p>
          <a:p>
            <a:pPr marL="577850" indent="-577850">
              <a:buFont typeface="Arial" panose="020B0604020202020204" pitchFamily="34" charset="0"/>
              <a:buChar char="•"/>
            </a:pPr>
            <a:r>
              <a:rPr lang="en-ZA" sz="4000" b="1" dirty="0" smtClean="0">
                <a:solidFill>
                  <a:schemeClr val="bg1"/>
                </a:solidFill>
                <a:latin typeface="Bradley Hand ITC" panose="03070402050302030203" pitchFamily="66" charset="0"/>
                <a:ea typeface="MS PGothic" panose="020B0600070205080204" pitchFamily="34" charset="-128"/>
              </a:rPr>
              <a:t>Wholeheartedly devoted</a:t>
            </a:r>
          </a:p>
          <a:p>
            <a:pPr marL="577850" indent="-577850">
              <a:buFont typeface="Arial" panose="020B0604020202020204" pitchFamily="34" charset="0"/>
              <a:buChar char="•"/>
            </a:pPr>
            <a:r>
              <a:rPr lang="en-ZA" sz="4000" b="1" dirty="0" smtClean="0">
                <a:solidFill>
                  <a:schemeClr val="bg1"/>
                </a:solidFill>
                <a:latin typeface="Bradley Hand ITC" panose="03070402050302030203" pitchFamily="66" charset="0"/>
                <a:ea typeface="MS PGothic" panose="020B0600070205080204" pitchFamily="34" charset="-128"/>
              </a:rPr>
              <a:t>Filled with the Spirit</a:t>
            </a:r>
          </a:p>
          <a:p>
            <a:pPr marL="577850" indent="-577850">
              <a:buFont typeface="Arial" panose="020B0604020202020204" pitchFamily="34" charset="0"/>
              <a:buChar char="•"/>
            </a:pPr>
            <a:r>
              <a:rPr lang="en-ZA" sz="4000" b="1" dirty="0" smtClean="0">
                <a:solidFill>
                  <a:schemeClr val="bg1"/>
                </a:solidFill>
                <a:latin typeface="Bradley Hand ITC" panose="03070402050302030203" pitchFamily="66" charset="0"/>
                <a:ea typeface="MS PGothic" panose="020B0600070205080204" pitchFamily="34" charset="-128"/>
              </a:rPr>
              <a:t>Needed</a:t>
            </a:r>
          </a:p>
          <a:p>
            <a:pPr marL="577850" indent="-577850">
              <a:buFont typeface="Arial" panose="020B0604020202020204" pitchFamily="34" charset="0"/>
              <a:buChar char="•"/>
            </a:pPr>
            <a:r>
              <a:rPr lang="en-ZA" sz="4000" b="1" dirty="0" smtClean="0">
                <a:solidFill>
                  <a:schemeClr val="bg1"/>
                </a:solidFill>
                <a:latin typeface="Bradley Hand ITC" panose="03070402050302030203" pitchFamily="66" charset="0"/>
                <a:ea typeface="MS PGothic" panose="020B0600070205080204" pitchFamily="34" charset="-128"/>
              </a:rPr>
              <a:t>Committed</a:t>
            </a:r>
          </a:p>
          <a:p>
            <a:pPr marL="577850" indent="-577850">
              <a:buFont typeface="Arial" panose="020B0604020202020204" pitchFamily="34" charset="0"/>
              <a:buChar char="•"/>
            </a:pPr>
            <a:r>
              <a:rPr lang="en-ZA" sz="4000" b="1" dirty="0" smtClean="0">
                <a:solidFill>
                  <a:schemeClr val="bg1"/>
                </a:solidFill>
                <a:latin typeface="Bradley Hand ITC" panose="03070402050302030203" pitchFamily="66" charset="0"/>
                <a:ea typeface="MS PGothic" panose="020B0600070205080204" pitchFamily="34" charset="-128"/>
              </a:rPr>
              <a:t>Shepherded</a:t>
            </a:r>
          </a:p>
          <a:p>
            <a:pPr marL="577850" indent="-577850">
              <a:buFont typeface="Arial" panose="020B0604020202020204" pitchFamily="34" charset="0"/>
              <a:buChar char="•"/>
            </a:pPr>
            <a:r>
              <a:rPr lang="en-ZA" sz="4000" b="1" dirty="0" smtClean="0">
                <a:solidFill>
                  <a:srgbClr val="FFFF00"/>
                </a:solidFill>
                <a:latin typeface="Bradley Hand ITC" panose="03070402050302030203" pitchFamily="66" charset="0"/>
                <a:ea typeface="MS PGothic" panose="020B0600070205080204" pitchFamily="34" charset="-128"/>
              </a:rPr>
              <a:t>Aligned in doctrine</a:t>
            </a:r>
            <a:endParaRPr lang="en-ZA" sz="4000" b="1" dirty="0">
              <a:solidFill>
                <a:srgbClr val="FFFF00"/>
              </a:solidFill>
              <a:latin typeface="Bradley Hand ITC" panose="03070402050302030203" pitchFamily="66" charset="0"/>
              <a:ea typeface="MS PGothic" panose="020B0600070205080204" pitchFamily="34" charset="-128"/>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40000">
            <a:off x="6493665" y="4484317"/>
            <a:ext cx="995081" cy="995081"/>
          </a:xfrm>
          <a:prstGeom prst="rect">
            <a:avLst/>
          </a:prstGeom>
        </p:spPr>
      </p:pic>
    </p:spTree>
    <p:extLst>
      <p:ext uri="{BB962C8B-B14F-4D97-AF65-F5344CB8AC3E}">
        <p14:creationId xmlns:p14="http://schemas.microsoft.com/office/powerpoint/2010/main" val="414689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6858000"/>
          </a:xfrm>
          <a:prstGeom prst="rect">
            <a:avLst/>
          </a:prstGeom>
          <a:solidFill>
            <a:srgbClr val="EAEF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effectLst>
            <a:softEdge rad="317500"/>
          </a:effectLst>
        </p:spPr>
      </p:pic>
      <p:sp>
        <p:nvSpPr>
          <p:cNvPr id="7" name="TextBox 6"/>
          <p:cNvSpPr txBox="1"/>
          <p:nvPr/>
        </p:nvSpPr>
        <p:spPr>
          <a:xfrm>
            <a:off x="2138083" y="1557045"/>
            <a:ext cx="5413034" cy="1477328"/>
          </a:xfrm>
          <a:prstGeom prst="rect">
            <a:avLst/>
          </a:prstGeom>
          <a:noFill/>
        </p:spPr>
        <p:txBody>
          <a:bodyPr wrap="square" rtlCol="0">
            <a:spAutoFit/>
          </a:bodyPr>
          <a:lstStyle/>
          <a:p>
            <a:pPr algn="ctr"/>
            <a:r>
              <a:rPr lang="en-ZA" sz="5400" b="1" i="1" dirty="0" smtClean="0">
                <a:solidFill>
                  <a:schemeClr val="bg1"/>
                </a:solidFill>
                <a:effectLst>
                  <a:glow rad="241300">
                    <a:schemeClr val="tx1">
                      <a:alpha val="60000"/>
                    </a:schemeClr>
                  </a:glow>
                </a:effectLst>
              </a:rPr>
              <a:t>Looking Forward</a:t>
            </a:r>
            <a:endParaRPr lang="en-ZA" sz="5400" b="1" i="1" dirty="0" smtClean="0">
              <a:solidFill>
                <a:schemeClr val="bg1"/>
              </a:solidFill>
              <a:effectLst>
                <a:glow rad="241300">
                  <a:schemeClr val="tx1">
                    <a:alpha val="60000"/>
                  </a:schemeClr>
                </a:glow>
              </a:effectLst>
            </a:endParaRPr>
          </a:p>
          <a:p>
            <a:pPr algn="ctr"/>
            <a:r>
              <a:rPr lang="en-ZA" sz="3600" b="1" i="1" dirty="0" smtClean="0">
                <a:solidFill>
                  <a:schemeClr val="bg1"/>
                </a:solidFill>
                <a:effectLst>
                  <a:glow rad="101600">
                    <a:schemeClr val="tx1">
                      <a:alpha val="60000"/>
                    </a:schemeClr>
                  </a:glow>
                </a:effectLst>
              </a:rPr>
              <a:t>This Wed </a:t>
            </a:r>
            <a:r>
              <a:rPr lang="en-ZA" sz="3600" b="1" i="1" dirty="0" smtClean="0">
                <a:solidFill>
                  <a:schemeClr val="bg1"/>
                </a:solidFill>
                <a:effectLst>
                  <a:glow rad="101600">
                    <a:schemeClr val="tx1">
                      <a:alpha val="60000"/>
                    </a:schemeClr>
                  </a:glow>
                </a:effectLst>
              </a:rPr>
              <a:t>21 June (7-9pm)</a:t>
            </a:r>
            <a:endParaRPr lang="en-ZA" sz="36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675748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0"/>
            <a:ext cx="9144000" cy="6858000"/>
          </a:xfrm>
        </p:spPr>
      </p:pic>
      <p:sp>
        <p:nvSpPr>
          <p:cNvPr id="7" name="Rectangle 6"/>
          <p:cNvSpPr/>
          <p:nvPr/>
        </p:nvSpPr>
        <p:spPr>
          <a:xfrm>
            <a:off x="1252659" y="324977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r>
              <a:rPr lang="en-ZA" sz="6600" b="1" dirty="0" smtClean="0">
                <a:solidFill>
                  <a:schemeClr val="bg1"/>
                </a:solidFill>
                <a:latin typeface="Bradley Hand ITC" panose="03070402050302030203" pitchFamily="66" charset="0"/>
                <a:ea typeface="MS PGothic" panose="020B0600070205080204" pitchFamily="34" charset="-128"/>
              </a:rPr>
              <a:t>Aligned with a common doctrine</a:t>
            </a:r>
            <a:endParaRPr lang="en-ZA" sz="6600" b="1" dirty="0">
              <a:solidFill>
                <a:schemeClr val="bg1"/>
              </a:solidFill>
              <a:latin typeface="Bradley Hand ITC" panose="03070402050302030203" pitchFamily="66" charset="0"/>
              <a:ea typeface="MS PGothic" panose="020B0600070205080204" pitchFamily="34" charset="-128"/>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40000">
            <a:off x="3832244" y="3794312"/>
            <a:ext cx="1672656" cy="1672656"/>
          </a:xfrm>
          <a:prstGeom prst="rect">
            <a:avLst/>
          </a:prstGeom>
        </p:spPr>
      </p:pic>
    </p:spTree>
    <p:extLst>
      <p:ext uri="{BB962C8B-B14F-4D97-AF65-F5344CB8AC3E}">
        <p14:creationId xmlns:p14="http://schemas.microsoft.com/office/powerpoint/2010/main" val="1221814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rgbClr val="82B7B8"/>
              </a:gs>
              <a:gs pos="27000">
                <a:srgbClr val="B1C2CD"/>
              </a:gs>
              <a:gs pos="100000">
                <a:schemeClr val="accent4">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8354"/>
          <a:stretch/>
        </p:blipFill>
        <p:spPr>
          <a:xfrm>
            <a:off x="-336177" y="4359281"/>
            <a:ext cx="10035875" cy="2815743"/>
          </a:xfrm>
          <a:prstGeom prst="rect">
            <a:avLst/>
          </a:prstGeom>
          <a:effectLst>
            <a:softEdge rad="317500"/>
          </a:effectLst>
        </p:spPr>
      </p:pic>
      <p:sp>
        <p:nvSpPr>
          <p:cNvPr id="9" name="Rectangle 8"/>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Doctrine</a:t>
            </a:r>
            <a:r>
              <a:rPr lang="en-GB" sz="4400" b="1" i="1" dirty="0">
                <a:solidFill>
                  <a:schemeClr val="tx1"/>
                </a:solidFill>
              </a:rPr>
              <a:t>: Our set of beliefs</a:t>
            </a:r>
            <a:endParaRPr lang="en-ZA" sz="4400" b="1" i="1" dirty="0">
              <a:solidFill>
                <a:schemeClr val="tx1"/>
              </a:solidFill>
            </a:endParaRPr>
          </a:p>
        </p:txBody>
      </p:sp>
      <p:grpSp>
        <p:nvGrpSpPr>
          <p:cNvPr id="11" name="Group 10"/>
          <p:cNvGrpSpPr/>
          <p:nvPr/>
        </p:nvGrpSpPr>
        <p:grpSpPr>
          <a:xfrm>
            <a:off x="4090887" y="5971246"/>
            <a:ext cx="6831826" cy="937841"/>
            <a:chOff x="4090887" y="5971246"/>
            <a:chExt cx="6831826" cy="937841"/>
          </a:xfrm>
        </p:grpSpPr>
        <p:sp>
          <p:nvSpPr>
            <p:cNvPr id="12" name="Rectangle 11"/>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
        <p:nvSpPr>
          <p:cNvPr id="16" name="Rectangle 15"/>
          <p:cNvSpPr/>
          <p:nvPr/>
        </p:nvSpPr>
        <p:spPr>
          <a:xfrm>
            <a:off x="327660" y="1295711"/>
            <a:ext cx="8488680" cy="2086735"/>
          </a:xfrm>
          <a:prstGeom prst="rect">
            <a:avLst/>
          </a:prstGeom>
          <a:solidFill>
            <a:srgbClr val="666142"/>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accent4">
                    <a:lumMod val="40000"/>
                    <a:lumOff val="60000"/>
                  </a:schemeClr>
                </a:solidFill>
                <a:effectLst>
                  <a:glow rad="139700">
                    <a:schemeClr val="accent4">
                      <a:satMod val="175000"/>
                      <a:alpha val="40000"/>
                    </a:schemeClr>
                  </a:glow>
                </a:effectLst>
              </a:rPr>
              <a:t>A common set of belief is critical to harmony in the church</a:t>
            </a:r>
          </a:p>
          <a:p>
            <a:r>
              <a:rPr lang="en-ZA" sz="2000" b="1" dirty="0">
                <a:effectLst>
                  <a:glow rad="101600">
                    <a:schemeClr val="tx2">
                      <a:lumMod val="40000"/>
                      <a:lumOff val="60000"/>
                      <a:alpha val="60000"/>
                    </a:schemeClr>
                  </a:glow>
                </a:effectLst>
              </a:rPr>
              <a:t>1 </a:t>
            </a:r>
            <a:r>
              <a:rPr lang="en-ZA" sz="2000" b="1" dirty="0">
                <a:effectLst>
                  <a:glow rad="101600">
                    <a:schemeClr val="tx2">
                      <a:lumMod val="40000"/>
                      <a:lumOff val="60000"/>
                      <a:alpha val="60000"/>
                    </a:schemeClr>
                  </a:glow>
                </a:effectLst>
              </a:rPr>
              <a:t>Corinthians </a:t>
            </a:r>
            <a:r>
              <a:rPr lang="en-ZA" sz="2000" b="1" dirty="0">
                <a:effectLst>
                  <a:glow rad="101600">
                    <a:schemeClr val="tx2">
                      <a:lumMod val="40000"/>
                      <a:lumOff val="60000"/>
                      <a:alpha val="60000"/>
                    </a:schemeClr>
                  </a:glow>
                </a:effectLst>
              </a:rPr>
              <a:t>1:10</a:t>
            </a:r>
            <a:r>
              <a:rPr lang="en-ZA" sz="2000" dirty="0" smtClean="0"/>
              <a:t>:  “I </a:t>
            </a:r>
            <a:r>
              <a:rPr lang="en-ZA" sz="2000" dirty="0"/>
              <a:t>appeal to you, dear brothers and sisters, by the authority of our Lord Jesus Christ, to </a:t>
            </a:r>
            <a:r>
              <a:rPr lang="en-ZA" sz="2000" dirty="0">
                <a:solidFill>
                  <a:schemeClr val="accent3">
                    <a:lumMod val="60000"/>
                    <a:lumOff val="40000"/>
                  </a:schemeClr>
                </a:solidFill>
              </a:rPr>
              <a:t>live in harmony </a:t>
            </a:r>
            <a:r>
              <a:rPr lang="en-ZA" sz="2000" dirty="0"/>
              <a:t>with each other. Let there be </a:t>
            </a:r>
            <a:r>
              <a:rPr lang="en-ZA" sz="2000" dirty="0">
                <a:solidFill>
                  <a:schemeClr val="accent3">
                    <a:lumMod val="60000"/>
                    <a:lumOff val="40000"/>
                  </a:schemeClr>
                </a:solidFill>
              </a:rPr>
              <a:t>no divisions</a:t>
            </a:r>
            <a:r>
              <a:rPr lang="en-ZA" sz="2000" dirty="0"/>
              <a:t> in the church. Rather, be of </a:t>
            </a:r>
            <a:r>
              <a:rPr lang="en-ZA" sz="2000" dirty="0">
                <a:solidFill>
                  <a:schemeClr val="accent3">
                    <a:lumMod val="60000"/>
                    <a:lumOff val="40000"/>
                  </a:schemeClr>
                </a:solidFill>
              </a:rPr>
              <a:t>one mind</a:t>
            </a:r>
            <a:r>
              <a:rPr lang="en-ZA" sz="2000" dirty="0"/>
              <a:t>, united in thought and purpose</a:t>
            </a:r>
            <a:r>
              <a:rPr lang="en-ZA" sz="2000" dirty="0" smtClean="0"/>
              <a:t>.”</a:t>
            </a:r>
            <a:r>
              <a:rPr lang="en-ZA" sz="2000" dirty="0"/>
              <a:t/>
            </a:r>
            <a:br>
              <a:rPr lang="en-ZA" sz="2000" dirty="0"/>
            </a:br>
            <a:r>
              <a:rPr lang="en-ZA" sz="2000" dirty="0"/>
              <a:t/>
            </a:r>
            <a:br>
              <a:rPr lang="en-ZA" sz="2000" dirty="0"/>
            </a:br>
            <a:r>
              <a:rPr lang="en-ZA" sz="2000" dirty="0" smtClean="0"/>
              <a:t/>
            </a:r>
            <a:br>
              <a:rPr lang="en-ZA" sz="2000" dirty="0" smtClean="0"/>
            </a:br>
            <a:endParaRPr lang="en-ZA" sz="2000" dirty="0"/>
          </a:p>
        </p:txBody>
      </p:sp>
      <p:sp>
        <p:nvSpPr>
          <p:cNvPr id="10" name="Rectangle 9"/>
          <p:cNvSpPr/>
          <p:nvPr/>
        </p:nvSpPr>
        <p:spPr>
          <a:xfrm>
            <a:off x="327660" y="3382446"/>
            <a:ext cx="8488680" cy="1760311"/>
          </a:xfrm>
          <a:prstGeom prst="rect">
            <a:avLst/>
          </a:prstGeom>
          <a:solidFill>
            <a:srgbClr val="666142"/>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accent4">
                    <a:lumMod val="40000"/>
                    <a:lumOff val="60000"/>
                  </a:schemeClr>
                </a:solidFill>
                <a:effectLst>
                  <a:glow rad="139700">
                    <a:schemeClr val="accent4">
                      <a:satMod val="175000"/>
                      <a:alpha val="40000"/>
                    </a:schemeClr>
                  </a:glow>
                </a:effectLst>
              </a:rPr>
              <a:t>Each of us needs to have a sound biblical foundation</a:t>
            </a:r>
          </a:p>
          <a:p>
            <a:r>
              <a:rPr lang="en-ZA" sz="2000" b="1" dirty="0">
                <a:effectLst>
                  <a:glow rad="101600">
                    <a:schemeClr val="tx2">
                      <a:lumMod val="40000"/>
                      <a:lumOff val="60000"/>
                      <a:alpha val="60000"/>
                    </a:schemeClr>
                  </a:glow>
                </a:effectLst>
              </a:rPr>
              <a:t>1 </a:t>
            </a:r>
            <a:r>
              <a:rPr lang="en-ZA" sz="2000" b="1" dirty="0">
                <a:effectLst>
                  <a:glow rad="101600">
                    <a:schemeClr val="tx2">
                      <a:lumMod val="40000"/>
                      <a:lumOff val="60000"/>
                      <a:alpha val="60000"/>
                    </a:schemeClr>
                  </a:glow>
                </a:effectLst>
              </a:rPr>
              <a:t>Thessalonians 5:19, </a:t>
            </a:r>
            <a:r>
              <a:rPr lang="en-ZA" sz="2000" b="1" dirty="0">
                <a:effectLst>
                  <a:glow rad="101600">
                    <a:schemeClr val="tx2">
                      <a:lumMod val="40000"/>
                      <a:lumOff val="60000"/>
                      <a:alpha val="60000"/>
                    </a:schemeClr>
                  </a:glow>
                </a:effectLst>
              </a:rPr>
              <a:t>21-22</a:t>
            </a:r>
            <a:r>
              <a:rPr lang="en-ZA" sz="2000" dirty="0" smtClean="0"/>
              <a:t>:  “Do </a:t>
            </a:r>
            <a:r>
              <a:rPr lang="en-ZA" sz="2000" dirty="0"/>
              <a:t>not stifle the Holy Spirit. but </a:t>
            </a:r>
            <a:r>
              <a:rPr lang="en-ZA" sz="2000" dirty="0">
                <a:solidFill>
                  <a:schemeClr val="accent3">
                    <a:lumMod val="60000"/>
                    <a:lumOff val="40000"/>
                  </a:schemeClr>
                </a:solidFill>
              </a:rPr>
              <a:t>test everything that is said</a:t>
            </a:r>
            <a:r>
              <a:rPr lang="en-ZA" sz="2000" dirty="0"/>
              <a:t>. Hold on to what is good. Stay away from every kind of evil</a:t>
            </a:r>
            <a:r>
              <a:rPr lang="en-ZA" sz="2000" dirty="0" smtClean="0"/>
              <a:t>.”</a:t>
            </a:r>
            <a:r>
              <a:rPr lang="en-ZA" sz="2000" dirty="0"/>
              <a:t/>
            </a:r>
            <a:br>
              <a:rPr lang="en-ZA" sz="2000" dirty="0"/>
            </a:br>
            <a:r>
              <a:rPr lang="en-ZA" sz="2000" dirty="0"/>
              <a:t/>
            </a:r>
            <a:br>
              <a:rPr lang="en-ZA" sz="2000" dirty="0"/>
            </a:br>
            <a:r>
              <a:rPr lang="en-ZA" sz="2000" dirty="0" smtClean="0"/>
              <a:t/>
            </a:r>
            <a:br>
              <a:rPr lang="en-ZA" sz="2000" dirty="0" smtClean="0"/>
            </a:br>
            <a:endParaRPr lang="en-ZA" sz="2000" dirty="0"/>
          </a:p>
        </p:txBody>
      </p:sp>
      <p:grpSp>
        <p:nvGrpSpPr>
          <p:cNvPr id="5" name="Group 4"/>
          <p:cNvGrpSpPr/>
          <p:nvPr/>
        </p:nvGrpSpPr>
        <p:grpSpPr>
          <a:xfrm>
            <a:off x="480784" y="5142757"/>
            <a:ext cx="6077243" cy="1440923"/>
            <a:chOff x="534572" y="5142757"/>
            <a:chExt cx="6077243" cy="1440923"/>
          </a:xfrm>
        </p:grpSpPr>
        <p:sp>
          <p:nvSpPr>
            <p:cNvPr id="3" name="Rectangle 2"/>
            <p:cNvSpPr/>
            <p:nvPr/>
          </p:nvSpPr>
          <p:spPr>
            <a:xfrm>
              <a:off x="534572" y="5142757"/>
              <a:ext cx="6077243" cy="1440923"/>
            </a:xfrm>
            <a:prstGeom prst="rect">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941513" algn="ctr"/>
              <a:r>
                <a:rPr lang="en-ZA" sz="2200" dirty="0" smtClean="0"/>
                <a:t>THINGS COMMONLY BELIEVED </a:t>
              </a:r>
            </a:p>
            <a:p>
              <a:pPr indent="1941513"/>
              <a:r>
                <a:rPr lang="en-ZA" sz="2200" dirty="0" smtClean="0"/>
                <a:t>  AMONGST US</a:t>
              </a:r>
              <a:endParaRPr lang="en-ZA" sz="2200" dirty="0"/>
            </a:p>
          </p:txBody>
        </p:sp>
        <p:pic>
          <p:nvPicPr>
            <p:cNvPr id="15" name="Picture 14" descr="LOGO minus AO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618" y="5221051"/>
              <a:ext cx="1623382" cy="1246983"/>
            </a:xfrm>
            <a:prstGeom prst="rect">
              <a:avLst/>
            </a:prstGeom>
            <a:noFill/>
            <a:ln>
              <a:solidFill>
                <a:srgbClr val="92D050"/>
              </a:solidFill>
            </a:ln>
          </p:spPr>
        </p:pic>
      </p:grpSp>
    </p:spTree>
    <p:extLst>
      <p:ext uri="{BB962C8B-B14F-4D97-AF65-F5344CB8AC3E}">
        <p14:creationId xmlns:p14="http://schemas.microsoft.com/office/powerpoint/2010/main" val="131802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autoUpdateAnimBg="0"/>
      <p:bldP spid="10"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6" name="Group 15"/>
          <p:cNvGrpSpPr/>
          <p:nvPr/>
        </p:nvGrpSpPr>
        <p:grpSpPr>
          <a:xfrm>
            <a:off x="4090887" y="5971246"/>
            <a:ext cx="6831826" cy="937841"/>
            <a:chOff x="4090887" y="5971246"/>
            <a:chExt cx="6831826" cy="937841"/>
          </a:xfrm>
        </p:grpSpPr>
        <p:sp>
          <p:nvSpPr>
            <p:cNvPr id="33" name="Rectangle 32"/>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
        <p:nvSpPr>
          <p:cNvPr id="36" name="Rectangle 35"/>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Why is doctrine so important?</a:t>
            </a:r>
            <a:endParaRPr lang="en-ZA" sz="4400" dirty="0">
              <a:solidFill>
                <a:schemeClr val="tx1"/>
              </a:solidFill>
            </a:endParaRPr>
          </a:p>
        </p:txBody>
      </p:sp>
      <p:sp>
        <p:nvSpPr>
          <p:cNvPr id="37" name="Rectangle 36"/>
          <p:cNvSpPr/>
          <p:nvPr/>
        </p:nvSpPr>
        <p:spPr>
          <a:xfrm>
            <a:off x="337185" y="1155032"/>
            <a:ext cx="8488680" cy="1290128"/>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Our faith is based on a specific set of beliefs</a:t>
            </a:r>
          </a:p>
          <a:p>
            <a:pPr marL="457200" indent="-457200">
              <a:spcBef>
                <a:spcPts val="600"/>
              </a:spcBef>
              <a:buFont typeface="+mj-lt"/>
              <a:buAutoNum type="arabicPeriod"/>
            </a:pPr>
            <a:r>
              <a:rPr lang="en-ZA" sz="2000" dirty="0" smtClean="0"/>
              <a:t>That the Bible is the </a:t>
            </a:r>
            <a:r>
              <a:rPr lang="en-ZA" sz="2000" b="1" dirty="0" smtClean="0">
                <a:solidFill>
                  <a:schemeClr val="accent3">
                    <a:lumMod val="60000"/>
                    <a:lumOff val="40000"/>
                  </a:schemeClr>
                </a:solidFill>
              </a:rPr>
              <a:t>word of God</a:t>
            </a:r>
            <a:r>
              <a:rPr lang="en-ZA" sz="2000" dirty="0" smtClean="0"/>
              <a:t>.</a:t>
            </a:r>
          </a:p>
          <a:p>
            <a:pPr>
              <a:spcBef>
                <a:spcPts val="600"/>
              </a:spcBef>
            </a:pPr>
            <a:r>
              <a:rPr lang="en-ZA" sz="2000" dirty="0"/>
              <a:t/>
            </a:r>
            <a:br>
              <a:rPr lang="en-ZA" sz="2000" dirty="0"/>
            </a:br>
            <a:endParaRPr lang="en-ZA" sz="2000" dirty="0"/>
          </a:p>
        </p:txBody>
      </p:sp>
      <p:sp>
        <p:nvSpPr>
          <p:cNvPr id="39" name="Rectangle 38"/>
          <p:cNvSpPr/>
          <p:nvPr/>
        </p:nvSpPr>
        <p:spPr>
          <a:xfrm>
            <a:off x="337185" y="2402055"/>
            <a:ext cx="8488680" cy="1785117"/>
          </a:xfrm>
          <a:prstGeom prst="rect">
            <a:avLst/>
          </a:prstGeom>
          <a:solidFill>
            <a:srgbClr val="666142"/>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000" b="1" dirty="0">
                <a:effectLst>
                  <a:glow rad="101600">
                    <a:schemeClr val="tx2">
                      <a:lumMod val="40000"/>
                      <a:lumOff val="60000"/>
                      <a:alpha val="60000"/>
                    </a:schemeClr>
                  </a:glow>
                </a:effectLst>
              </a:rPr>
              <a:t>2 Timothy </a:t>
            </a:r>
            <a:r>
              <a:rPr lang="en-ZA" sz="2000" b="1" dirty="0">
                <a:effectLst>
                  <a:glow rad="101600">
                    <a:schemeClr val="tx2">
                      <a:lumMod val="40000"/>
                      <a:lumOff val="60000"/>
                      <a:alpha val="60000"/>
                    </a:schemeClr>
                  </a:glow>
                </a:effectLst>
              </a:rPr>
              <a:t>3:16-17</a:t>
            </a:r>
            <a:r>
              <a:rPr lang="en-ZA" sz="2000" dirty="0" smtClean="0"/>
              <a:t>:  “All </a:t>
            </a:r>
            <a:r>
              <a:rPr lang="en-ZA" sz="2000" dirty="0"/>
              <a:t>Scripture is inspired by God and is useful to teach us what is true and to make us realize what is wrong in our lives. </a:t>
            </a:r>
            <a:r>
              <a:rPr lang="en-ZA" sz="2000" b="1" dirty="0">
                <a:solidFill>
                  <a:schemeClr val="accent3">
                    <a:lumMod val="60000"/>
                    <a:lumOff val="40000"/>
                  </a:schemeClr>
                </a:solidFill>
              </a:rPr>
              <a:t>It corrects us when we are wrong and teaches us to do what is right</a:t>
            </a:r>
            <a:r>
              <a:rPr lang="en-ZA" sz="2000" dirty="0"/>
              <a:t>. God uses it to prepare and equip his people to do every good work</a:t>
            </a:r>
            <a:r>
              <a:rPr lang="en-ZA" sz="2000" dirty="0" smtClean="0"/>
              <a:t>.”</a:t>
            </a:r>
            <a:r>
              <a:rPr lang="en-ZA" sz="2000" dirty="0"/>
              <a:t/>
            </a:r>
            <a:br>
              <a:rPr lang="en-ZA" sz="2000" dirty="0"/>
            </a:br>
            <a:endParaRPr lang="en-ZA" sz="2000" dirty="0"/>
          </a:p>
        </p:txBody>
      </p:sp>
      <p:sp>
        <p:nvSpPr>
          <p:cNvPr id="40" name="Rectangle 39"/>
          <p:cNvSpPr/>
          <p:nvPr/>
        </p:nvSpPr>
        <p:spPr>
          <a:xfrm>
            <a:off x="337185" y="4140768"/>
            <a:ext cx="8488680" cy="1580193"/>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marL="457200" indent="-457200">
              <a:spcBef>
                <a:spcPts val="600"/>
              </a:spcBef>
              <a:buFont typeface="+mj-lt"/>
              <a:buAutoNum type="arabicPeriod" startAt="2"/>
            </a:pPr>
            <a:r>
              <a:rPr lang="en-ZA" sz="2000" dirty="0" smtClean="0"/>
              <a:t>That there is only </a:t>
            </a:r>
            <a:r>
              <a:rPr lang="en-ZA" sz="2000" b="1" dirty="0" smtClean="0">
                <a:solidFill>
                  <a:schemeClr val="accent3">
                    <a:lumMod val="60000"/>
                    <a:lumOff val="40000"/>
                  </a:schemeClr>
                </a:solidFill>
              </a:rPr>
              <a:t>1 true God</a:t>
            </a:r>
            <a:r>
              <a:rPr lang="en-ZA" sz="2000" dirty="0" smtClean="0"/>
              <a:t>.</a:t>
            </a:r>
          </a:p>
          <a:p>
            <a:pPr marL="457200" indent="-457200">
              <a:spcBef>
                <a:spcPts val="600"/>
              </a:spcBef>
              <a:buFont typeface="+mj-lt"/>
              <a:buAutoNum type="arabicPeriod" startAt="2"/>
            </a:pPr>
            <a:r>
              <a:rPr lang="en-ZA" sz="2000" dirty="0" smtClean="0"/>
              <a:t>That Jesus was  both God and man and that he came to be the </a:t>
            </a:r>
            <a:r>
              <a:rPr lang="en-ZA" sz="2000" b="1" dirty="0" smtClean="0">
                <a:solidFill>
                  <a:schemeClr val="accent3">
                    <a:lumMod val="60000"/>
                    <a:lumOff val="40000"/>
                  </a:schemeClr>
                </a:solidFill>
              </a:rPr>
              <a:t>Saviour of mankind</a:t>
            </a:r>
            <a:r>
              <a:rPr lang="en-ZA" sz="2000" dirty="0" smtClean="0"/>
              <a:t>.</a:t>
            </a:r>
          </a:p>
          <a:p>
            <a:pPr marL="342900" indent="-342900">
              <a:spcBef>
                <a:spcPts val="600"/>
              </a:spcBef>
              <a:buFont typeface="Arial" panose="020B0604020202020204" pitchFamily="34" charset="0"/>
              <a:buChar char="•"/>
            </a:pPr>
            <a:endParaRPr lang="en-ZA" sz="2000" dirty="0" smtClean="0"/>
          </a:p>
          <a:p>
            <a:pPr>
              <a:spcBef>
                <a:spcPts val="600"/>
              </a:spcBef>
            </a:pPr>
            <a:r>
              <a:rPr lang="en-ZA" sz="2000" dirty="0"/>
              <a:t/>
            </a:r>
            <a:br>
              <a:rPr lang="en-ZA" sz="2000" dirty="0"/>
            </a:br>
            <a:endParaRPr lang="en-ZA" sz="2000" dirty="0"/>
          </a:p>
        </p:txBody>
      </p:sp>
    </p:spTree>
    <p:extLst>
      <p:ext uri="{BB962C8B-B14F-4D97-AF65-F5344CB8AC3E}">
        <p14:creationId xmlns:p14="http://schemas.microsoft.com/office/powerpoint/2010/main" val="351849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autoUpdateAnimBg="0"/>
      <p:bldP spid="39" grpId="0" animBg="1" autoUpdateAnimBg="0"/>
      <p:bldP spid="40"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rgbClr val="82B7B8"/>
              </a:gs>
              <a:gs pos="27000">
                <a:srgbClr val="B1C2CD"/>
              </a:gs>
              <a:gs pos="100000">
                <a:schemeClr val="accent4">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8354"/>
          <a:stretch/>
        </p:blipFill>
        <p:spPr>
          <a:xfrm>
            <a:off x="-336177" y="4359281"/>
            <a:ext cx="10035875" cy="2815743"/>
          </a:xfrm>
          <a:prstGeom prst="rect">
            <a:avLst/>
          </a:prstGeom>
          <a:effectLst>
            <a:softEdge rad="317500"/>
          </a:effectLst>
        </p:spPr>
      </p:pic>
      <p:sp>
        <p:nvSpPr>
          <p:cNvPr id="9" name="Rectangle 8"/>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Why is doctrine so important?</a:t>
            </a:r>
            <a:endParaRPr lang="en-ZA" sz="4400" dirty="0">
              <a:solidFill>
                <a:schemeClr val="tx1"/>
              </a:solidFill>
            </a:endParaRPr>
          </a:p>
        </p:txBody>
      </p:sp>
      <p:grpSp>
        <p:nvGrpSpPr>
          <p:cNvPr id="11" name="Group 10"/>
          <p:cNvGrpSpPr/>
          <p:nvPr/>
        </p:nvGrpSpPr>
        <p:grpSpPr>
          <a:xfrm>
            <a:off x="4090887" y="5971246"/>
            <a:ext cx="6831826" cy="937841"/>
            <a:chOff x="4090887" y="5971246"/>
            <a:chExt cx="6831826" cy="937841"/>
          </a:xfrm>
        </p:grpSpPr>
        <p:sp>
          <p:nvSpPr>
            <p:cNvPr id="12" name="Rectangle 11"/>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
        <p:nvSpPr>
          <p:cNvPr id="14" name="Rectangle 13"/>
          <p:cNvSpPr/>
          <p:nvPr/>
        </p:nvSpPr>
        <p:spPr>
          <a:xfrm>
            <a:off x="327660" y="1204908"/>
            <a:ext cx="8488680" cy="2394294"/>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The way we relate to God is defined by our beliefs</a:t>
            </a:r>
          </a:p>
          <a:p>
            <a:pPr marL="457200" indent="-457200">
              <a:spcBef>
                <a:spcPts val="600"/>
              </a:spcBef>
              <a:buFont typeface="+mj-lt"/>
              <a:buAutoNum type="arabicPeriod" startAt="4"/>
            </a:pPr>
            <a:r>
              <a:rPr lang="en-ZA" sz="2000" dirty="0" smtClean="0"/>
              <a:t>While man is designed for relationship with God, our </a:t>
            </a:r>
            <a:r>
              <a:rPr lang="en-ZA" sz="2000" b="1" dirty="0" smtClean="0">
                <a:solidFill>
                  <a:schemeClr val="accent3">
                    <a:lumMod val="60000"/>
                    <a:lumOff val="40000"/>
                  </a:schemeClr>
                </a:solidFill>
              </a:rPr>
              <a:t>sin separates us from God</a:t>
            </a:r>
            <a:r>
              <a:rPr lang="en-ZA" sz="2000" dirty="0" smtClean="0"/>
              <a:t>.</a:t>
            </a:r>
          </a:p>
          <a:p>
            <a:pPr marL="457200" indent="-457200">
              <a:spcBef>
                <a:spcPts val="600"/>
              </a:spcBef>
              <a:buFont typeface="+mj-lt"/>
              <a:buAutoNum type="arabicPeriod" startAt="4"/>
            </a:pPr>
            <a:r>
              <a:rPr lang="en-ZA" sz="2000" dirty="0" smtClean="0"/>
              <a:t>The </a:t>
            </a:r>
            <a:r>
              <a:rPr lang="en-ZA" sz="2000" b="1" dirty="0" smtClean="0">
                <a:solidFill>
                  <a:schemeClr val="accent3">
                    <a:lumMod val="60000"/>
                    <a:lumOff val="40000"/>
                  </a:schemeClr>
                </a:solidFill>
              </a:rPr>
              <a:t>only answer to sin </a:t>
            </a:r>
            <a:r>
              <a:rPr lang="en-ZA" sz="2000" dirty="0" smtClean="0"/>
              <a:t>(and coming into a right-standing with God) </a:t>
            </a:r>
            <a:r>
              <a:rPr lang="en-ZA" sz="2000" dirty="0" smtClean="0"/>
              <a:t>comes through accepting </a:t>
            </a:r>
            <a:r>
              <a:rPr lang="en-ZA" sz="2000" b="1" dirty="0" smtClean="0">
                <a:solidFill>
                  <a:schemeClr val="accent3">
                    <a:lumMod val="60000"/>
                    <a:lumOff val="40000"/>
                  </a:schemeClr>
                </a:solidFill>
              </a:rPr>
              <a:t>Jesus</a:t>
            </a:r>
            <a:r>
              <a:rPr lang="en-ZA" sz="2000" dirty="0" smtClean="0"/>
              <a:t> as our personal Saviour.</a:t>
            </a:r>
            <a:endParaRPr lang="en-ZA" sz="2000" dirty="0"/>
          </a:p>
        </p:txBody>
      </p:sp>
      <p:sp>
        <p:nvSpPr>
          <p:cNvPr id="16" name="Rectangle 15"/>
          <p:cNvSpPr/>
          <p:nvPr/>
        </p:nvSpPr>
        <p:spPr>
          <a:xfrm>
            <a:off x="337185" y="3552215"/>
            <a:ext cx="8488680" cy="1251896"/>
          </a:xfrm>
          <a:prstGeom prst="rect">
            <a:avLst/>
          </a:prstGeom>
          <a:solidFill>
            <a:srgbClr val="666142"/>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000" b="1" dirty="0">
                <a:effectLst>
                  <a:glow rad="101600">
                    <a:schemeClr val="tx2">
                      <a:lumMod val="40000"/>
                      <a:lumOff val="60000"/>
                      <a:alpha val="60000"/>
                    </a:schemeClr>
                  </a:glow>
                </a:effectLst>
              </a:rPr>
              <a:t>John 3:3</a:t>
            </a:r>
            <a:r>
              <a:rPr lang="en-ZA" sz="2000" dirty="0" smtClean="0"/>
              <a:t>:  Jesus </a:t>
            </a:r>
            <a:r>
              <a:rPr lang="en-ZA" sz="2000" dirty="0"/>
              <a:t>replied, “I tell you the truth, </a:t>
            </a:r>
            <a:r>
              <a:rPr lang="en-ZA" sz="2000" b="1" dirty="0"/>
              <a:t>unless you are born again, you cannot see the Kingdom of God</a:t>
            </a:r>
            <a:r>
              <a:rPr lang="en-ZA" sz="2000" dirty="0" smtClean="0"/>
              <a:t>.”</a:t>
            </a:r>
            <a:r>
              <a:rPr lang="en-ZA" sz="2000" dirty="0"/>
              <a:t/>
            </a:r>
            <a:br>
              <a:rPr lang="en-ZA" sz="2000" dirty="0"/>
            </a:br>
            <a:endParaRPr lang="en-ZA" sz="2000" dirty="0"/>
          </a:p>
        </p:txBody>
      </p:sp>
    </p:spTree>
    <p:extLst>
      <p:ext uri="{BB962C8B-B14F-4D97-AF65-F5344CB8AC3E}">
        <p14:creationId xmlns:p14="http://schemas.microsoft.com/office/powerpoint/2010/main" val="290689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rgbClr val="82B7B8"/>
              </a:gs>
              <a:gs pos="27000">
                <a:srgbClr val="B1C2CD"/>
              </a:gs>
              <a:gs pos="100000">
                <a:schemeClr val="accent4">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8354"/>
          <a:stretch/>
        </p:blipFill>
        <p:spPr>
          <a:xfrm>
            <a:off x="-336177" y="4359281"/>
            <a:ext cx="10035875" cy="2815743"/>
          </a:xfrm>
          <a:prstGeom prst="rect">
            <a:avLst/>
          </a:prstGeom>
          <a:effectLst>
            <a:softEdge rad="317500"/>
          </a:effectLst>
        </p:spPr>
      </p:pic>
      <p:sp>
        <p:nvSpPr>
          <p:cNvPr id="9" name="Rectangle 8"/>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Why is doctrine so important?</a:t>
            </a:r>
            <a:endParaRPr lang="en-ZA" sz="4400" dirty="0">
              <a:solidFill>
                <a:schemeClr val="tx1"/>
              </a:solidFill>
            </a:endParaRPr>
          </a:p>
        </p:txBody>
      </p:sp>
      <p:grpSp>
        <p:nvGrpSpPr>
          <p:cNvPr id="11" name="Group 10"/>
          <p:cNvGrpSpPr/>
          <p:nvPr/>
        </p:nvGrpSpPr>
        <p:grpSpPr>
          <a:xfrm>
            <a:off x="4090887" y="5971246"/>
            <a:ext cx="6831826" cy="937841"/>
            <a:chOff x="4090887" y="5971246"/>
            <a:chExt cx="6831826" cy="937841"/>
          </a:xfrm>
        </p:grpSpPr>
        <p:sp>
          <p:nvSpPr>
            <p:cNvPr id="12" name="Rectangle 11"/>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
        <p:nvSpPr>
          <p:cNvPr id="10" name="Rectangle 9"/>
          <p:cNvSpPr/>
          <p:nvPr/>
        </p:nvSpPr>
        <p:spPr>
          <a:xfrm>
            <a:off x="337185" y="1155032"/>
            <a:ext cx="8488680" cy="2394294"/>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What we believe affects our response to God</a:t>
            </a:r>
          </a:p>
          <a:p>
            <a:pPr marL="457200" indent="-457200">
              <a:spcBef>
                <a:spcPts val="600"/>
              </a:spcBef>
            </a:pPr>
            <a:r>
              <a:rPr lang="en-ZA" sz="2000" dirty="0" smtClean="0"/>
              <a:t>6A.	 </a:t>
            </a:r>
            <a:r>
              <a:rPr lang="en-ZA" sz="2000" dirty="0" smtClean="0"/>
              <a:t>As believers </a:t>
            </a:r>
            <a:r>
              <a:rPr lang="en-ZA" sz="2000" dirty="0" smtClean="0"/>
              <a:t>we are </a:t>
            </a:r>
            <a:r>
              <a:rPr lang="en-ZA" sz="2000" b="1" dirty="0" smtClean="0">
                <a:solidFill>
                  <a:schemeClr val="accent3">
                    <a:lumMod val="60000"/>
                    <a:lumOff val="40000"/>
                  </a:schemeClr>
                </a:solidFill>
              </a:rPr>
              <a:t>sanctified</a:t>
            </a:r>
            <a:r>
              <a:rPr lang="en-ZA" sz="2000" dirty="0" smtClean="0"/>
              <a:t> (set apart &amp; declared holy) &amp; that places </a:t>
            </a:r>
            <a:r>
              <a:rPr lang="en-ZA" sz="2000" dirty="0" smtClean="0"/>
              <a:t>us in a position where we can relate to God.</a:t>
            </a:r>
          </a:p>
          <a:p>
            <a:pPr marL="457200" indent="-457200">
              <a:spcBef>
                <a:spcPts val="600"/>
              </a:spcBef>
            </a:pPr>
            <a:r>
              <a:rPr lang="en-ZA" sz="2000" dirty="0" smtClean="0"/>
              <a:t>6B.  Our relationship is also affected by the way we live (our ongoing response to God) – we’re called to ongoing obedience (</a:t>
            </a:r>
            <a:r>
              <a:rPr lang="en-ZA" sz="2000" b="1" dirty="0" smtClean="0">
                <a:solidFill>
                  <a:schemeClr val="accent3">
                    <a:lumMod val="60000"/>
                    <a:lumOff val="40000"/>
                  </a:schemeClr>
                </a:solidFill>
              </a:rPr>
              <a:t>sanctification</a:t>
            </a:r>
            <a:r>
              <a:rPr lang="en-ZA" sz="2000" dirty="0" smtClean="0"/>
              <a:t>)!</a:t>
            </a:r>
          </a:p>
          <a:p>
            <a:pPr marL="457200" indent="-457200">
              <a:spcBef>
                <a:spcPts val="600"/>
              </a:spcBef>
              <a:buFont typeface="+mj-lt"/>
              <a:buAutoNum type="arabicPeriod" startAt="6"/>
            </a:pPr>
            <a:endParaRPr lang="en-ZA" sz="2000" dirty="0" smtClean="0"/>
          </a:p>
          <a:p>
            <a:pPr marL="342900" indent="-342900">
              <a:spcBef>
                <a:spcPts val="600"/>
              </a:spcBef>
              <a:buFont typeface="Arial" panose="020B0604020202020204" pitchFamily="34" charset="0"/>
              <a:buChar char="•"/>
            </a:pPr>
            <a:endParaRPr lang="en-ZA" sz="2000" dirty="0" smtClean="0"/>
          </a:p>
          <a:p>
            <a:pPr>
              <a:spcBef>
                <a:spcPts val="600"/>
              </a:spcBef>
            </a:pPr>
            <a:r>
              <a:rPr lang="en-ZA" sz="2000" dirty="0"/>
              <a:t/>
            </a:r>
            <a:br>
              <a:rPr lang="en-ZA" sz="2000" dirty="0"/>
            </a:br>
            <a:endParaRPr lang="en-ZA" sz="2000" dirty="0"/>
          </a:p>
        </p:txBody>
      </p:sp>
      <p:sp>
        <p:nvSpPr>
          <p:cNvPr id="16" name="Rectangle 15"/>
          <p:cNvSpPr/>
          <p:nvPr/>
        </p:nvSpPr>
        <p:spPr>
          <a:xfrm>
            <a:off x="327660" y="3637312"/>
            <a:ext cx="8488680" cy="2394294"/>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It clarifies our view on specific commands (ordinances)</a:t>
            </a:r>
          </a:p>
          <a:p>
            <a:pPr marL="457200" indent="-457200">
              <a:spcBef>
                <a:spcPts val="600"/>
              </a:spcBef>
              <a:buAutoNum type="arabicPeriod" startAt="7"/>
            </a:pPr>
            <a:r>
              <a:rPr lang="en-ZA" sz="2000" b="1" dirty="0" smtClean="0">
                <a:solidFill>
                  <a:schemeClr val="accent3">
                    <a:lumMod val="60000"/>
                    <a:lumOff val="40000"/>
                  </a:schemeClr>
                </a:solidFill>
              </a:rPr>
              <a:t>Water baptism</a:t>
            </a:r>
            <a:r>
              <a:rPr lang="en-ZA" sz="2000" dirty="0" smtClean="0"/>
              <a:t>:  </a:t>
            </a:r>
          </a:p>
          <a:p>
            <a:pPr marL="914400" lvl="1" indent="-457200">
              <a:spcBef>
                <a:spcPts val="600"/>
              </a:spcBef>
              <a:buFont typeface="Arial" panose="020B0604020202020204" pitchFamily="34" charset="0"/>
              <a:buChar char="•"/>
            </a:pPr>
            <a:r>
              <a:rPr lang="en-ZA" sz="2000" dirty="0" smtClean="0"/>
              <a:t>All believers should be baptised by immersion </a:t>
            </a:r>
            <a:r>
              <a:rPr lang="en-ZA" sz="2000" u="sng" dirty="0" smtClean="0"/>
              <a:t>after </a:t>
            </a:r>
            <a:r>
              <a:rPr lang="en-ZA" sz="2000" dirty="0" smtClean="0"/>
              <a:t>salvation</a:t>
            </a:r>
          </a:p>
          <a:p>
            <a:pPr marL="914400" lvl="1" indent="-457200">
              <a:spcBef>
                <a:spcPts val="600"/>
              </a:spcBef>
              <a:buFont typeface="Arial" panose="020B0604020202020204" pitchFamily="34" charset="0"/>
              <a:buChar char="•"/>
            </a:pPr>
            <a:r>
              <a:rPr lang="en-ZA" sz="2000" dirty="0" smtClean="0"/>
              <a:t>That this is an important </a:t>
            </a:r>
            <a:r>
              <a:rPr lang="en-ZA" sz="2000" u="sng" dirty="0" smtClean="0"/>
              <a:t>declaration</a:t>
            </a:r>
            <a:r>
              <a:rPr lang="en-ZA" sz="2000" dirty="0" smtClean="0"/>
              <a:t> (testimony) to others of their choice to follow Christ</a:t>
            </a:r>
            <a:r>
              <a:rPr lang="en-ZA" sz="2000" dirty="0"/>
              <a:t/>
            </a:r>
            <a:br>
              <a:rPr lang="en-ZA" sz="2000" dirty="0"/>
            </a:br>
            <a:endParaRPr lang="en-ZA" sz="2000" dirty="0"/>
          </a:p>
        </p:txBody>
      </p:sp>
    </p:spTree>
    <p:extLst>
      <p:ext uri="{BB962C8B-B14F-4D97-AF65-F5344CB8AC3E}">
        <p14:creationId xmlns:p14="http://schemas.microsoft.com/office/powerpoint/2010/main" val="398618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6" name="Group 15"/>
          <p:cNvGrpSpPr/>
          <p:nvPr/>
        </p:nvGrpSpPr>
        <p:grpSpPr>
          <a:xfrm>
            <a:off x="4090887" y="5971246"/>
            <a:ext cx="6831826" cy="937841"/>
            <a:chOff x="4090887" y="5971246"/>
            <a:chExt cx="6831826" cy="937841"/>
          </a:xfrm>
        </p:grpSpPr>
        <p:sp>
          <p:nvSpPr>
            <p:cNvPr id="33" name="Rectangle 32"/>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
        <p:nvSpPr>
          <p:cNvPr id="36" name="Rectangle 35"/>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Why is doctrine so important?</a:t>
            </a:r>
            <a:endParaRPr lang="en-ZA" sz="4400" dirty="0">
              <a:solidFill>
                <a:schemeClr val="tx1"/>
              </a:solidFill>
            </a:endParaRPr>
          </a:p>
        </p:txBody>
      </p:sp>
      <p:sp>
        <p:nvSpPr>
          <p:cNvPr id="37" name="Rectangle 36"/>
          <p:cNvSpPr/>
          <p:nvPr/>
        </p:nvSpPr>
        <p:spPr>
          <a:xfrm>
            <a:off x="337185" y="1155032"/>
            <a:ext cx="8488680" cy="1564908"/>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Our experience of the Holy Spirit is affected by our beliefs</a:t>
            </a:r>
          </a:p>
          <a:p>
            <a:pPr marL="457200" indent="-457200">
              <a:spcBef>
                <a:spcPts val="600"/>
              </a:spcBef>
            </a:pPr>
            <a:r>
              <a:rPr lang="en-ZA" sz="2000" dirty="0" smtClean="0"/>
              <a:t>8.  	</a:t>
            </a:r>
            <a:r>
              <a:rPr lang="en-ZA" sz="2000" dirty="0" smtClean="0"/>
              <a:t>We believe that the </a:t>
            </a:r>
            <a:r>
              <a:rPr lang="en-ZA" sz="2000" b="1" dirty="0" smtClean="0">
                <a:solidFill>
                  <a:schemeClr val="accent3">
                    <a:lumMod val="60000"/>
                    <a:lumOff val="40000"/>
                  </a:schemeClr>
                </a:solidFill>
              </a:rPr>
              <a:t>baptism of the Holy Spirit is essential </a:t>
            </a:r>
            <a:r>
              <a:rPr lang="en-ZA" sz="2000" dirty="0" smtClean="0"/>
              <a:t>to empower us to live effective Christian lives</a:t>
            </a:r>
            <a:endParaRPr lang="en-ZA" sz="2000" dirty="0" smtClean="0"/>
          </a:p>
          <a:p>
            <a:pPr marL="457200" indent="-457200">
              <a:spcBef>
                <a:spcPts val="600"/>
              </a:spcBef>
              <a:buFont typeface="+mj-lt"/>
              <a:buAutoNum type="arabicPeriod" startAt="6"/>
            </a:pPr>
            <a:endParaRPr lang="en-ZA" sz="2000" dirty="0" smtClean="0"/>
          </a:p>
          <a:p>
            <a:pPr marL="342900" indent="-342900">
              <a:spcBef>
                <a:spcPts val="600"/>
              </a:spcBef>
              <a:buFont typeface="Arial" panose="020B0604020202020204" pitchFamily="34" charset="0"/>
              <a:buChar char="•"/>
            </a:pPr>
            <a:endParaRPr lang="en-ZA" sz="2000" dirty="0" smtClean="0"/>
          </a:p>
          <a:p>
            <a:pPr>
              <a:spcBef>
                <a:spcPts val="600"/>
              </a:spcBef>
            </a:pPr>
            <a:r>
              <a:rPr lang="en-ZA" sz="2000" dirty="0"/>
              <a:t/>
            </a:r>
            <a:br>
              <a:rPr lang="en-ZA" sz="2000" dirty="0"/>
            </a:br>
            <a:endParaRPr lang="en-ZA" sz="2000" dirty="0"/>
          </a:p>
        </p:txBody>
      </p:sp>
      <p:sp>
        <p:nvSpPr>
          <p:cNvPr id="10" name="Rectangle 9"/>
          <p:cNvSpPr/>
          <p:nvPr/>
        </p:nvSpPr>
        <p:spPr>
          <a:xfrm>
            <a:off x="327660" y="2727129"/>
            <a:ext cx="8488680" cy="2060024"/>
          </a:xfrm>
          <a:prstGeom prst="rect">
            <a:avLst/>
          </a:prstGeom>
          <a:solidFill>
            <a:srgbClr val="666142"/>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000" b="1" dirty="0">
                <a:effectLst>
                  <a:glow rad="101600">
                    <a:schemeClr val="tx2">
                      <a:lumMod val="40000"/>
                      <a:lumOff val="60000"/>
                      <a:alpha val="60000"/>
                    </a:schemeClr>
                  </a:glow>
                </a:effectLst>
              </a:rPr>
              <a:t>Acts </a:t>
            </a:r>
            <a:r>
              <a:rPr lang="en-ZA" sz="2000" b="1" dirty="0">
                <a:effectLst>
                  <a:glow rad="101600">
                    <a:schemeClr val="tx2">
                      <a:lumMod val="40000"/>
                      <a:lumOff val="60000"/>
                      <a:alpha val="60000"/>
                    </a:schemeClr>
                  </a:glow>
                </a:effectLst>
              </a:rPr>
              <a:t>19:1-2</a:t>
            </a:r>
            <a:r>
              <a:rPr lang="en-ZA" sz="2000" dirty="0" smtClean="0"/>
              <a:t>:  “While </a:t>
            </a:r>
            <a:r>
              <a:rPr lang="en-ZA" sz="2000" dirty="0"/>
              <a:t>Apollos was in Corinth, Paul </a:t>
            </a:r>
            <a:r>
              <a:rPr lang="en-ZA" sz="2000" dirty="0" err="1"/>
              <a:t>traveled</a:t>
            </a:r>
            <a:r>
              <a:rPr lang="en-ZA" sz="2000" dirty="0"/>
              <a:t> through the interior regions until he reached Ephesus, on the coast, where he found several believers.  “Did you receive the Holy Spirit when you believed?” he asked them. “No,” they replied, “we haven’t even heard that there is a Holy Spirit.”</a:t>
            </a:r>
            <a:br>
              <a:rPr lang="en-ZA" sz="2000" dirty="0"/>
            </a:br>
            <a:r>
              <a:rPr lang="en-ZA" sz="2000" dirty="0"/>
              <a:t/>
            </a:r>
            <a:br>
              <a:rPr lang="en-ZA" sz="2000" dirty="0"/>
            </a:br>
            <a:endParaRPr lang="en-ZA" sz="2000" dirty="0"/>
          </a:p>
        </p:txBody>
      </p:sp>
      <p:sp>
        <p:nvSpPr>
          <p:cNvPr id="9" name="Rectangle 8"/>
          <p:cNvSpPr/>
          <p:nvPr/>
        </p:nvSpPr>
        <p:spPr>
          <a:xfrm>
            <a:off x="265174" y="4889528"/>
            <a:ext cx="8551166" cy="830997"/>
          </a:xfrm>
          <a:prstGeom prst="rect">
            <a:avLst/>
          </a:prstGeom>
        </p:spPr>
        <p:txBody>
          <a:bodyPr wrap="square">
            <a:spAutoFit/>
          </a:bodyPr>
          <a:lstStyle/>
          <a:p>
            <a:pPr algn="ctr"/>
            <a:r>
              <a:rPr lang="en-ZA" sz="2400" b="1" dirty="0" smtClean="0">
                <a:solidFill>
                  <a:schemeClr val="accent3">
                    <a:lumMod val="60000"/>
                    <a:lumOff val="40000"/>
                  </a:schemeClr>
                </a:solidFill>
                <a:effectLst>
                  <a:glow rad="241300">
                    <a:schemeClr val="tx1">
                      <a:alpha val="58000"/>
                    </a:schemeClr>
                  </a:glow>
                </a:effectLst>
              </a:rPr>
              <a:t>If we do not know or believe that God’s spirit is real and desires to fill us &amp; equip us, how would we know to seek or ask?</a:t>
            </a:r>
            <a:endParaRPr lang="en-ZA" sz="2400" b="1" dirty="0">
              <a:solidFill>
                <a:schemeClr val="accent3">
                  <a:lumMod val="60000"/>
                  <a:lumOff val="40000"/>
                </a:schemeClr>
              </a:solidFill>
              <a:effectLst>
                <a:glow rad="241300">
                  <a:schemeClr val="tx1">
                    <a:alpha val="58000"/>
                  </a:schemeClr>
                </a:glow>
              </a:effectLst>
            </a:endParaRPr>
          </a:p>
        </p:txBody>
      </p:sp>
    </p:spTree>
    <p:extLst>
      <p:ext uri="{BB962C8B-B14F-4D97-AF65-F5344CB8AC3E}">
        <p14:creationId xmlns:p14="http://schemas.microsoft.com/office/powerpoint/2010/main" val="243351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0"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9144000" cy="4994413"/>
          </a:xfrm>
          <a:prstGeom prst="rect">
            <a:avLst/>
          </a:prstGeom>
          <a:gradFill flip="none" rotWithShape="1">
            <a:gsLst>
              <a:gs pos="0">
                <a:srgbClr val="82B7B8"/>
              </a:gs>
              <a:gs pos="27000">
                <a:srgbClr val="B1C2CD"/>
              </a:gs>
              <a:gs pos="100000">
                <a:schemeClr val="accent4">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8354"/>
          <a:stretch/>
        </p:blipFill>
        <p:spPr>
          <a:xfrm>
            <a:off x="-336177" y="4359281"/>
            <a:ext cx="10035875" cy="2815743"/>
          </a:xfrm>
          <a:prstGeom prst="rect">
            <a:avLst/>
          </a:prstGeom>
          <a:effectLst>
            <a:softEdge rad="317500"/>
          </a:effectLst>
        </p:spPr>
      </p:pic>
      <p:sp>
        <p:nvSpPr>
          <p:cNvPr id="9" name="Rectangle 8"/>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Why is doctrine so important?</a:t>
            </a:r>
            <a:endParaRPr lang="en-ZA" sz="4400" dirty="0">
              <a:solidFill>
                <a:schemeClr val="tx1"/>
              </a:solidFill>
            </a:endParaRPr>
          </a:p>
        </p:txBody>
      </p:sp>
      <p:grpSp>
        <p:nvGrpSpPr>
          <p:cNvPr id="11" name="Group 10"/>
          <p:cNvGrpSpPr/>
          <p:nvPr/>
        </p:nvGrpSpPr>
        <p:grpSpPr>
          <a:xfrm>
            <a:off x="4090887" y="5971246"/>
            <a:ext cx="6831826" cy="937841"/>
            <a:chOff x="4090887" y="5971246"/>
            <a:chExt cx="6831826" cy="937841"/>
          </a:xfrm>
        </p:grpSpPr>
        <p:sp>
          <p:nvSpPr>
            <p:cNvPr id="12" name="Rectangle 11"/>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
        <p:nvSpPr>
          <p:cNvPr id="10" name="Rectangle 9"/>
          <p:cNvSpPr/>
          <p:nvPr/>
        </p:nvSpPr>
        <p:spPr>
          <a:xfrm>
            <a:off x="337185" y="1155029"/>
            <a:ext cx="8488680" cy="3349735"/>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It shapes the way we do church </a:t>
            </a:r>
          </a:p>
          <a:p>
            <a:pPr>
              <a:spcBef>
                <a:spcPts val="600"/>
              </a:spcBef>
            </a:pPr>
            <a:r>
              <a:rPr lang="en-ZA" sz="2000" dirty="0" smtClean="0"/>
              <a:t>9A.	</a:t>
            </a:r>
            <a:r>
              <a:rPr lang="en-ZA" sz="2000" b="1" dirty="0" smtClean="0">
                <a:solidFill>
                  <a:schemeClr val="accent3">
                    <a:lumMod val="60000"/>
                    <a:lumOff val="40000"/>
                  </a:schemeClr>
                </a:solidFill>
              </a:rPr>
              <a:t>Christ is the head </a:t>
            </a:r>
            <a:r>
              <a:rPr lang="en-ZA" sz="2000" dirty="0" smtClean="0"/>
              <a:t>of the church (the body of Christ).</a:t>
            </a:r>
          </a:p>
          <a:p>
            <a:pPr marL="457200" indent="-457200">
              <a:spcBef>
                <a:spcPts val="600"/>
              </a:spcBef>
            </a:pPr>
            <a:r>
              <a:rPr lang="en-ZA" sz="2000" dirty="0" smtClean="0"/>
              <a:t>9B.  </a:t>
            </a:r>
            <a:r>
              <a:rPr lang="en-ZA" sz="2000" b="1" dirty="0" smtClean="0">
                <a:solidFill>
                  <a:schemeClr val="accent3">
                    <a:lumMod val="60000"/>
                    <a:lumOff val="40000"/>
                  </a:schemeClr>
                </a:solidFill>
              </a:rPr>
              <a:t>All believers </a:t>
            </a:r>
            <a:r>
              <a:rPr lang="en-ZA" sz="2000" dirty="0" smtClean="0"/>
              <a:t>(“Each one”) have a </a:t>
            </a:r>
            <a:r>
              <a:rPr lang="en-ZA" sz="2000" dirty="0" smtClean="0">
                <a:solidFill>
                  <a:schemeClr val="bg1"/>
                </a:solidFill>
              </a:rPr>
              <a:t>role to play as part </a:t>
            </a:r>
            <a:r>
              <a:rPr lang="en-ZA" sz="2000" dirty="0" smtClean="0"/>
              <a:t>of the body of Christ.</a:t>
            </a:r>
          </a:p>
          <a:p>
            <a:pPr marL="457200" indent="-457200">
              <a:spcBef>
                <a:spcPts val="600"/>
              </a:spcBef>
              <a:buAutoNum type="arabicPeriod" startAt="10"/>
            </a:pPr>
            <a:r>
              <a:rPr lang="en-ZA" sz="2000" b="1" dirty="0">
                <a:solidFill>
                  <a:schemeClr val="accent3">
                    <a:lumMod val="60000"/>
                    <a:lumOff val="40000"/>
                  </a:schemeClr>
                </a:solidFill>
              </a:rPr>
              <a:t>E</a:t>
            </a:r>
            <a:r>
              <a:rPr lang="en-ZA" sz="2000" b="1" dirty="0">
                <a:solidFill>
                  <a:schemeClr val="accent3">
                    <a:lumMod val="60000"/>
                    <a:lumOff val="40000"/>
                  </a:schemeClr>
                </a:solidFill>
              </a:rPr>
              <a:t>l</a:t>
            </a:r>
            <a:r>
              <a:rPr lang="en-ZA" sz="2000" b="1" dirty="0">
                <a:solidFill>
                  <a:schemeClr val="accent3">
                    <a:lumMod val="60000"/>
                    <a:lumOff val="40000"/>
                  </a:schemeClr>
                </a:solidFill>
              </a:rPr>
              <a:t>ders</a:t>
            </a:r>
            <a:r>
              <a:rPr lang="en-ZA" sz="2000" dirty="0" smtClean="0"/>
              <a:t> are appointed as earthly leaders to help serve and shepherd the local church.</a:t>
            </a:r>
          </a:p>
          <a:p>
            <a:pPr marL="457200" indent="-457200">
              <a:spcBef>
                <a:spcPts val="600"/>
              </a:spcBef>
              <a:buAutoNum type="arabicPeriod" startAt="10"/>
            </a:pPr>
            <a:r>
              <a:rPr lang="en-ZA" sz="2000" dirty="0" smtClean="0"/>
              <a:t>We regularly practice </a:t>
            </a:r>
            <a:r>
              <a:rPr lang="en-ZA" sz="2000" b="1" dirty="0">
                <a:solidFill>
                  <a:schemeClr val="accent3">
                    <a:lumMod val="60000"/>
                    <a:lumOff val="40000"/>
                  </a:schemeClr>
                </a:solidFill>
              </a:rPr>
              <a:t>communion</a:t>
            </a:r>
            <a:r>
              <a:rPr lang="en-ZA" sz="2000" dirty="0" smtClean="0"/>
              <a:t> (Breaking of Bread) to remember Christ’s suffering &amp; death for us.</a:t>
            </a:r>
            <a:r>
              <a:rPr lang="en-ZA" sz="2000" dirty="0"/>
              <a:t/>
            </a:r>
            <a:br>
              <a:rPr lang="en-ZA" sz="2000" dirty="0"/>
            </a:br>
            <a:endParaRPr lang="en-ZA" sz="2000" dirty="0"/>
          </a:p>
        </p:txBody>
      </p:sp>
    </p:spTree>
    <p:extLst>
      <p:ext uri="{BB962C8B-B14F-4D97-AF65-F5344CB8AC3E}">
        <p14:creationId xmlns:p14="http://schemas.microsoft.com/office/powerpoint/2010/main" val="404294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grpSp>
        <p:nvGrpSpPr>
          <p:cNvPr id="16" name="Group 15"/>
          <p:cNvGrpSpPr/>
          <p:nvPr/>
        </p:nvGrpSpPr>
        <p:grpSpPr>
          <a:xfrm>
            <a:off x="4090887" y="5971246"/>
            <a:ext cx="6831826" cy="937841"/>
            <a:chOff x="4090887" y="5971246"/>
            <a:chExt cx="6831826" cy="937841"/>
          </a:xfrm>
        </p:grpSpPr>
        <p:sp>
          <p:nvSpPr>
            <p:cNvPr id="33" name="Rectangle 32"/>
            <p:cNvSpPr/>
            <p:nvPr/>
          </p:nvSpPr>
          <p:spPr>
            <a:xfrm>
              <a:off x="4090887" y="597124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2800" b="1" dirty="0" smtClean="0">
                  <a:solidFill>
                    <a:schemeClr val="bg1"/>
                  </a:solidFill>
                  <a:latin typeface="Bradley Hand ITC" panose="03070402050302030203" pitchFamily="66" charset="0"/>
                  <a:ea typeface="MS PGothic" panose="020B0600070205080204" pitchFamily="34" charset="-128"/>
                </a:rPr>
                <a:t>Doctrine</a:t>
              </a:r>
              <a:endParaRPr lang="en-ZA" sz="2800" b="1" dirty="0">
                <a:solidFill>
                  <a:schemeClr val="bg1"/>
                </a:solidFill>
                <a:latin typeface="Bradley Hand ITC" panose="03070402050302030203" pitchFamily="66" charset="0"/>
                <a:ea typeface="MS PGothic" panose="020B0600070205080204" pitchFamily="34" charset="-128"/>
              </a:endParaRPr>
            </a:p>
          </p:txBody>
        </p:sp>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40000">
              <a:off x="8190998" y="5979854"/>
              <a:ext cx="772280" cy="772280"/>
            </a:xfrm>
            <a:prstGeom prst="rect">
              <a:avLst/>
            </a:prstGeom>
          </p:spPr>
        </p:pic>
      </p:grpSp>
      <p:sp>
        <p:nvSpPr>
          <p:cNvPr id="36" name="Rectangle 35"/>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Why is doctrine so important?</a:t>
            </a:r>
            <a:endParaRPr lang="en-ZA" sz="4400" dirty="0">
              <a:solidFill>
                <a:schemeClr val="tx1"/>
              </a:solidFill>
            </a:endParaRPr>
          </a:p>
        </p:txBody>
      </p:sp>
      <p:sp>
        <p:nvSpPr>
          <p:cNvPr id="37" name="Rectangle 36"/>
          <p:cNvSpPr/>
          <p:nvPr/>
        </p:nvSpPr>
        <p:spPr>
          <a:xfrm>
            <a:off x="337185" y="1155032"/>
            <a:ext cx="8488680" cy="3161474"/>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What we believe brings hope </a:t>
            </a:r>
          </a:p>
          <a:p>
            <a:pPr>
              <a:spcBef>
                <a:spcPts val="600"/>
              </a:spcBef>
            </a:pPr>
            <a:r>
              <a:rPr lang="en-ZA" sz="2000" dirty="0" smtClean="0"/>
              <a:t>12.	That Christ’s death on the cross can make way </a:t>
            </a:r>
            <a:r>
              <a:rPr lang="en-ZA" sz="2000" dirty="0"/>
              <a:t>for </a:t>
            </a:r>
            <a:r>
              <a:rPr lang="en-ZA" sz="2000" b="1" dirty="0">
                <a:solidFill>
                  <a:schemeClr val="accent3">
                    <a:lumMod val="60000"/>
                    <a:lumOff val="40000"/>
                  </a:schemeClr>
                </a:solidFill>
              </a:rPr>
              <a:t>miraculous healings</a:t>
            </a:r>
          </a:p>
          <a:p>
            <a:pPr marL="457200" indent="-457200">
              <a:spcBef>
                <a:spcPts val="600"/>
              </a:spcBef>
              <a:buAutoNum type="arabicPeriod" startAt="13"/>
            </a:pPr>
            <a:r>
              <a:rPr lang="en-ZA" sz="2000" dirty="0" smtClean="0"/>
              <a:t>The </a:t>
            </a:r>
            <a:r>
              <a:rPr lang="en-ZA" sz="2000" b="1" dirty="0">
                <a:solidFill>
                  <a:schemeClr val="accent3">
                    <a:lumMod val="60000"/>
                    <a:lumOff val="40000"/>
                  </a:schemeClr>
                </a:solidFill>
              </a:rPr>
              <a:t>rapture of the church </a:t>
            </a:r>
            <a:r>
              <a:rPr lang="en-ZA" sz="2000" dirty="0" smtClean="0"/>
              <a:t>at Christ’s coming – when all believers (living &amp; resurrected dead) will rise into the sky to join Christ for eternity</a:t>
            </a:r>
          </a:p>
          <a:p>
            <a:pPr marL="457200" indent="-457200">
              <a:spcBef>
                <a:spcPts val="600"/>
              </a:spcBef>
              <a:buAutoNum type="arabicPeriod" startAt="13"/>
            </a:pPr>
            <a:r>
              <a:rPr lang="en-ZA" sz="2000" dirty="0" smtClean="0"/>
              <a:t>That </a:t>
            </a:r>
            <a:r>
              <a:rPr lang="en-ZA" sz="2000" b="1" dirty="0" smtClean="0">
                <a:solidFill>
                  <a:schemeClr val="accent3">
                    <a:lumMod val="60000"/>
                    <a:lumOff val="40000"/>
                  </a:schemeClr>
                </a:solidFill>
              </a:rPr>
              <a:t>Christ will return to earth </a:t>
            </a:r>
            <a:r>
              <a:rPr lang="en-ZA" sz="2000" dirty="0" smtClean="0"/>
              <a:t>to rule a thousand years.</a:t>
            </a:r>
          </a:p>
          <a:p>
            <a:pPr marL="457200" indent="-457200">
              <a:spcBef>
                <a:spcPts val="600"/>
              </a:spcBef>
              <a:buAutoNum type="arabicPeriod" startAt="13"/>
            </a:pPr>
            <a:r>
              <a:rPr lang="en-ZA" sz="2000" dirty="0" smtClean="0"/>
              <a:t>The promise of a </a:t>
            </a:r>
            <a:r>
              <a:rPr lang="en-ZA" sz="2000" b="1" dirty="0" smtClean="0">
                <a:solidFill>
                  <a:schemeClr val="accent3">
                    <a:lumMod val="60000"/>
                    <a:lumOff val="40000"/>
                  </a:schemeClr>
                </a:solidFill>
              </a:rPr>
              <a:t>New Heaven &amp; a New Earth </a:t>
            </a:r>
            <a:r>
              <a:rPr lang="en-ZA" sz="2000" dirty="0" smtClean="0"/>
              <a:t>for all people who have accepted Christ as Lord.</a:t>
            </a:r>
          </a:p>
          <a:p>
            <a:pPr marL="342900" indent="-342900">
              <a:spcBef>
                <a:spcPts val="600"/>
              </a:spcBef>
              <a:buFont typeface="Arial" panose="020B0604020202020204" pitchFamily="34" charset="0"/>
              <a:buChar char="•"/>
            </a:pPr>
            <a:endParaRPr lang="en-ZA" sz="2000" dirty="0" smtClean="0"/>
          </a:p>
          <a:p>
            <a:pPr>
              <a:spcBef>
                <a:spcPts val="600"/>
              </a:spcBef>
            </a:pPr>
            <a:r>
              <a:rPr lang="en-ZA" sz="2000" dirty="0"/>
              <a:t/>
            </a:r>
            <a:br>
              <a:rPr lang="en-ZA" sz="2000" dirty="0"/>
            </a:br>
            <a:endParaRPr lang="en-ZA" sz="2000" dirty="0"/>
          </a:p>
        </p:txBody>
      </p:sp>
      <p:sp>
        <p:nvSpPr>
          <p:cNvPr id="10" name="Rectangle 9"/>
          <p:cNvSpPr/>
          <p:nvPr/>
        </p:nvSpPr>
        <p:spPr>
          <a:xfrm>
            <a:off x="337185" y="4192317"/>
            <a:ext cx="8488680" cy="1903118"/>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600"/>
              </a:spcBef>
            </a:pPr>
            <a:r>
              <a:rPr lang="en-GB" sz="2400" b="1" dirty="0">
                <a:solidFill>
                  <a:schemeClr val="accent2">
                    <a:lumMod val="20000"/>
                    <a:lumOff val="80000"/>
                  </a:schemeClr>
                </a:solidFill>
                <a:effectLst>
                  <a:glow rad="139700">
                    <a:srgbClr val="FF0000">
                      <a:alpha val="42000"/>
                    </a:srgbClr>
                  </a:glow>
                </a:effectLst>
              </a:rPr>
              <a:t>It motivates our actions towards non believers</a:t>
            </a:r>
          </a:p>
          <a:p>
            <a:pPr marL="457200" indent="-457200">
              <a:spcBef>
                <a:spcPts val="600"/>
              </a:spcBef>
              <a:buAutoNum type="arabicPeriod" startAt="16"/>
            </a:pPr>
            <a:r>
              <a:rPr lang="en-ZA" sz="2000" dirty="0" smtClean="0"/>
              <a:t>A righteous judgement awaits us all – eternal life for believers but </a:t>
            </a:r>
            <a:r>
              <a:rPr lang="en-ZA" sz="2000" b="1" dirty="0" smtClean="0">
                <a:solidFill>
                  <a:schemeClr val="accent3">
                    <a:lumMod val="60000"/>
                    <a:lumOff val="40000"/>
                  </a:schemeClr>
                </a:solidFill>
              </a:rPr>
              <a:t>spiritual death for those who reject Christ</a:t>
            </a:r>
          </a:p>
          <a:p>
            <a:pPr marL="457200" indent="-457200">
              <a:spcBef>
                <a:spcPts val="600"/>
              </a:spcBef>
              <a:buAutoNum type="arabicPeriod" startAt="16"/>
            </a:pPr>
            <a:r>
              <a:rPr lang="en-ZA" sz="2000" dirty="0" smtClean="0"/>
              <a:t>We must </a:t>
            </a:r>
            <a:r>
              <a:rPr lang="en-ZA" sz="2000" b="1" dirty="0" smtClean="0">
                <a:solidFill>
                  <a:schemeClr val="accent3">
                    <a:lumMod val="60000"/>
                    <a:lumOff val="40000"/>
                  </a:schemeClr>
                </a:solidFill>
              </a:rPr>
              <a:t>witness to unbelievers </a:t>
            </a:r>
            <a:r>
              <a:rPr lang="en-ZA" sz="2000" dirty="0" smtClean="0"/>
              <a:t>so that they too can be saved!</a:t>
            </a:r>
            <a:r>
              <a:rPr lang="en-ZA" sz="2000" dirty="0"/>
              <a:t/>
            </a:r>
            <a:br>
              <a:rPr lang="en-ZA" sz="2000" dirty="0"/>
            </a:br>
            <a:endParaRPr lang="en-ZA" sz="2000" dirty="0"/>
          </a:p>
        </p:txBody>
      </p:sp>
    </p:spTree>
    <p:extLst>
      <p:ext uri="{BB962C8B-B14F-4D97-AF65-F5344CB8AC3E}">
        <p14:creationId xmlns:p14="http://schemas.microsoft.com/office/powerpoint/2010/main" val="42718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0" grpId="0" animBg="1"/>
    </p:bld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1337</TotalTime>
  <Words>1889</Words>
  <Application>Microsoft Office PowerPoint</Application>
  <PresentationFormat>On-screen Show (4:3)</PresentationFormat>
  <Paragraphs>188</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MS PGothic</vt:lpstr>
      <vt:lpstr>Arial</vt:lpstr>
      <vt:lpstr>Bradley Hand ITC</vt:lpstr>
      <vt:lpstr>Calibri</vt:lpstr>
      <vt:lpstr>Candara</vt:lpstr>
      <vt:lpstr>Corbel</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Doug</cp:lastModifiedBy>
  <cp:revision>127</cp:revision>
  <dcterms:created xsi:type="dcterms:W3CDTF">2017-02-04T14:10:17Z</dcterms:created>
  <dcterms:modified xsi:type="dcterms:W3CDTF">2017-06-17T21:32:57Z</dcterms:modified>
</cp:coreProperties>
</file>