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20" r:id="rId1"/>
  </p:sldMasterIdLst>
  <p:sldIdLst>
    <p:sldId id="270" r:id="rId2"/>
    <p:sldId id="271" r:id="rId3"/>
    <p:sldId id="272" r:id="rId4"/>
    <p:sldId id="265" r:id="rId5"/>
    <p:sldId id="273" r:id="rId6"/>
    <p:sldId id="274" r:id="rId7"/>
    <p:sldId id="266" r:id="rId8"/>
    <p:sldId id="278" r:id="rId9"/>
    <p:sldId id="279" r:id="rId10"/>
    <p:sldId id="280" r:id="rId11"/>
    <p:sldId id="283" r:id="rId12"/>
    <p:sldId id="282" r:id="rId13"/>
    <p:sldId id="284" r:id="rId14"/>
    <p:sldId id="286" r:id="rId15"/>
    <p:sldId id="285"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815911"/>
    <a:srgbClr val="ECC07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50" d="100"/>
          <a:sy n="50" d="100"/>
        </p:scale>
        <p:origin x="-1416" y="-594"/>
      </p:cViewPr>
      <p:guideLst>
        <p:guide orient="horz" pos="2160"/>
        <p:guide pos="2880"/>
      </p:guideLst>
    </p:cSldViewPr>
  </p:slideViewPr>
  <p:notesTextViewPr>
    <p:cViewPr>
      <p:scale>
        <a:sx n="3" d="2"/>
        <a:sy n="3" d="2"/>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82879" y="182879"/>
            <a:ext cx="8778240" cy="6492240"/>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32485" y="882376"/>
            <a:ext cx="7475220" cy="2926080"/>
          </a:xfrm>
        </p:spPr>
        <p:txBody>
          <a:bodyPr anchor="b">
            <a:normAutofit/>
          </a:bodyPr>
          <a:lstStyle>
            <a:lvl1pPr algn="ctr">
              <a:lnSpc>
                <a:spcPct val="85000"/>
              </a:lnSpc>
              <a:defRPr sz="6000" b="1" cap="all"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282148" y="3869635"/>
            <a:ext cx="6575895" cy="1388165"/>
          </a:xfrm>
        </p:spPr>
        <p:txBody>
          <a:bodyPr>
            <a:normAutofit/>
          </a:bodyPr>
          <a:lstStyle>
            <a:lvl1pPr marL="0" indent="0" algn="ctr">
              <a:spcBef>
                <a:spcPts val="1000"/>
              </a:spcBef>
              <a:buNone/>
              <a:defRPr sz="1800">
                <a:solidFill>
                  <a:srgbClr val="FFFFFF"/>
                </a:solidFill>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96DFF08F-DC6B-4601-B491-B0F83F6DD2DA}" type="datetimeFigureOut">
              <a:rPr lang="en-US" smtClean="0"/>
              <a:pPr/>
              <a:t>06-May-17</a:t>
            </a:fld>
            <a:endParaRPr lang="en-US" dirty="0"/>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4FAB73BC-B049-4115-A692-8D63A059BFB8}" type="slidenum">
              <a:rPr lang="en-US" smtClean="0"/>
              <a:pPr/>
              <a:t>‹#›</a:t>
            </a:fld>
            <a:endParaRPr lang="en-US" dirty="0"/>
          </a:p>
        </p:txBody>
      </p:sp>
      <p:cxnSp>
        <p:nvCxnSpPr>
          <p:cNvPr id="8" name="Straight Connector 7"/>
          <p:cNvCxnSpPr/>
          <p:nvPr/>
        </p:nvCxnSpPr>
        <p:spPr>
          <a:xfrm>
            <a:off x="1483995" y="3733800"/>
            <a:ext cx="61722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028527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pPr/>
              <a:t>06-May-17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291357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762000"/>
            <a:ext cx="1743075" cy="54102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57250" y="762000"/>
            <a:ext cx="5572125"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pPr/>
              <a:t>06-May-17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40242266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spcBef>
                <a:spcPts val="1000"/>
              </a:spcBef>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pPr/>
              <a:t>06-May-17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1513192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29818" y="1173575"/>
            <a:ext cx="7475220" cy="2926080"/>
          </a:xfrm>
        </p:spPr>
        <p:txBody>
          <a:bodyPr anchor="b">
            <a:noAutofit/>
          </a:bodyPr>
          <a:lstStyle>
            <a:lvl1pPr algn="ctr">
              <a:lnSpc>
                <a:spcPct val="85000"/>
              </a:lnSpc>
              <a:defRPr sz="6000" b="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82446" y="4154520"/>
            <a:ext cx="6576822" cy="1363806"/>
          </a:xfrm>
        </p:spPr>
        <p:txBody>
          <a:bodyPr anchor="t">
            <a:normAutofit/>
          </a:bodyPr>
          <a:lstStyle>
            <a:lvl1pPr marL="0" indent="0" algn="ctr">
              <a:buNone/>
              <a:defRPr sz="1800">
                <a:solidFill>
                  <a:schemeClr val="accent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pPr/>
              <a:t>06-May-17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7" name="Straight Connector 6"/>
          <p:cNvCxnSpPr/>
          <p:nvPr/>
        </p:nvCxnSpPr>
        <p:spPr>
          <a:xfrm>
            <a:off x="1485900" y="4020408"/>
            <a:ext cx="61722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802431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57250" y="2057399"/>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00709" y="2057400"/>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smtClean="0"/>
              <a:pPr/>
              <a:t>06-May-17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684813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57250" y="2001511"/>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857250" y="2721483"/>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01880" y="1999032"/>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701880" y="2719322"/>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smtClean="0"/>
              <a:pPr/>
              <a:t>06-May-17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3861921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smtClean="0"/>
              <a:pPr/>
              <a:t>06-May-17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22275188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smtClean="0"/>
              <a:pPr/>
              <a:t>06-May-17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8724748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en-US" smtClean="0"/>
              <a:t>Click to edit Master title style</a:t>
            </a:r>
            <a:endParaRPr lang="en-US" dirty="0"/>
          </a:p>
        </p:txBody>
      </p:sp>
      <p:sp>
        <p:nvSpPr>
          <p:cNvPr id="3" name="Content Placeholder 2"/>
          <p:cNvSpPr>
            <a:spLocks noGrp="1"/>
          </p:cNvSpPr>
          <p:nvPr>
            <p:ph idx="1"/>
          </p:nvPr>
        </p:nvSpPr>
        <p:spPr>
          <a:xfrm>
            <a:off x="4129314" y="1097280"/>
            <a:ext cx="4149638" cy="466344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57250" y="2834640"/>
            <a:ext cx="2834640" cy="292608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pPr/>
              <a:t>06-May-17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4211911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019107" y="1069847"/>
            <a:ext cx="4257703" cy="4645153"/>
          </a:xfrm>
        </p:spPr>
        <p:txBody>
          <a:bodyPr lIns="274320" tIns="182880" anchor="t">
            <a:normAutofit/>
          </a:bodyPr>
          <a:lstStyle>
            <a:lvl1pPr marL="0" indent="0">
              <a:buNone/>
              <a:defRPr sz="21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857250" y="2834640"/>
            <a:ext cx="2834640" cy="288036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pPr/>
              <a:t>06-May-17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3432688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p:nvPr/>
        </p:nvSpPr>
        <p:spPr>
          <a:xfrm>
            <a:off x="182880" y="182880"/>
            <a:ext cx="8778240" cy="649224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57250" y="609600"/>
            <a:ext cx="7406640" cy="13563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57251" y="2057400"/>
            <a:ext cx="7404653" cy="4038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7247" y="6223829"/>
            <a:ext cx="1746806" cy="365125"/>
          </a:xfrm>
          <a:prstGeom prst="rect">
            <a:avLst/>
          </a:prstGeom>
        </p:spPr>
        <p:txBody>
          <a:bodyPr vert="horz" lIns="91440" tIns="45720" rIns="91440" bIns="45720" rtlCol="0" anchor="ctr"/>
          <a:lstStyle>
            <a:lvl1pPr algn="l">
              <a:defRPr sz="1000">
                <a:solidFill>
                  <a:schemeClr val="accent1"/>
                </a:solidFill>
              </a:defRPr>
            </a:lvl1pPr>
          </a:lstStyle>
          <a:p>
            <a:fld id="{96DFF08F-DC6B-4601-B491-B0F83F6DD2DA}" type="datetimeFigureOut">
              <a:rPr lang="en-US" smtClean="0"/>
              <a:pPr/>
              <a:t>06-May-17</a:t>
            </a:fld>
            <a:endParaRPr lang="en-US" dirty="0"/>
          </a:p>
        </p:txBody>
      </p:sp>
      <p:sp>
        <p:nvSpPr>
          <p:cNvPr id="5" name="Footer Placeholder 4"/>
          <p:cNvSpPr>
            <a:spLocks noGrp="1"/>
          </p:cNvSpPr>
          <p:nvPr>
            <p:ph type="ftr" sz="quarter" idx="3"/>
          </p:nvPr>
        </p:nvSpPr>
        <p:spPr>
          <a:xfrm>
            <a:off x="2961861" y="6223829"/>
            <a:ext cx="3538331" cy="365125"/>
          </a:xfrm>
          <a:prstGeom prst="rect">
            <a:avLst/>
          </a:prstGeom>
        </p:spPr>
        <p:txBody>
          <a:bodyPr vert="horz" lIns="91440" tIns="45720" rIns="91440" bIns="45720" rtlCol="0" anchor="ctr"/>
          <a:lstStyle>
            <a:lvl1pPr algn="ctr">
              <a:defRPr sz="1000">
                <a:solidFill>
                  <a:schemeClr val="accent1"/>
                </a:solidFill>
              </a:defRPr>
            </a:lvl1pPr>
          </a:lstStyle>
          <a:p>
            <a:endParaRPr lang="en-US" dirty="0"/>
          </a:p>
        </p:txBody>
      </p:sp>
      <p:sp>
        <p:nvSpPr>
          <p:cNvPr id="6" name="Slide Number Placeholder 5"/>
          <p:cNvSpPr>
            <a:spLocks noGrp="1"/>
          </p:cNvSpPr>
          <p:nvPr>
            <p:ph type="sldNum" sz="quarter" idx="4"/>
          </p:nvPr>
        </p:nvSpPr>
        <p:spPr>
          <a:xfrm>
            <a:off x="6997148" y="6223829"/>
            <a:ext cx="1279663" cy="365125"/>
          </a:xfrm>
          <a:prstGeom prst="rect">
            <a:avLst/>
          </a:prstGeom>
        </p:spPr>
        <p:txBody>
          <a:bodyPr vert="horz" lIns="91440" tIns="45720" rIns="91440" bIns="45720" rtlCol="0" anchor="ctr"/>
          <a:lstStyle>
            <a:lvl1pPr algn="r">
              <a:defRPr sz="1000">
                <a:solidFill>
                  <a:schemeClr val="accent1"/>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334872069"/>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p:titleStyle>
    <p:bodyStyle>
      <a:lvl1pPr marL="171450" indent="-137160" algn="l" defTabSz="685800" rtl="0" eaLnBrk="1" latinLnBrk="0" hangingPunct="1">
        <a:lnSpc>
          <a:spcPct val="90000"/>
        </a:lnSpc>
        <a:spcBef>
          <a:spcPts val="1000"/>
        </a:spcBef>
        <a:buClr>
          <a:schemeClr val="accent1"/>
        </a:buClr>
        <a:buSzPct val="80000"/>
        <a:buFont typeface="Corbel" pitchFamily="34" charset="0"/>
        <a:buChar char="•"/>
        <a:defRPr sz="2000" kern="1200">
          <a:solidFill>
            <a:schemeClr val="accent1"/>
          </a:solidFill>
          <a:latin typeface="+mn-lt"/>
          <a:ea typeface="+mn-ea"/>
          <a:cs typeface="+mn-cs"/>
        </a:defRPr>
      </a:lvl1pPr>
      <a:lvl2pPr marL="34290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800" kern="1200">
          <a:solidFill>
            <a:schemeClr val="accent1"/>
          </a:solidFill>
          <a:latin typeface="+mn-lt"/>
          <a:ea typeface="+mn-ea"/>
          <a:cs typeface="+mn-cs"/>
        </a:defRPr>
      </a:lvl2pPr>
      <a:lvl3pPr marL="54864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600" kern="1200">
          <a:solidFill>
            <a:schemeClr val="accent1"/>
          </a:solidFill>
          <a:latin typeface="+mn-lt"/>
          <a:ea typeface="+mn-ea"/>
          <a:cs typeface="+mn-cs"/>
        </a:defRPr>
      </a:lvl3pPr>
      <a:lvl4pPr marL="75438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4pPr>
      <a:lvl5pPr marL="92012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5pPr>
      <a:lvl6pPr marL="11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6pPr>
      <a:lvl7pPr marL="13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7pPr>
      <a:lvl8pPr marL="15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8pPr>
      <a:lvl9pPr marL="17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556372" y="423808"/>
            <a:ext cx="8031256" cy="2073732"/>
          </a:xfrm>
          <a:prstGeom prst="rect">
            <a:avLst/>
          </a:prstGeom>
          <a:solidFill>
            <a:schemeClr val="bg1">
              <a:alpha val="64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lstStyle/>
          <a:p>
            <a:pPr algn="ctr">
              <a:lnSpc>
                <a:spcPct val="150000"/>
              </a:lnSpc>
            </a:pPr>
            <a:r>
              <a:rPr lang="en-ZA" sz="2400" b="1" dirty="0">
                <a:solidFill>
                  <a:schemeClr val="tx1"/>
                </a:solidFill>
                <a:latin typeface="Candara" panose="020E0502030303020204" pitchFamily="34" charset="0"/>
              </a:rPr>
              <a:t>"Grace comes into the soul, as the morning sun into the world; first a dawning; then a light; and at last the sun in his full and excellent brightness” </a:t>
            </a:r>
            <a:r>
              <a:rPr lang="en-ZA" sz="1400" b="1" dirty="0">
                <a:solidFill>
                  <a:schemeClr val="tx1"/>
                </a:solidFill>
                <a:latin typeface="Candara" panose="020E0502030303020204" pitchFamily="34" charset="0"/>
              </a:rPr>
              <a:t>Thomas Adams </a:t>
            </a:r>
            <a:endParaRPr lang="en-ZA" sz="1400" dirty="0"/>
          </a:p>
        </p:txBody>
      </p:sp>
      <p:pic>
        <p:nvPicPr>
          <p:cNvPr id="2" name="Picture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98431" y="0"/>
            <a:ext cx="11096242" cy="6858000"/>
          </a:xfrm>
          <a:prstGeom prst="rect">
            <a:avLst/>
          </a:prstGeom>
        </p:spPr>
      </p:pic>
      <p:sp>
        <p:nvSpPr>
          <p:cNvPr id="6" name="Rectangle 5"/>
          <p:cNvSpPr/>
          <p:nvPr/>
        </p:nvSpPr>
        <p:spPr>
          <a:xfrm>
            <a:off x="1508152" y="3315806"/>
            <a:ext cx="6831826" cy="937841"/>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lstStyle/>
          <a:p>
            <a:pPr algn="ctr">
              <a:lnSpc>
                <a:spcPct val="150000"/>
              </a:lnSpc>
            </a:pPr>
            <a:endParaRPr lang="en-ZA" sz="6600" b="1" dirty="0">
              <a:solidFill>
                <a:schemeClr val="tx1"/>
              </a:solidFill>
              <a:ea typeface="MS PGothic" panose="020B0600070205080204" pitchFamily="34" charset="-128"/>
            </a:endParaRPr>
          </a:p>
          <a:p>
            <a:pPr algn="ctr">
              <a:lnSpc>
                <a:spcPct val="150000"/>
              </a:lnSpc>
            </a:pPr>
            <a:r>
              <a:rPr lang="en-ZA" sz="6600" b="1" dirty="0" smtClean="0">
                <a:solidFill>
                  <a:schemeClr val="tx1"/>
                </a:solidFill>
                <a:ea typeface="MS PGothic" panose="020B0600070205080204" pitchFamily="34" charset="-128"/>
              </a:rPr>
              <a:t>Each One...</a:t>
            </a:r>
            <a:endParaRPr lang="en-ZA" sz="6600" b="1" dirty="0">
              <a:solidFill>
                <a:schemeClr val="tx1"/>
              </a:solidFill>
              <a:ea typeface="MS PGothic" panose="020B0600070205080204" pitchFamily="34" charset="-128"/>
            </a:endParaRPr>
          </a:p>
        </p:txBody>
      </p:sp>
    </p:spTree>
    <p:extLst>
      <p:ext uri="{BB962C8B-B14F-4D97-AF65-F5344CB8AC3E}">
        <p14:creationId xmlns:p14="http://schemas.microsoft.com/office/powerpoint/2010/main" xmlns="" val="13238331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extLst>
              <a:ext uri="{28A0092B-C50C-407E-A947-70E740481C1C}">
                <a14:useLocalDpi xmlns:a14="http://schemas.microsoft.com/office/drawing/2010/main" xmlns="" val="0"/>
              </a:ext>
            </a:extLst>
          </a:blip>
          <a:srcRect t="38191" r="50113" b="127"/>
          <a:stretch/>
        </p:blipFill>
        <p:spPr>
          <a:xfrm flipH="1">
            <a:off x="-1" y="1"/>
            <a:ext cx="9144000" cy="6858000"/>
          </a:xfrm>
          <a:prstGeom prst="rect">
            <a:avLst/>
          </a:prstGeom>
        </p:spPr>
      </p:pic>
      <p:sp>
        <p:nvSpPr>
          <p:cNvPr id="2" name="Title 1"/>
          <p:cNvSpPr>
            <a:spLocks noGrp="1"/>
          </p:cNvSpPr>
          <p:nvPr>
            <p:ph type="title"/>
          </p:nvPr>
        </p:nvSpPr>
        <p:spPr>
          <a:xfrm>
            <a:off x="3744829" y="5790396"/>
            <a:ext cx="7406640" cy="1356360"/>
          </a:xfrm>
        </p:spPr>
        <p:txBody>
          <a:bodyPr>
            <a:normAutofit/>
          </a:bodyPr>
          <a:lstStyle/>
          <a:p>
            <a:r>
              <a:rPr lang="en-ZA" sz="4800" b="1" dirty="0" smtClean="0">
                <a:solidFill>
                  <a:srgbClr val="00B0F0"/>
                </a:solidFill>
              </a:rPr>
              <a:t>Solid Foundations</a:t>
            </a:r>
            <a:endParaRPr lang="en-ZA" sz="4800" b="1" dirty="0">
              <a:solidFill>
                <a:srgbClr val="00B0F0"/>
              </a:solidFill>
            </a:endParaRPr>
          </a:p>
        </p:txBody>
      </p:sp>
      <p:pic>
        <p:nvPicPr>
          <p:cNvPr id="4" name="Content Placeholder 3"/>
          <p:cNvPicPr>
            <a:picLocks noGrp="1" noChangeAspect="1"/>
          </p:cNvPicPr>
          <p:nvPr>
            <p:ph idx="1"/>
          </p:nvPr>
        </p:nvPicPr>
        <p:blipFill rotWithShape="1">
          <a:blip r:embed="rId3">
            <a:extLst>
              <a:ext uri="{28A0092B-C50C-407E-A947-70E740481C1C}">
                <a14:useLocalDpi xmlns:a14="http://schemas.microsoft.com/office/drawing/2010/main" xmlns="" val="0"/>
              </a:ext>
            </a:extLst>
          </a:blip>
          <a:srcRect r="59565"/>
          <a:stretch/>
        </p:blipFill>
        <p:spPr>
          <a:xfrm>
            <a:off x="495300" y="5531371"/>
            <a:ext cx="2993858" cy="1287669"/>
          </a:xfrm>
        </p:spPr>
      </p:pic>
      <p:sp>
        <p:nvSpPr>
          <p:cNvPr id="8" name="Rectangle 7"/>
          <p:cNvSpPr/>
          <p:nvPr/>
        </p:nvSpPr>
        <p:spPr>
          <a:xfrm>
            <a:off x="0" y="-189996"/>
            <a:ext cx="9163050" cy="2253710"/>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a:spcBef>
                <a:spcPts val="1200"/>
              </a:spcBef>
              <a:spcAft>
                <a:spcPts val="1200"/>
              </a:spcAft>
            </a:pPr>
            <a:r>
              <a:rPr lang="en-ZA" sz="4400" b="1" dirty="0" smtClean="0">
                <a:solidFill>
                  <a:srgbClr val="00B0F0"/>
                </a:solidFill>
              </a:rPr>
              <a:t>Paul’s advice for the early church…</a:t>
            </a:r>
          </a:p>
          <a:p>
            <a:pPr>
              <a:spcBef>
                <a:spcPts val="1200"/>
              </a:spcBef>
              <a:spcAft>
                <a:spcPts val="1200"/>
              </a:spcAft>
            </a:pPr>
            <a:r>
              <a:rPr lang="en-GB" sz="3600" b="1" i="1" dirty="0" smtClean="0">
                <a:solidFill>
                  <a:schemeClr val="accent5">
                    <a:lumMod val="60000"/>
                    <a:lumOff val="40000"/>
                  </a:schemeClr>
                </a:solidFill>
              </a:rPr>
              <a:t>The Colossian Church</a:t>
            </a:r>
          </a:p>
          <a:p>
            <a:pPr marL="571500" indent="-571500">
              <a:spcBef>
                <a:spcPts val="600"/>
              </a:spcBef>
              <a:spcAft>
                <a:spcPts val="600"/>
              </a:spcAft>
              <a:buFont typeface="Arial" panose="020B0604020202020204" pitchFamily="34" charset="0"/>
              <a:buChar char="•"/>
            </a:pPr>
            <a:r>
              <a:rPr lang="en-GB" sz="2400" dirty="0"/>
              <a:t>Colossians </a:t>
            </a:r>
            <a:r>
              <a:rPr lang="en-GB" sz="2400" dirty="0" smtClean="0"/>
              <a:t>3v12-14: “</a:t>
            </a:r>
            <a:r>
              <a:rPr lang="en-GB" sz="2400" dirty="0"/>
              <a:t>Therefore, as God’s chosen people, holy and dearly loved, clothe yourselves with compassion, kindness, humility, gentleness and patience. Bear with each other and forgive one another if any of you has a grievance against someone. </a:t>
            </a:r>
            <a:r>
              <a:rPr lang="en-GB" sz="2400" b="1" u="sng" dirty="0">
                <a:solidFill>
                  <a:schemeClr val="accent5">
                    <a:lumMod val="60000"/>
                    <a:lumOff val="40000"/>
                  </a:schemeClr>
                </a:solidFill>
              </a:rPr>
              <a:t>Forgive as the Lord forgave you</a:t>
            </a:r>
            <a:r>
              <a:rPr lang="en-GB" sz="2400" dirty="0"/>
              <a:t>. And over all these virtues put on love, which binds them all together in perfect unity</a:t>
            </a:r>
            <a:r>
              <a:rPr lang="en-GB" sz="2400" dirty="0" smtClean="0"/>
              <a:t>.</a:t>
            </a:r>
            <a:r>
              <a:rPr lang="en-ZA" sz="2400" dirty="0" smtClean="0"/>
              <a:t>”</a:t>
            </a:r>
            <a:endParaRPr lang="en-ZA" sz="2400" dirty="0"/>
          </a:p>
        </p:txBody>
      </p:sp>
    </p:spTree>
    <p:extLst>
      <p:ext uri="{BB962C8B-B14F-4D97-AF65-F5344CB8AC3E}">
        <p14:creationId xmlns:p14="http://schemas.microsoft.com/office/powerpoint/2010/main" xmlns="" val="1340785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a:extLst>
              <a:ext uri="{28A0092B-C50C-407E-A947-70E740481C1C}">
                <a14:useLocalDpi xmlns:a14="http://schemas.microsoft.com/office/drawing/2010/main" xmlns="" val="0"/>
              </a:ext>
            </a:extLst>
          </a:blip>
          <a:srcRect t="21581" b="11936"/>
          <a:stretch/>
        </p:blipFill>
        <p:spPr>
          <a:xfrm flipH="1">
            <a:off x="0" y="0"/>
            <a:ext cx="9144000" cy="6858000"/>
          </a:xfrm>
          <a:prstGeom prst="rect">
            <a:avLst/>
          </a:prstGeom>
        </p:spPr>
      </p:pic>
      <p:sp>
        <p:nvSpPr>
          <p:cNvPr id="8" name="Rectangle 7"/>
          <p:cNvSpPr/>
          <p:nvPr/>
        </p:nvSpPr>
        <p:spPr>
          <a:xfrm>
            <a:off x="419100" y="1537240"/>
            <a:ext cx="8305800" cy="2958560"/>
          </a:xfrm>
          <a:prstGeom prst="rect">
            <a:avLst/>
          </a:prstGeom>
          <a:solidFill>
            <a:srgbClr val="FFFFFF">
              <a:alpha val="78824"/>
            </a:srgbClr>
          </a:solidFill>
          <a:ln w="76200"/>
        </p:spPr>
        <p:style>
          <a:lnRef idx="2">
            <a:schemeClr val="accent1"/>
          </a:lnRef>
          <a:fillRef idx="1">
            <a:schemeClr val="lt1"/>
          </a:fillRef>
          <a:effectRef idx="0">
            <a:schemeClr val="accent1"/>
          </a:effectRef>
          <a:fontRef idx="minor">
            <a:schemeClr val="dk1"/>
          </a:fontRef>
        </p:style>
        <p:txBody>
          <a:bodyPr lIns="274320" tIns="274320" rIns="274320" bIns="274320" rtlCol="0" anchor="t"/>
          <a:lstStyle/>
          <a:p>
            <a:pPr algn="ctr">
              <a:spcBef>
                <a:spcPts val="1200"/>
              </a:spcBef>
            </a:pPr>
            <a:r>
              <a:rPr lang="en-ZA" sz="4800" b="1" i="1" dirty="0" smtClean="0">
                <a:solidFill>
                  <a:schemeClr val="tx1"/>
                </a:solidFill>
              </a:rPr>
              <a:t>“We all agree that forgiveness is a beautiful idea until we have to practice it.”</a:t>
            </a:r>
          </a:p>
          <a:p>
            <a:pPr algn="r">
              <a:spcAft>
                <a:spcPts val="1200"/>
              </a:spcAft>
            </a:pPr>
            <a:r>
              <a:rPr lang="en-ZA" sz="2400" b="1" i="1" dirty="0" smtClean="0">
                <a:solidFill>
                  <a:schemeClr val="tx1"/>
                </a:solidFill>
              </a:rPr>
              <a:t>C.S. Lewis</a:t>
            </a:r>
            <a:endParaRPr lang="en-ZA" sz="2400" b="1" dirty="0">
              <a:solidFill>
                <a:schemeClr val="tx1"/>
              </a:solidFill>
            </a:endParaRPr>
          </a:p>
        </p:txBody>
      </p:sp>
      <p:pic>
        <p:nvPicPr>
          <p:cNvPr id="6" name="Content Placeholder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5219700" y="5222875"/>
            <a:ext cx="3924300" cy="1635126"/>
          </a:xfrm>
          <a:prstGeom prst="rect">
            <a:avLst/>
          </a:prstGeom>
          <a:effectLst>
            <a:softEdge rad="317500"/>
          </a:effectLst>
        </p:spPr>
      </p:pic>
    </p:spTree>
    <p:extLst>
      <p:ext uri="{BB962C8B-B14F-4D97-AF65-F5344CB8AC3E}">
        <p14:creationId xmlns:p14="http://schemas.microsoft.com/office/powerpoint/2010/main" xmlns="" val="37342511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ZA"/>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0"/>
            <a:ext cx="9144000" cy="6858000"/>
          </a:xfrm>
        </p:spPr>
      </p:pic>
    </p:spTree>
    <p:extLst>
      <p:ext uri="{BB962C8B-B14F-4D97-AF65-F5344CB8AC3E}">
        <p14:creationId xmlns:p14="http://schemas.microsoft.com/office/powerpoint/2010/main" xmlns="" val="33902414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a:extLst>
              <a:ext uri="{BEBA8EAE-BF5A-486C-A8C5-ECC9F3942E4B}">
                <a14:imgProps xmlns:a14="http://schemas.microsoft.com/office/drawing/2010/main" xmlns="">
                  <a14:imgLayer r:embed="rId3">
                    <a14:imgEffect>
                      <a14:brightnessContrast contrast="40000"/>
                    </a14:imgEffect>
                  </a14:imgLayer>
                </a14:imgProps>
              </a:ext>
              <a:ext uri="{28A0092B-C50C-407E-A947-70E740481C1C}">
                <a14:useLocalDpi xmlns:a14="http://schemas.microsoft.com/office/drawing/2010/main" xmlns="" val="0"/>
              </a:ext>
            </a:extLst>
          </a:blip>
          <a:srcRect t="21581" b="11936"/>
          <a:stretch/>
        </p:blipFill>
        <p:spPr>
          <a:xfrm flipH="1">
            <a:off x="0" y="0"/>
            <a:ext cx="9144000" cy="6858000"/>
          </a:xfrm>
          <a:prstGeom prst="rect">
            <a:avLst/>
          </a:prstGeom>
        </p:spPr>
      </p:pic>
      <p:sp>
        <p:nvSpPr>
          <p:cNvPr id="8" name="Rectangle 7"/>
          <p:cNvSpPr/>
          <p:nvPr/>
        </p:nvSpPr>
        <p:spPr>
          <a:xfrm>
            <a:off x="419100" y="1537240"/>
            <a:ext cx="8305800" cy="2844259"/>
          </a:xfrm>
          <a:prstGeom prst="rect">
            <a:avLst/>
          </a:prstGeom>
          <a:solidFill>
            <a:srgbClr val="FFFFFF">
              <a:alpha val="78824"/>
            </a:srgbClr>
          </a:solidFill>
          <a:ln w="76200"/>
        </p:spPr>
        <p:style>
          <a:lnRef idx="2">
            <a:schemeClr val="accent1"/>
          </a:lnRef>
          <a:fillRef idx="1">
            <a:schemeClr val="lt1"/>
          </a:fillRef>
          <a:effectRef idx="0">
            <a:schemeClr val="accent1"/>
          </a:effectRef>
          <a:fontRef idx="minor">
            <a:schemeClr val="dk1"/>
          </a:fontRef>
        </p:style>
        <p:txBody>
          <a:bodyPr lIns="274320" tIns="274320" rIns="274320" bIns="274320" rtlCol="0" anchor="t"/>
          <a:lstStyle/>
          <a:p>
            <a:pPr algn="ctr">
              <a:spcBef>
                <a:spcPts val="1200"/>
              </a:spcBef>
              <a:spcAft>
                <a:spcPts val="1200"/>
              </a:spcAft>
            </a:pPr>
            <a:r>
              <a:rPr lang="en-ZA" sz="4800" b="1" i="1" dirty="0" smtClean="0">
                <a:solidFill>
                  <a:schemeClr val="tx1"/>
                </a:solidFill>
              </a:rPr>
              <a:t>“To forgive is to set a prisoner free, and realise the prisoner was you”</a:t>
            </a:r>
            <a:endParaRPr lang="en-ZA" sz="4800" dirty="0">
              <a:solidFill>
                <a:schemeClr val="tx1"/>
              </a:solidFill>
            </a:endParaRPr>
          </a:p>
        </p:txBody>
      </p:sp>
      <p:pic>
        <p:nvPicPr>
          <p:cNvPr id="6" name="Content Placeholder 3"/>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5219700" y="5222875"/>
            <a:ext cx="3924300" cy="1635126"/>
          </a:xfrm>
          <a:prstGeom prst="rect">
            <a:avLst/>
          </a:prstGeom>
          <a:effectLst>
            <a:softEdge rad="317500"/>
          </a:effectLst>
        </p:spPr>
      </p:pic>
    </p:spTree>
    <p:extLst>
      <p:ext uri="{BB962C8B-B14F-4D97-AF65-F5344CB8AC3E}">
        <p14:creationId xmlns:p14="http://schemas.microsoft.com/office/powerpoint/2010/main" xmlns="" val="27838339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wounds.jpg"/>
          <p:cNvPicPr>
            <a:picLocks noChangeAspect="1"/>
          </p:cNvPicPr>
          <p:nvPr/>
        </p:nvPicPr>
        <p:blipFill>
          <a:blip r:embed="rId2" cstate="print">
            <a:lum bright="20000"/>
          </a:blip>
          <a:stretch>
            <a:fillRect/>
          </a:stretch>
        </p:blipFill>
        <p:spPr>
          <a:xfrm>
            <a:off x="0" y="0"/>
            <a:ext cx="9195407" cy="6858000"/>
          </a:xfrm>
          <a:prstGeom prst="rect">
            <a:avLst/>
          </a:prstGeom>
        </p:spPr>
      </p:pic>
      <p:sp>
        <p:nvSpPr>
          <p:cNvPr id="5" name="TextBox 4"/>
          <p:cNvSpPr txBox="1"/>
          <p:nvPr/>
        </p:nvSpPr>
        <p:spPr>
          <a:xfrm>
            <a:off x="457200" y="457200"/>
            <a:ext cx="8686800" cy="8402300"/>
          </a:xfrm>
          <a:prstGeom prst="rect">
            <a:avLst/>
          </a:prstGeom>
          <a:noFill/>
        </p:spPr>
        <p:txBody>
          <a:bodyPr wrap="square" rtlCol="0">
            <a:spAutoFit/>
          </a:bodyPr>
          <a:lstStyle/>
          <a:p>
            <a:r>
              <a:rPr lang="en-US" sz="3600"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Wounds</a:t>
            </a:r>
          </a:p>
          <a:p>
            <a:endParaRPr lang="en-US" sz="3600" dirty="0" smtClean="0">
              <a:effectLst>
                <a:outerShdw blurRad="38100" dist="38100" dir="2700000" algn="tl">
                  <a:srgbClr val="000000">
                    <a:alpha val="43137"/>
                  </a:srgbClr>
                </a:outerShdw>
              </a:effectLst>
              <a:latin typeface="Tahoma" pitchFamily="34" charset="0"/>
              <a:ea typeface="Tahoma" pitchFamily="34" charset="0"/>
              <a:cs typeface="Tahoma" pitchFamily="34" charset="0"/>
            </a:endParaRPr>
          </a:p>
          <a:p>
            <a:r>
              <a:rPr lang="en-US" sz="3600"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Isaiah 1:5,6</a:t>
            </a:r>
          </a:p>
          <a:p>
            <a:endParaRPr lang="en-US" sz="3600" dirty="0" smtClean="0">
              <a:effectLst>
                <a:outerShdw blurRad="38100" dist="38100" dir="2700000" algn="tl">
                  <a:srgbClr val="000000">
                    <a:alpha val="43137"/>
                  </a:srgbClr>
                </a:outerShdw>
              </a:effectLst>
              <a:latin typeface="Tahoma" pitchFamily="34" charset="0"/>
              <a:ea typeface="Tahoma" pitchFamily="34" charset="0"/>
              <a:cs typeface="Tahoma" pitchFamily="34" charset="0"/>
            </a:endParaRPr>
          </a:p>
          <a:p>
            <a:r>
              <a:rPr lang="en-US" sz="3600"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 … the whole head is sick and the whole heart is faint. From the sole of the foot even to the head there is nothing sound in it, only bruises, welts and raw wounds; not pressed out / closed, or bandaged, nor softened with oil.”</a:t>
            </a:r>
            <a:endParaRPr lang="en-US" sz="3600" dirty="0" smtClean="0">
              <a:effectLst>
                <a:outerShdw blurRad="38100" dist="38100" dir="2700000" algn="tl">
                  <a:srgbClr val="000000">
                    <a:alpha val="43137"/>
                  </a:srgbClr>
                </a:outerShdw>
              </a:effectLst>
              <a:latin typeface="Tahoma" pitchFamily="34" charset="0"/>
              <a:ea typeface="Tahoma" pitchFamily="34" charset="0"/>
              <a:cs typeface="Tahoma" pitchFamily="34" charset="0"/>
            </a:endParaRPr>
          </a:p>
          <a:p>
            <a:endParaRPr lang="en-US" sz="3600" dirty="0" smtClean="0">
              <a:effectLst>
                <a:outerShdw blurRad="38100" dist="38100" dir="2700000" algn="tl">
                  <a:srgbClr val="000000">
                    <a:alpha val="43137"/>
                  </a:srgbClr>
                </a:outerShdw>
              </a:effectLst>
              <a:latin typeface="Tahoma" pitchFamily="34" charset="0"/>
              <a:ea typeface="Tahoma" pitchFamily="34" charset="0"/>
              <a:cs typeface="Tahoma" pitchFamily="34" charset="0"/>
            </a:endParaRPr>
          </a:p>
          <a:p>
            <a:endParaRPr lang="en-US" sz="3600" dirty="0" smtClean="0">
              <a:effectLst>
                <a:outerShdw blurRad="38100" dist="38100" dir="2700000" algn="tl">
                  <a:srgbClr val="000000">
                    <a:alpha val="43137"/>
                  </a:srgbClr>
                </a:outerShdw>
              </a:effectLst>
              <a:latin typeface="Tahoma" pitchFamily="34" charset="0"/>
              <a:ea typeface="Tahoma" pitchFamily="34" charset="0"/>
              <a:cs typeface="Tahoma" pitchFamily="34" charset="0"/>
            </a:endParaRPr>
          </a:p>
          <a:p>
            <a:endParaRPr lang="en-US" sz="3600" dirty="0">
              <a:effectLst>
                <a:outerShdw blurRad="38100" dist="38100" dir="2700000" algn="tl">
                  <a:srgbClr val="000000">
                    <a:alpha val="43137"/>
                  </a:srgbClr>
                </a:outerShdw>
              </a:effectLst>
              <a:latin typeface="Tahoma" pitchFamily="34" charset="0"/>
              <a:ea typeface="Tahoma" pitchFamily="34" charset="0"/>
              <a:cs typeface="Tahoma" pitchFamily="34" charset="0"/>
            </a:endParaRPr>
          </a:p>
          <a:p>
            <a:endParaRPr lang="en-US" sz="3600" dirty="0" smtClean="0">
              <a:effectLst>
                <a:outerShdw blurRad="38100" dist="38100" dir="2700000" algn="tl">
                  <a:srgbClr val="000000">
                    <a:alpha val="43137"/>
                  </a:srgbClr>
                </a:outerShdw>
              </a:effectLst>
              <a:latin typeface="Tahoma" pitchFamily="34" charset="0"/>
              <a:ea typeface="Tahoma" pitchFamily="34" charset="0"/>
              <a:cs typeface="Tahoma" pitchFamily="34" charset="0"/>
            </a:endParaRPr>
          </a:p>
          <a:p>
            <a:endParaRPr lang="en-US" sz="3600" dirty="0">
              <a:effectLst>
                <a:outerShdw blurRad="38100" dist="38100" dir="2700000" algn="tl">
                  <a:srgbClr val="000000">
                    <a:alpha val="43137"/>
                  </a:srgbClr>
                </a:outerShdw>
              </a:effectLst>
              <a:latin typeface="Tahoma" pitchFamily="34" charset="0"/>
              <a:ea typeface="Tahoma" pitchFamily="34" charset="0"/>
              <a:cs typeface="Tahom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wounds.jpg"/>
          <p:cNvPicPr>
            <a:picLocks noChangeAspect="1"/>
          </p:cNvPicPr>
          <p:nvPr/>
        </p:nvPicPr>
        <p:blipFill>
          <a:blip r:embed="rId2" cstate="print">
            <a:lum bright="20000"/>
          </a:blip>
          <a:stretch>
            <a:fillRect/>
          </a:stretch>
        </p:blipFill>
        <p:spPr>
          <a:xfrm>
            <a:off x="0" y="0"/>
            <a:ext cx="9195407" cy="6858000"/>
          </a:xfrm>
          <a:prstGeom prst="rect">
            <a:avLst/>
          </a:prstGeom>
        </p:spPr>
      </p:pic>
      <p:sp>
        <p:nvSpPr>
          <p:cNvPr id="5" name="TextBox 4"/>
          <p:cNvSpPr txBox="1"/>
          <p:nvPr/>
        </p:nvSpPr>
        <p:spPr>
          <a:xfrm>
            <a:off x="457200" y="457200"/>
            <a:ext cx="8686800" cy="5632311"/>
          </a:xfrm>
          <a:prstGeom prst="rect">
            <a:avLst/>
          </a:prstGeom>
          <a:noFill/>
        </p:spPr>
        <p:txBody>
          <a:bodyPr wrap="square" rtlCol="0">
            <a:spAutoFit/>
          </a:bodyPr>
          <a:lstStyle/>
          <a:p>
            <a:r>
              <a:rPr lang="en-US" sz="3600"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Bruises</a:t>
            </a:r>
          </a:p>
          <a:p>
            <a:r>
              <a:rPr lang="en-US" sz="3600"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 Time heals a bruise</a:t>
            </a:r>
          </a:p>
          <a:p>
            <a:endParaRPr lang="en-US" sz="3600" dirty="0" smtClean="0">
              <a:effectLst>
                <a:outerShdw blurRad="38100" dist="38100" dir="2700000" algn="tl">
                  <a:srgbClr val="000000">
                    <a:alpha val="43137"/>
                  </a:srgbClr>
                </a:outerShdw>
              </a:effectLst>
              <a:latin typeface="Tahoma" pitchFamily="34" charset="0"/>
              <a:ea typeface="Tahoma" pitchFamily="34" charset="0"/>
              <a:cs typeface="Tahoma" pitchFamily="34" charset="0"/>
            </a:endParaRPr>
          </a:p>
          <a:p>
            <a:endParaRPr lang="en-US" sz="3600" dirty="0">
              <a:effectLst>
                <a:outerShdw blurRad="38100" dist="38100" dir="2700000" algn="tl">
                  <a:srgbClr val="000000">
                    <a:alpha val="43137"/>
                  </a:srgbClr>
                </a:outerShdw>
              </a:effectLst>
              <a:latin typeface="Tahoma" pitchFamily="34" charset="0"/>
              <a:ea typeface="Tahoma" pitchFamily="34" charset="0"/>
              <a:cs typeface="Tahoma" pitchFamily="34" charset="0"/>
            </a:endParaRPr>
          </a:p>
          <a:p>
            <a:r>
              <a:rPr lang="en-US" sz="3600"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Welts</a:t>
            </a:r>
          </a:p>
          <a:p>
            <a:r>
              <a:rPr lang="en-US" sz="3600"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 Other loving relationships help to heal</a:t>
            </a:r>
          </a:p>
          <a:p>
            <a:endParaRPr lang="en-US" sz="3600" dirty="0" smtClean="0">
              <a:effectLst>
                <a:outerShdw blurRad="38100" dist="38100" dir="2700000" algn="tl">
                  <a:srgbClr val="000000">
                    <a:alpha val="43137"/>
                  </a:srgbClr>
                </a:outerShdw>
              </a:effectLst>
              <a:latin typeface="Tahoma" pitchFamily="34" charset="0"/>
              <a:ea typeface="Tahoma" pitchFamily="34" charset="0"/>
              <a:cs typeface="Tahoma" pitchFamily="34" charset="0"/>
            </a:endParaRPr>
          </a:p>
          <a:p>
            <a:endParaRPr lang="en-US" sz="3600" dirty="0">
              <a:effectLst>
                <a:outerShdw blurRad="38100" dist="38100" dir="2700000" algn="tl">
                  <a:srgbClr val="000000">
                    <a:alpha val="43137"/>
                  </a:srgbClr>
                </a:outerShdw>
              </a:effectLst>
              <a:latin typeface="Tahoma" pitchFamily="34" charset="0"/>
              <a:ea typeface="Tahoma" pitchFamily="34" charset="0"/>
              <a:cs typeface="Tahoma" pitchFamily="34" charset="0"/>
            </a:endParaRPr>
          </a:p>
          <a:p>
            <a:r>
              <a:rPr lang="en-US" sz="3600"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Raw wounds / putrefying sores</a:t>
            </a:r>
          </a:p>
          <a:p>
            <a:r>
              <a:rPr lang="en-US" sz="3600" dirty="0" smtClean="0">
                <a:effectLst>
                  <a:outerShdw blurRad="38100" dist="38100" dir="2700000" algn="tl">
                    <a:srgbClr val="000000">
                      <a:alpha val="43137"/>
                    </a:srgbClr>
                  </a:outerShdw>
                </a:effectLst>
                <a:latin typeface="Tahoma" pitchFamily="34" charset="0"/>
                <a:ea typeface="Tahoma" pitchFamily="34" charset="0"/>
                <a:cs typeface="Tahoma" pitchFamily="34" charset="0"/>
              </a:rPr>
              <a:t>… Need the ministry of the Holy Spirit</a:t>
            </a:r>
            <a:endParaRPr lang="en-US" sz="3600" dirty="0">
              <a:effectLst>
                <a:outerShdw blurRad="38100" dist="38100" dir="2700000" algn="tl">
                  <a:srgbClr val="000000">
                    <a:alpha val="43137"/>
                  </a:srgbClr>
                </a:outerShdw>
              </a:effectLst>
              <a:latin typeface="Tahoma" pitchFamily="34" charset="0"/>
              <a:ea typeface="Tahoma" pitchFamily="34" charset="0"/>
              <a:cs typeface="Tahom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0"/>
            <a:ext cx="9144000" cy="6858000"/>
          </a:xfrm>
        </p:spPr>
      </p:pic>
      <p:sp>
        <p:nvSpPr>
          <p:cNvPr id="5" name="Rectangle 4"/>
          <p:cNvSpPr/>
          <p:nvPr/>
        </p:nvSpPr>
        <p:spPr>
          <a:xfrm>
            <a:off x="1156087" y="609600"/>
            <a:ext cx="6831826" cy="937841"/>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lstStyle/>
          <a:p>
            <a:pPr algn="ctr">
              <a:lnSpc>
                <a:spcPct val="150000"/>
              </a:lnSpc>
            </a:pPr>
            <a:endParaRPr lang="en-ZA" sz="6600" b="1" dirty="0">
              <a:solidFill>
                <a:schemeClr val="bg1"/>
              </a:solidFill>
              <a:ea typeface="MS Gothic" panose="020B0609070205080204" pitchFamily="49" charset="-128"/>
            </a:endParaRPr>
          </a:p>
          <a:p>
            <a:pPr algn="ctr">
              <a:lnSpc>
                <a:spcPct val="150000"/>
              </a:lnSpc>
            </a:pPr>
            <a:r>
              <a:rPr lang="en-ZA" sz="6600" b="1" dirty="0" smtClean="0">
                <a:solidFill>
                  <a:schemeClr val="bg1"/>
                </a:solidFill>
                <a:ea typeface="MS Gothic" panose="020B0609070205080204" pitchFamily="49" charset="-128"/>
              </a:rPr>
              <a:t>Each One...</a:t>
            </a:r>
            <a:endParaRPr lang="en-ZA" sz="6600" b="1" dirty="0">
              <a:solidFill>
                <a:schemeClr val="bg1"/>
              </a:solidFill>
              <a:ea typeface="MS Gothic" panose="020B0609070205080204" pitchFamily="49" charset="-128"/>
            </a:endParaRPr>
          </a:p>
        </p:txBody>
      </p:sp>
      <p:sp>
        <p:nvSpPr>
          <p:cNvPr id="6" name="Rectangle 5"/>
          <p:cNvSpPr/>
          <p:nvPr/>
        </p:nvSpPr>
        <p:spPr>
          <a:xfrm>
            <a:off x="152400" y="1311221"/>
            <a:ext cx="9163050" cy="4248730"/>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lstStyle/>
          <a:p>
            <a:pPr marL="571500" indent="-571500" algn="ctr">
              <a:lnSpc>
                <a:spcPct val="150000"/>
              </a:lnSpc>
              <a:spcBef>
                <a:spcPts val="1200"/>
              </a:spcBef>
              <a:spcAft>
                <a:spcPts val="1200"/>
              </a:spcAft>
              <a:buFont typeface="Arial" panose="020B0604020202020204" pitchFamily="34" charset="0"/>
              <a:buChar char="•"/>
            </a:pPr>
            <a:endParaRPr lang="en-ZA" sz="4000" b="1" dirty="0">
              <a:solidFill>
                <a:schemeClr val="bg1"/>
              </a:solidFill>
              <a:latin typeface="Georgia" panose="02040502050405020303" pitchFamily="18" charset="0"/>
              <a:ea typeface="MS Gothic" panose="020B0609070205080204" pitchFamily="49" charset="-128"/>
            </a:endParaRPr>
          </a:p>
          <a:p>
            <a:pPr>
              <a:spcBef>
                <a:spcPts val="1200"/>
              </a:spcBef>
              <a:spcAft>
                <a:spcPts val="1200"/>
              </a:spcAft>
            </a:pPr>
            <a:r>
              <a:rPr lang="en-GB" sz="4000" dirty="0"/>
              <a:t>1) </a:t>
            </a:r>
            <a:r>
              <a:rPr lang="en-GB" sz="4000" dirty="0" smtClean="0"/>
              <a:t>fully </a:t>
            </a:r>
            <a:r>
              <a:rPr lang="en-GB" sz="4000" dirty="0"/>
              <a:t>d</a:t>
            </a:r>
            <a:r>
              <a:rPr lang="en-GB" sz="4000" dirty="0" smtClean="0"/>
              <a:t>evoted </a:t>
            </a:r>
            <a:r>
              <a:rPr lang="en-GB" sz="4000" dirty="0"/>
              <a:t>to Jesus</a:t>
            </a:r>
            <a:endParaRPr lang="en-ZA" sz="4000" dirty="0"/>
          </a:p>
          <a:p>
            <a:pPr>
              <a:spcBef>
                <a:spcPts val="1200"/>
              </a:spcBef>
              <a:spcAft>
                <a:spcPts val="1200"/>
              </a:spcAft>
            </a:pPr>
            <a:r>
              <a:rPr lang="en-GB" sz="4000" dirty="0"/>
              <a:t>2) </a:t>
            </a:r>
            <a:r>
              <a:rPr lang="en-GB" sz="4000" dirty="0" smtClean="0"/>
              <a:t>empowered </a:t>
            </a:r>
            <a:r>
              <a:rPr lang="en-GB" sz="4000" dirty="0"/>
              <a:t>by the Holy Spirit</a:t>
            </a:r>
            <a:endParaRPr lang="en-ZA" sz="4000" dirty="0"/>
          </a:p>
          <a:p>
            <a:pPr>
              <a:spcBef>
                <a:spcPts val="1200"/>
              </a:spcBef>
              <a:spcAft>
                <a:spcPts val="1200"/>
              </a:spcAft>
            </a:pPr>
            <a:r>
              <a:rPr lang="en-GB" sz="4000" dirty="0"/>
              <a:t>3) </a:t>
            </a:r>
            <a:r>
              <a:rPr lang="en-GB" sz="4000" dirty="0" smtClean="0"/>
              <a:t>needed…</a:t>
            </a:r>
          </a:p>
          <a:p>
            <a:pPr>
              <a:spcBef>
                <a:spcPts val="1200"/>
              </a:spcBef>
              <a:spcAft>
                <a:spcPts val="1200"/>
              </a:spcAft>
            </a:pPr>
            <a:r>
              <a:rPr lang="en-GB" sz="4000" dirty="0" smtClean="0"/>
              <a:t>4</a:t>
            </a:r>
            <a:r>
              <a:rPr lang="en-GB" sz="4000" dirty="0"/>
              <a:t>) </a:t>
            </a:r>
            <a:r>
              <a:rPr lang="en-GB" sz="4000" dirty="0" smtClean="0"/>
              <a:t>committed </a:t>
            </a:r>
            <a:r>
              <a:rPr lang="en-GB" sz="4000" dirty="0"/>
              <a:t>to the body of Christ</a:t>
            </a:r>
            <a:endParaRPr lang="en-ZA" sz="4000" dirty="0"/>
          </a:p>
        </p:txBody>
      </p:sp>
    </p:spTree>
    <p:extLst>
      <p:ext uri="{BB962C8B-B14F-4D97-AF65-F5344CB8AC3E}">
        <p14:creationId xmlns:p14="http://schemas.microsoft.com/office/powerpoint/2010/main" xmlns="" val="1221814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0"/>
            <a:ext cx="9144000" cy="6858000"/>
          </a:xfrm>
        </p:spPr>
      </p:pic>
      <p:sp>
        <p:nvSpPr>
          <p:cNvPr id="5" name="Rectangle 4"/>
          <p:cNvSpPr/>
          <p:nvPr/>
        </p:nvSpPr>
        <p:spPr>
          <a:xfrm>
            <a:off x="1156087" y="609600"/>
            <a:ext cx="6831826" cy="937841"/>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lstStyle/>
          <a:p>
            <a:pPr algn="ctr">
              <a:lnSpc>
                <a:spcPct val="150000"/>
              </a:lnSpc>
            </a:pPr>
            <a:endParaRPr lang="en-ZA" sz="6600" b="1" dirty="0">
              <a:solidFill>
                <a:schemeClr val="bg1"/>
              </a:solidFill>
              <a:ea typeface="MS Gothic" panose="020B0609070205080204" pitchFamily="49" charset="-128"/>
            </a:endParaRPr>
          </a:p>
          <a:p>
            <a:pPr algn="ctr">
              <a:lnSpc>
                <a:spcPct val="150000"/>
              </a:lnSpc>
            </a:pPr>
            <a:r>
              <a:rPr lang="en-ZA" sz="6600" b="1" dirty="0" smtClean="0">
                <a:solidFill>
                  <a:schemeClr val="bg1"/>
                </a:solidFill>
                <a:ea typeface="MS Gothic" panose="020B0609070205080204" pitchFamily="49" charset="-128"/>
              </a:rPr>
              <a:t>Each One...</a:t>
            </a:r>
            <a:endParaRPr lang="en-ZA" sz="6600" b="1" dirty="0">
              <a:solidFill>
                <a:schemeClr val="bg1"/>
              </a:solidFill>
              <a:ea typeface="MS Gothic" panose="020B0609070205080204" pitchFamily="49" charset="-128"/>
            </a:endParaRPr>
          </a:p>
        </p:txBody>
      </p:sp>
      <p:sp>
        <p:nvSpPr>
          <p:cNvPr id="6" name="Rectangle 5"/>
          <p:cNvSpPr/>
          <p:nvPr/>
        </p:nvSpPr>
        <p:spPr>
          <a:xfrm>
            <a:off x="171450" y="2287615"/>
            <a:ext cx="9163050" cy="4248730"/>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lstStyle/>
          <a:p>
            <a:pPr marL="571500" indent="-571500" algn="ctr">
              <a:lnSpc>
                <a:spcPct val="150000"/>
              </a:lnSpc>
              <a:spcBef>
                <a:spcPts val="1200"/>
              </a:spcBef>
              <a:spcAft>
                <a:spcPts val="1200"/>
              </a:spcAft>
              <a:buFont typeface="Arial" panose="020B0604020202020204" pitchFamily="34" charset="0"/>
              <a:buChar char="•"/>
            </a:pPr>
            <a:endParaRPr lang="en-ZA" sz="4000" b="1" dirty="0">
              <a:solidFill>
                <a:schemeClr val="bg1"/>
              </a:solidFill>
              <a:latin typeface="Georgia" panose="02040502050405020303" pitchFamily="18" charset="0"/>
              <a:ea typeface="MS Gothic" panose="020B0609070205080204" pitchFamily="49" charset="-128"/>
            </a:endParaRPr>
          </a:p>
          <a:p>
            <a:pPr>
              <a:spcBef>
                <a:spcPts val="1200"/>
              </a:spcBef>
              <a:spcAft>
                <a:spcPts val="1200"/>
              </a:spcAft>
            </a:pPr>
            <a:r>
              <a:rPr lang="en-GB" sz="4000" dirty="0" smtClean="0"/>
              <a:t>5) shepherded </a:t>
            </a:r>
            <a:r>
              <a:rPr lang="en-GB" sz="4000" dirty="0"/>
              <a:t>in line with the scriptures</a:t>
            </a:r>
            <a:endParaRPr lang="en-ZA" sz="4000" dirty="0"/>
          </a:p>
          <a:p>
            <a:pPr>
              <a:spcBef>
                <a:spcPts val="1200"/>
              </a:spcBef>
              <a:spcAft>
                <a:spcPts val="1200"/>
              </a:spcAft>
            </a:pPr>
            <a:r>
              <a:rPr lang="en-GB" sz="4000" dirty="0"/>
              <a:t>6) </a:t>
            </a:r>
            <a:r>
              <a:rPr lang="en-GB" sz="4000" dirty="0" smtClean="0"/>
              <a:t>aligned in beliefs (doctrine)</a:t>
            </a:r>
            <a:endParaRPr lang="en-ZA" sz="4000" dirty="0"/>
          </a:p>
          <a:p>
            <a:pPr>
              <a:spcBef>
                <a:spcPts val="1200"/>
              </a:spcBef>
              <a:spcAft>
                <a:spcPts val="1200"/>
              </a:spcAft>
            </a:pPr>
            <a:r>
              <a:rPr lang="en-GB" sz="4000" dirty="0"/>
              <a:t>7) </a:t>
            </a:r>
            <a:r>
              <a:rPr lang="en-GB" sz="4000" dirty="0" smtClean="0"/>
              <a:t>genuinely caring and cared </a:t>
            </a:r>
            <a:r>
              <a:rPr lang="en-GB" sz="4000" dirty="0"/>
              <a:t>for</a:t>
            </a:r>
            <a:endParaRPr lang="en-ZA" sz="4000" dirty="0"/>
          </a:p>
          <a:p>
            <a:pPr>
              <a:spcBef>
                <a:spcPts val="1200"/>
              </a:spcBef>
              <a:spcAft>
                <a:spcPts val="1200"/>
              </a:spcAft>
            </a:pPr>
            <a:r>
              <a:rPr lang="en-GB" sz="4000" dirty="0"/>
              <a:t>8) </a:t>
            </a:r>
            <a:r>
              <a:rPr lang="en-GB" sz="4000" dirty="0" smtClean="0"/>
              <a:t>belonging </a:t>
            </a:r>
            <a:r>
              <a:rPr lang="en-GB" sz="4000" dirty="0"/>
              <a:t>to a wider family</a:t>
            </a:r>
            <a:endParaRPr lang="en-ZA" sz="4000" dirty="0"/>
          </a:p>
          <a:p>
            <a:pPr>
              <a:spcBef>
                <a:spcPts val="1200"/>
              </a:spcBef>
              <a:spcAft>
                <a:spcPts val="1200"/>
              </a:spcAft>
            </a:pPr>
            <a:endParaRPr lang="en-ZA" sz="4000" dirty="0"/>
          </a:p>
        </p:txBody>
      </p:sp>
    </p:spTree>
    <p:extLst>
      <p:ext uri="{BB962C8B-B14F-4D97-AF65-F5344CB8AC3E}">
        <p14:creationId xmlns:p14="http://schemas.microsoft.com/office/powerpoint/2010/main" xmlns="" val="2829468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extLst>
              <a:ext uri="{28A0092B-C50C-407E-A947-70E740481C1C}">
                <a14:useLocalDpi xmlns:a14="http://schemas.microsoft.com/office/drawing/2010/main" xmlns="" val="0"/>
              </a:ext>
            </a:extLst>
          </a:blip>
          <a:srcRect t="21581" b="11936"/>
          <a:stretch/>
        </p:blipFill>
        <p:spPr>
          <a:xfrm flipH="1">
            <a:off x="0" y="0"/>
            <a:ext cx="9144000" cy="6858000"/>
          </a:xfrm>
          <a:prstGeom prst="rect">
            <a:avLst/>
          </a:prstGeom>
        </p:spPr>
      </p:pic>
      <p:sp>
        <p:nvSpPr>
          <p:cNvPr id="11" name="Rectangle 10"/>
          <p:cNvSpPr/>
          <p:nvPr/>
        </p:nvSpPr>
        <p:spPr>
          <a:xfrm>
            <a:off x="171450" y="2287615"/>
            <a:ext cx="9163050" cy="4248730"/>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lstStyle/>
          <a:p>
            <a:pPr marL="571500" indent="-571500" algn="ctr">
              <a:lnSpc>
                <a:spcPct val="150000"/>
              </a:lnSpc>
              <a:spcBef>
                <a:spcPts val="1200"/>
              </a:spcBef>
              <a:spcAft>
                <a:spcPts val="1200"/>
              </a:spcAft>
              <a:buFont typeface="Arial" panose="020B0604020202020204" pitchFamily="34" charset="0"/>
              <a:buChar char="•"/>
            </a:pPr>
            <a:endParaRPr lang="en-ZA" sz="4000" b="1" dirty="0">
              <a:solidFill>
                <a:schemeClr val="bg1"/>
              </a:solidFill>
              <a:latin typeface="Georgia" panose="02040502050405020303" pitchFamily="18" charset="0"/>
              <a:ea typeface="MS Gothic" panose="020B0609070205080204" pitchFamily="49" charset="-128"/>
            </a:endParaRPr>
          </a:p>
          <a:p>
            <a:pPr>
              <a:spcBef>
                <a:spcPts val="1200"/>
              </a:spcBef>
              <a:spcAft>
                <a:spcPts val="1200"/>
              </a:spcAft>
            </a:pPr>
            <a:r>
              <a:rPr lang="en-ZA" sz="4000" dirty="0" smtClean="0"/>
              <a:t>Before the Lord can build with us, we need to make sure that we repair any cracks in our foundations…</a:t>
            </a:r>
          </a:p>
          <a:p>
            <a:pPr algn="r">
              <a:spcBef>
                <a:spcPts val="1200"/>
              </a:spcBef>
              <a:spcAft>
                <a:spcPts val="1200"/>
              </a:spcAft>
            </a:pPr>
            <a:r>
              <a:rPr lang="en-ZA" sz="4000" dirty="0" smtClean="0"/>
              <a:t>…a call to </a:t>
            </a:r>
            <a:r>
              <a:rPr lang="en-ZA" sz="6600" b="1" dirty="0"/>
              <a:t>forgiveness &amp; reconciliation</a:t>
            </a:r>
          </a:p>
          <a:p>
            <a:pPr>
              <a:spcBef>
                <a:spcPts val="1200"/>
              </a:spcBef>
              <a:spcAft>
                <a:spcPts val="1200"/>
              </a:spcAft>
            </a:pPr>
            <a:endParaRPr lang="en-ZA" sz="4000" dirty="0"/>
          </a:p>
        </p:txBody>
      </p:sp>
    </p:spTree>
    <p:extLst>
      <p:ext uri="{BB962C8B-B14F-4D97-AF65-F5344CB8AC3E}">
        <p14:creationId xmlns:p14="http://schemas.microsoft.com/office/powerpoint/2010/main" xmlns="" val="15476214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extLst>
              <a:ext uri="{28A0092B-C50C-407E-A947-70E740481C1C}">
                <a14:useLocalDpi xmlns:a14="http://schemas.microsoft.com/office/drawing/2010/main" xmlns="" val="0"/>
              </a:ext>
            </a:extLst>
          </a:blip>
          <a:srcRect t="21581" b="11936"/>
          <a:stretch/>
        </p:blipFill>
        <p:spPr>
          <a:xfrm flipH="1">
            <a:off x="0" y="0"/>
            <a:ext cx="9144000" cy="6858000"/>
          </a:xfrm>
          <a:prstGeom prst="rect">
            <a:avLst/>
          </a:prstGeom>
        </p:spPr>
      </p:pic>
      <p:sp>
        <p:nvSpPr>
          <p:cNvPr id="4" name="Rectangle 3"/>
          <p:cNvSpPr/>
          <p:nvPr/>
        </p:nvSpPr>
        <p:spPr>
          <a:xfrm>
            <a:off x="171450" y="2609270"/>
            <a:ext cx="9163050" cy="4248730"/>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lstStyle/>
          <a:p>
            <a:pPr marL="571500" indent="-571500" algn="ctr">
              <a:lnSpc>
                <a:spcPct val="150000"/>
              </a:lnSpc>
              <a:spcBef>
                <a:spcPts val="1200"/>
              </a:spcBef>
              <a:spcAft>
                <a:spcPts val="1200"/>
              </a:spcAft>
              <a:buFont typeface="Arial" panose="020B0604020202020204" pitchFamily="34" charset="0"/>
              <a:buChar char="•"/>
            </a:pPr>
            <a:endParaRPr lang="en-ZA" sz="3600" b="1" dirty="0">
              <a:solidFill>
                <a:schemeClr val="bg1"/>
              </a:solidFill>
              <a:latin typeface="Georgia" panose="02040502050405020303" pitchFamily="18" charset="0"/>
              <a:ea typeface="MS Gothic" panose="020B0609070205080204" pitchFamily="49" charset="-128"/>
            </a:endParaRPr>
          </a:p>
          <a:p>
            <a:pPr>
              <a:spcBef>
                <a:spcPts val="1200"/>
              </a:spcBef>
              <a:spcAft>
                <a:spcPts val="1200"/>
              </a:spcAft>
            </a:pPr>
            <a:r>
              <a:rPr lang="en-ZA" sz="3600" dirty="0"/>
              <a:t>Psalm 133:1‭-‬3 NIV‬‬‬‬‬</a:t>
            </a:r>
          </a:p>
          <a:p>
            <a:pPr>
              <a:spcBef>
                <a:spcPts val="1200"/>
              </a:spcBef>
              <a:spcAft>
                <a:spcPts val="1200"/>
              </a:spcAft>
            </a:pPr>
            <a:r>
              <a:rPr lang="en-ZA" sz="3600" dirty="0"/>
              <a:t>“How good and pleasant it is when God’s people live together in unity!  It is like </a:t>
            </a:r>
            <a:r>
              <a:rPr lang="en-ZA" sz="3600" b="1" i="1" dirty="0">
                <a:solidFill>
                  <a:schemeClr val="accent5">
                    <a:lumMod val="60000"/>
                    <a:lumOff val="40000"/>
                  </a:schemeClr>
                </a:solidFill>
              </a:rPr>
              <a:t>precious oil </a:t>
            </a:r>
            <a:r>
              <a:rPr lang="en-ZA" sz="3600" dirty="0"/>
              <a:t>poured on the head, running down on the beard, running down on Aaron’s beard, down on the collar of his robe.  It is as if the </a:t>
            </a:r>
            <a:r>
              <a:rPr lang="en-ZA" sz="3600" b="1" i="1" dirty="0">
                <a:solidFill>
                  <a:schemeClr val="accent5">
                    <a:lumMod val="60000"/>
                    <a:lumOff val="40000"/>
                  </a:schemeClr>
                </a:solidFill>
              </a:rPr>
              <a:t>dew of Hermon </a:t>
            </a:r>
            <a:r>
              <a:rPr lang="en-ZA" sz="3600" dirty="0"/>
              <a:t>were falling on Mount Zion. </a:t>
            </a:r>
            <a:r>
              <a:rPr lang="en-ZA" sz="3600" b="1" dirty="0">
                <a:solidFill>
                  <a:schemeClr val="accent3">
                    <a:lumMod val="40000"/>
                    <a:lumOff val="60000"/>
                  </a:schemeClr>
                </a:solidFill>
              </a:rPr>
              <a:t>For there the Lord bestows his blessing, even life </a:t>
            </a:r>
            <a:r>
              <a:rPr lang="en-ZA" sz="3600" b="1" dirty="0" smtClean="0">
                <a:solidFill>
                  <a:schemeClr val="accent3">
                    <a:lumMod val="40000"/>
                    <a:lumOff val="60000"/>
                  </a:schemeClr>
                </a:solidFill>
              </a:rPr>
              <a:t>forevermore</a:t>
            </a:r>
            <a:r>
              <a:rPr lang="en-ZA" sz="3600" dirty="0" smtClean="0">
                <a:solidFill>
                  <a:schemeClr val="bg1"/>
                </a:solidFill>
              </a:rPr>
              <a:t>”</a:t>
            </a:r>
            <a:endParaRPr lang="en-ZA" sz="3600" dirty="0">
              <a:solidFill>
                <a:schemeClr val="bg1"/>
              </a:solidFill>
            </a:endParaRPr>
          </a:p>
          <a:p>
            <a:pPr>
              <a:spcBef>
                <a:spcPts val="1200"/>
              </a:spcBef>
              <a:spcAft>
                <a:spcPts val="1200"/>
              </a:spcAft>
            </a:pPr>
            <a:endParaRPr lang="en-ZA" sz="3600" dirty="0"/>
          </a:p>
        </p:txBody>
      </p:sp>
    </p:spTree>
    <p:extLst>
      <p:ext uri="{BB962C8B-B14F-4D97-AF65-F5344CB8AC3E}">
        <p14:creationId xmlns:p14="http://schemas.microsoft.com/office/powerpoint/2010/main" xmlns="" val="11219761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156087" y="609600"/>
            <a:ext cx="6831826" cy="937841"/>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lstStyle/>
          <a:p>
            <a:pPr algn="ctr">
              <a:lnSpc>
                <a:spcPct val="150000"/>
              </a:lnSpc>
            </a:pPr>
            <a:endParaRPr lang="en-ZA" sz="6600" b="1" dirty="0">
              <a:solidFill>
                <a:schemeClr val="bg1"/>
              </a:solidFill>
              <a:ea typeface="MS Gothic" panose="020B0609070205080204" pitchFamily="49" charset="-128"/>
            </a:endParaRPr>
          </a:p>
          <a:p>
            <a:pPr algn="ctr">
              <a:lnSpc>
                <a:spcPct val="150000"/>
              </a:lnSpc>
            </a:pPr>
            <a:r>
              <a:rPr lang="en-ZA" sz="6600" b="1" dirty="0" smtClean="0">
                <a:solidFill>
                  <a:schemeClr val="bg1"/>
                </a:solidFill>
                <a:ea typeface="MS Gothic" panose="020B0609070205080204" pitchFamily="49" charset="-128"/>
              </a:rPr>
              <a:t>Mt Hermon</a:t>
            </a:r>
            <a:endParaRPr lang="en-ZA" sz="6600" b="1" dirty="0">
              <a:solidFill>
                <a:schemeClr val="bg1"/>
              </a:solidFill>
              <a:ea typeface="MS Gothic" panose="020B0609070205080204" pitchFamily="49" charset="-128"/>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xmlns="" val="0"/>
              </a:ext>
            </a:extLst>
          </a:blip>
          <a:srcRect r="10798"/>
          <a:stretch/>
        </p:blipFill>
        <p:spPr>
          <a:xfrm>
            <a:off x="-1543050" y="0"/>
            <a:ext cx="10858500" cy="6858000"/>
          </a:xfrm>
          <a:prstGeom prst="rect">
            <a:avLst/>
          </a:prstGeom>
        </p:spPr>
      </p:pic>
      <p:sp>
        <p:nvSpPr>
          <p:cNvPr id="5" name="Rectangle 4"/>
          <p:cNvSpPr/>
          <p:nvPr/>
        </p:nvSpPr>
        <p:spPr>
          <a:xfrm>
            <a:off x="3057525" y="5543550"/>
            <a:ext cx="6086475" cy="937841"/>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lstStyle/>
          <a:p>
            <a:pPr algn="ctr">
              <a:lnSpc>
                <a:spcPct val="150000"/>
              </a:lnSpc>
            </a:pPr>
            <a:endParaRPr lang="en-ZA" sz="6600" b="1" dirty="0">
              <a:solidFill>
                <a:schemeClr val="tx1"/>
              </a:solidFill>
              <a:ea typeface="MS Gothic" panose="020B0609070205080204" pitchFamily="49" charset="-128"/>
            </a:endParaRPr>
          </a:p>
          <a:p>
            <a:pPr algn="ctr">
              <a:lnSpc>
                <a:spcPct val="150000"/>
              </a:lnSpc>
            </a:pPr>
            <a:r>
              <a:rPr lang="en-ZA" sz="6600" b="1" dirty="0" smtClean="0">
                <a:solidFill>
                  <a:schemeClr val="tx1"/>
                </a:solidFill>
                <a:ea typeface="MS Gothic" panose="020B0609070205080204" pitchFamily="49" charset="-128"/>
              </a:rPr>
              <a:t>Anointing oil</a:t>
            </a:r>
          </a:p>
          <a:p>
            <a:pPr algn="r">
              <a:lnSpc>
                <a:spcPct val="150000"/>
              </a:lnSpc>
            </a:pPr>
            <a:r>
              <a:rPr lang="en-GB" sz="2000" b="1" i="1" dirty="0">
                <a:solidFill>
                  <a:schemeClr val="tx1"/>
                </a:solidFill>
              </a:rPr>
              <a:t>A precious &amp; fragrant aroma </a:t>
            </a:r>
            <a:endParaRPr lang="en-ZA" sz="2000" b="1" dirty="0">
              <a:solidFill>
                <a:schemeClr val="tx1"/>
              </a:solidFill>
              <a:ea typeface="MS Gothic" panose="020B0609070205080204" pitchFamily="49" charset="-128"/>
            </a:endParaRPr>
          </a:p>
        </p:txBody>
      </p:sp>
    </p:spTree>
    <p:extLst>
      <p:ext uri="{BB962C8B-B14F-4D97-AF65-F5344CB8AC3E}">
        <p14:creationId xmlns:p14="http://schemas.microsoft.com/office/powerpoint/2010/main" xmlns="" val="16614331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xmlns="" val="0"/>
              </a:ext>
            </a:extLst>
          </a:blip>
          <a:srcRect l="14506"/>
          <a:stretch/>
        </p:blipFill>
        <p:spPr>
          <a:xfrm>
            <a:off x="0" y="0"/>
            <a:ext cx="9144000" cy="6858000"/>
          </a:xfrm>
          <a:prstGeom prst="rect">
            <a:avLst/>
          </a:prstGeom>
        </p:spPr>
      </p:pic>
      <p:sp>
        <p:nvSpPr>
          <p:cNvPr id="7" name="Rectangle 6"/>
          <p:cNvSpPr/>
          <p:nvPr/>
        </p:nvSpPr>
        <p:spPr>
          <a:xfrm>
            <a:off x="717937" y="2647950"/>
            <a:ext cx="6831826" cy="937841"/>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lstStyle/>
          <a:p>
            <a:pPr algn="ctr">
              <a:lnSpc>
                <a:spcPct val="150000"/>
              </a:lnSpc>
            </a:pPr>
            <a:endParaRPr lang="en-ZA" sz="6600" b="1" dirty="0">
              <a:solidFill>
                <a:schemeClr val="bg1"/>
              </a:solidFill>
              <a:ea typeface="MS Gothic" panose="020B0609070205080204" pitchFamily="49" charset="-128"/>
            </a:endParaRPr>
          </a:p>
          <a:p>
            <a:pPr algn="ctr">
              <a:lnSpc>
                <a:spcPct val="150000"/>
              </a:lnSpc>
            </a:pPr>
            <a:r>
              <a:rPr lang="en-ZA" sz="6600" b="1" dirty="0" smtClean="0">
                <a:solidFill>
                  <a:schemeClr val="bg1"/>
                </a:solidFill>
                <a:ea typeface="MS Gothic" panose="020B0609070205080204" pitchFamily="49" charset="-128"/>
              </a:rPr>
              <a:t>Dew of Hermon</a:t>
            </a:r>
          </a:p>
          <a:p>
            <a:pPr algn="r">
              <a:lnSpc>
                <a:spcPct val="150000"/>
              </a:lnSpc>
            </a:pPr>
            <a:r>
              <a:rPr lang="en-GB" sz="2000" b="1" i="1" dirty="0">
                <a:solidFill>
                  <a:schemeClr val="tx1"/>
                </a:solidFill>
              </a:rPr>
              <a:t>Bringing life to a barren land…</a:t>
            </a:r>
            <a:endParaRPr lang="en-ZA" sz="2000" b="1" i="1" dirty="0">
              <a:solidFill>
                <a:schemeClr val="tx1"/>
              </a:solidFill>
            </a:endParaRPr>
          </a:p>
          <a:p>
            <a:pPr algn="ctr">
              <a:lnSpc>
                <a:spcPct val="150000"/>
              </a:lnSpc>
            </a:pPr>
            <a:endParaRPr lang="en-ZA" sz="6600" b="1" dirty="0">
              <a:solidFill>
                <a:schemeClr val="bg1"/>
              </a:solidFill>
              <a:ea typeface="MS Gothic" panose="020B0609070205080204" pitchFamily="49" charset="-128"/>
            </a:endParaRPr>
          </a:p>
        </p:txBody>
      </p:sp>
    </p:spTree>
    <p:extLst>
      <p:ext uri="{BB962C8B-B14F-4D97-AF65-F5344CB8AC3E}">
        <p14:creationId xmlns:p14="http://schemas.microsoft.com/office/powerpoint/2010/main" xmlns="" val="19653939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extLst>
              <a:ext uri="{28A0092B-C50C-407E-A947-70E740481C1C}">
                <a14:useLocalDpi xmlns:a14="http://schemas.microsoft.com/office/drawing/2010/main" xmlns="" val="0"/>
              </a:ext>
            </a:extLst>
          </a:blip>
          <a:srcRect t="38191" r="50113" b="127"/>
          <a:stretch/>
        </p:blipFill>
        <p:spPr>
          <a:xfrm flipH="1">
            <a:off x="-1" y="1"/>
            <a:ext cx="9144000" cy="6858000"/>
          </a:xfrm>
          <a:prstGeom prst="rect">
            <a:avLst/>
          </a:prstGeom>
        </p:spPr>
      </p:pic>
      <p:sp>
        <p:nvSpPr>
          <p:cNvPr id="2" name="Title 1"/>
          <p:cNvSpPr>
            <a:spLocks noGrp="1"/>
          </p:cNvSpPr>
          <p:nvPr>
            <p:ph type="title"/>
          </p:nvPr>
        </p:nvSpPr>
        <p:spPr>
          <a:xfrm>
            <a:off x="3744829" y="5790396"/>
            <a:ext cx="7406640" cy="1356360"/>
          </a:xfrm>
        </p:spPr>
        <p:txBody>
          <a:bodyPr>
            <a:normAutofit/>
          </a:bodyPr>
          <a:lstStyle/>
          <a:p>
            <a:r>
              <a:rPr lang="en-ZA" sz="4800" b="1" dirty="0" smtClean="0">
                <a:solidFill>
                  <a:srgbClr val="00B0F0"/>
                </a:solidFill>
              </a:rPr>
              <a:t>Solid Foundations</a:t>
            </a:r>
            <a:endParaRPr lang="en-ZA" sz="4800" b="1" dirty="0">
              <a:solidFill>
                <a:srgbClr val="00B0F0"/>
              </a:solidFill>
            </a:endParaRPr>
          </a:p>
        </p:txBody>
      </p:sp>
      <p:pic>
        <p:nvPicPr>
          <p:cNvPr id="4" name="Content Placeholder 3"/>
          <p:cNvPicPr>
            <a:picLocks noGrp="1" noChangeAspect="1"/>
          </p:cNvPicPr>
          <p:nvPr>
            <p:ph idx="1"/>
          </p:nvPr>
        </p:nvPicPr>
        <p:blipFill rotWithShape="1">
          <a:blip r:embed="rId3">
            <a:extLst>
              <a:ext uri="{28A0092B-C50C-407E-A947-70E740481C1C}">
                <a14:useLocalDpi xmlns:a14="http://schemas.microsoft.com/office/drawing/2010/main" xmlns="" val="0"/>
              </a:ext>
            </a:extLst>
          </a:blip>
          <a:srcRect r="59565"/>
          <a:stretch/>
        </p:blipFill>
        <p:spPr>
          <a:xfrm>
            <a:off x="495300" y="5531371"/>
            <a:ext cx="2993858" cy="1287669"/>
          </a:xfrm>
        </p:spPr>
      </p:pic>
      <p:sp>
        <p:nvSpPr>
          <p:cNvPr id="8" name="Rectangle 7"/>
          <p:cNvSpPr/>
          <p:nvPr/>
        </p:nvSpPr>
        <p:spPr>
          <a:xfrm>
            <a:off x="0" y="-189996"/>
            <a:ext cx="9163050" cy="2253710"/>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a:spcBef>
                <a:spcPts val="1200"/>
              </a:spcBef>
              <a:spcAft>
                <a:spcPts val="1200"/>
              </a:spcAft>
            </a:pPr>
            <a:r>
              <a:rPr lang="en-ZA" sz="4400" b="1" dirty="0" smtClean="0">
                <a:solidFill>
                  <a:srgbClr val="00B0F0"/>
                </a:solidFill>
              </a:rPr>
              <a:t>Paul’s advice for the early church…</a:t>
            </a:r>
          </a:p>
          <a:p>
            <a:pPr>
              <a:spcBef>
                <a:spcPts val="1200"/>
              </a:spcBef>
              <a:spcAft>
                <a:spcPts val="1200"/>
              </a:spcAft>
            </a:pPr>
            <a:r>
              <a:rPr lang="en-GB" sz="3600" b="1" i="1" dirty="0" smtClean="0">
                <a:solidFill>
                  <a:schemeClr val="accent5">
                    <a:lumMod val="60000"/>
                    <a:lumOff val="40000"/>
                  </a:schemeClr>
                </a:solidFill>
              </a:rPr>
              <a:t>The Roman Church</a:t>
            </a:r>
          </a:p>
        </p:txBody>
      </p:sp>
      <p:sp>
        <p:nvSpPr>
          <p:cNvPr id="9" name="Rectangle 8"/>
          <p:cNvSpPr/>
          <p:nvPr/>
        </p:nvSpPr>
        <p:spPr>
          <a:xfrm>
            <a:off x="0" y="1543832"/>
            <a:ext cx="9163050" cy="2253710"/>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marL="571500" indent="-571500">
              <a:spcBef>
                <a:spcPts val="600"/>
              </a:spcBef>
              <a:spcAft>
                <a:spcPts val="600"/>
              </a:spcAft>
              <a:buFont typeface="Arial" panose="020B0604020202020204" pitchFamily="34" charset="0"/>
              <a:buChar char="•"/>
            </a:pPr>
            <a:r>
              <a:rPr lang="en-GB" sz="2200" dirty="0" smtClean="0"/>
              <a:t>12v9-10: </a:t>
            </a:r>
            <a:r>
              <a:rPr lang="en-GB" sz="2200" dirty="0"/>
              <a:t>“Love must be sincere. Hate what is evil; cling to what is good. Be devoted to one another in love. </a:t>
            </a:r>
            <a:r>
              <a:rPr lang="en-GB" sz="2200" b="1" u="sng" dirty="0" err="1">
                <a:solidFill>
                  <a:schemeClr val="accent5">
                    <a:lumMod val="60000"/>
                    <a:lumOff val="40000"/>
                  </a:schemeClr>
                </a:solidFill>
              </a:rPr>
              <a:t>Honor</a:t>
            </a:r>
            <a:r>
              <a:rPr lang="en-GB" sz="2200" b="1" u="sng" dirty="0">
                <a:solidFill>
                  <a:schemeClr val="accent5">
                    <a:lumMod val="60000"/>
                    <a:lumOff val="40000"/>
                  </a:schemeClr>
                </a:solidFill>
              </a:rPr>
              <a:t> one another </a:t>
            </a:r>
            <a:r>
              <a:rPr lang="en-GB" sz="2200" dirty="0"/>
              <a:t>above yourselves</a:t>
            </a:r>
            <a:r>
              <a:rPr lang="en-GB" sz="2200" dirty="0" smtClean="0"/>
              <a:t>.”</a:t>
            </a:r>
          </a:p>
          <a:p>
            <a:pPr marL="571500" indent="-571500">
              <a:spcBef>
                <a:spcPts val="600"/>
              </a:spcBef>
              <a:spcAft>
                <a:spcPts val="600"/>
              </a:spcAft>
              <a:buFont typeface="Arial" panose="020B0604020202020204" pitchFamily="34" charset="0"/>
              <a:buChar char="•"/>
            </a:pPr>
            <a:r>
              <a:rPr lang="en-GB" sz="2200" dirty="0" smtClean="0"/>
              <a:t>14v9: </a:t>
            </a:r>
            <a:r>
              <a:rPr lang="en-GB" sz="2200" dirty="0"/>
              <a:t>“Let us therefore </a:t>
            </a:r>
            <a:r>
              <a:rPr lang="en-GB" sz="2200" b="1" u="sng" dirty="0">
                <a:solidFill>
                  <a:schemeClr val="accent5">
                    <a:lumMod val="60000"/>
                    <a:lumOff val="40000"/>
                  </a:schemeClr>
                </a:solidFill>
              </a:rPr>
              <a:t>make every effort to do what leads to peace </a:t>
            </a:r>
            <a:r>
              <a:rPr lang="en-GB" sz="2200" dirty="0"/>
              <a:t>and to mutual edification.”</a:t>
            </a:r>
            <a:endParaRPr lang="en-ZA" sz="2200" dirty="0"/>
          </a:p>
          <a:p>
            <a:pPr marL="571500" indent="-571500">
              <a:spcBef>
                <a:spcPts val="600"/>
              </a:spcBef>
              <a:spcAft>
                <a:spcPts val="600"/>
              </a:spcAft>
              <a:buFont typeface="Arial" panose="020B0604020202020204" pitchFamily="34" charset="0"/>
              <a:buChar char="•"/>
            </a:pPr>
            <a:r>
              <a:rPr lang="en-GB" sz="2200" dirty="0" smtClean="0"/>
              <a:t>15v5: </a:t>
            </a:r>
            <a:r>
              <a:rPr lang="en-GB" sz="2200" dirty="0"/>
              <a:t>“May the God who gives endurance and encouragement give you the same attitude of mind toward each other that Christ Jesus had, so that with one mind and one voice you may glorify the God and Father of our Lord Jesus Christ.  </a:t>
            </a:r>
            <a:r>
              <a:rPr lang="en-GB" sz="2200" b="1" u="sng" dirty="0">
                <a:solidFill>
                  <a:schemeClr val="accent5">
                    <a:lumMod val="60000"/>
                    <a:lumOff val="40000"/>
                  </a:schemeClr>
                </a:solidFill>
              </a:rPr>
              <a:t>Accept one another</a:t>
            </a:r>
            <a:r>
              <a:rPr lang="en-GB" sz="2200" dirty="0"/>
              <a:t>, then, just as Christ accepted you, in order to bring praise to God.”</a:t>
            </a:r>
            <a:endParaRPr lang="en-ZA" sz="2200" dirty="0"/>
          </a:p>
          <a:p>
            <a:pPr>
              <a:spcBef>
                <a:spcPts val="1200"/>
              </a:spcBef>
              <a:spcAft>
                <a:spcPts val="1200"/>
              </a:spcAft>
            </a:pPr>
            <a:endParaRPr lang="en-ZA" sz="2400" dirty="0"/>
          </a:p>
        </p:txBody>
      </p:sp>
    </p:spTree>
    <p:extLst>
      <p:ext uri="{BB962C8B-B14F-4D97-AF65-F5344CB8AC3E}">
        <p14:creationId xmlns:p14="http://schemas.microsoft.com/office/powerpoint/2010/main" xmlns="" val="2958941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extLst>
              <a:ext uri="{28A0092B-C50C-407E-A947-70E740481C1C}">
                <a14:useLocalDpi xmlns:a14="http://schemas.microsoft.com/office/drawing/2010/main" xmlns="" val="0"/>
              </a:ext>
            </a:extLst>
          </a:blip>
          <a:srcRect t="38191" r="50113" b="127"/>
          <a:stretch/>
        </p:blipFill>
        <p:spPr>
          <a:xfrm flipH="1">
            <a:off x="-1" y="1"/>
            <a:ext cx="9144000" cy="6858000"/>
          </a:xfrm>
          <a:prstGeom prst="rect">
            <a:avLst/>
          </a:prstGeom>
        </p:spPr>
      </p:pic>
      <p:sp>
        <p:nvSpPr>
          <p:cNvPr id="2" name="Title 1"/>
          <p:cNvSpPr>
            <a:spLocks noGrp="1"/>
          </p:cNvSpPr>
          <p:nvPr>
            <p:ph type="title"/>
          </p:nvPr>
        </p:nvSpPr>
        <p:spPr>
          <a:xfrm>
            <a:off x="3744829" y="5790396"/>
            <a:ext cx="7406640" cy="1356360"/>
          </a:xfrm>
        </p:spPr>
        <p:txBody>
          <a:bodyPr>
            <a:normAutofit/>
          </a:bodyPr>
          <a:lstStyle/>
          <a:p>
            <a:r>
              <a:rPr lang="en-ZA" sz="4800" b="1" dirty="0" smtClean="0">
                <a:solidFill>
                  <a:srgbClr val="00B0F0"/>
                </a:solidFill>
              </a:rPr>
              <a:t>Solid Foundations</a:t>
            </a:r>
            <a:endParaRPr lang="en-ZA" sz="4800" b="1" dirty="0">
              <a:solidFill>
                <a:srgbClr val="00B0F0"/>
              </a:solidFill>
            </a:endParaRPr>
          </a:p>
        </p:txBody>
      </p:sp>
      <p:pic>
        <p:nvPicPr>
          <p:cNvPr id="4" name="Content Placeholder 3"/>
          <p:cNvPicPr>
            <a:picLocks noGrp="1" noChangeAspect="1"/>
          </p:cNvPicPr>
          <p:nvPr>
            <p:ph idx="1"/>
          </p:nvPr>
        </p:nvPicPr>
        <p:blipFill rotWithShape="1">
          <a:blip r:embed="rId3">
            <a:extLst>
              <a:ext uri="{28A0092B-C50C-407E-A947-70E740481C1C}">
                <a14:useLocalDpi xmlns:a14="http://schemas.microsoft.com/office/drawing/2010/main" xmlns="" val="0"/>
              </a:ext>
            </a:extLst>
          </a:blip>
          <a:srcRect r="59565"/>
          <a:stretch/>
        </p:blipFill>
        <p:spPr>
          <a:xfrm>
            <a:off x="495300" y="5531371"/>
            <a:ext cx="2993858" cy="1287669"/>
          </a:xfrm>
        </p:spPr>
      </p:pic>
      <p:sp>
        <p:nvSpPr>
          <p:cNvPr id="8" name="Rectangle 7"/>
          <p:cNvSpPr/>
          <p:nvPr/>
        </p:nvSpPr>
        <p:spPr>
          <a:xfrm>
            <a:off x="0" y="-189996"/>
            <a:ext cx="9163050" cy="2253710"/>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a:spcBef>
                <a:spcPts val="1200"/>
              </a:spcBef>
              <a:spcAft>
                <a:spcPts val="1200"/>
              </a:spcAft>
            </a:pPr>
            <a:r>
              <a:rPr lang="en-ZA" sz="4400" b="1" dirty="0" smtClean="0">
                <a:solidFill>
                  <a:srgbClr val="00B0F0"/>
                </a:solidFill>
              </a:rPr>
              <a:t>Paul’s advice for the early church…</a:t>
            </a:r>
          </a:p>
          <a:p>
            <a:pPr>
              <a:spcBef>
                <a:spcPts val="1200"/>
              </a:spcBef>
              <a:spcAft>
                <a:spcPts val="1200"/>
              </a:spcAft>
            </a:pPr>
            <a:r>
              <a:rPr lang="en-GB" sz="3600" b="1" i="1" dirty="0" smtClean="0">
                <a:solidFill>
                  <a:schemeClr val="accent5">
                    <a:lumMod val="60000"/>
                    <a:lumOff val="40000"/>
                  </a:schemeClr>
                </a:solidFill>
              </a:rPr>
              <a:t>The Corinthian Church</a:t>
            </a:r>
          </a:p>
        </p:txBody>
      </p:sp>
      <p:sp>
        <p:nvSpPr>
          <p:cNvPr id="6" name="Rectangle 5"/>
          <p:cNvSpPr/>
          <p:nvPr/>
        </p:nvSpPr>
        <p:spPr>
          <a:xfrm>
            <a:off x="-19050" y="1543832"/>
            <a:ext cx="9163050" cy="2253710"/>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marL="571500" indent="-571500">
              <a:spcBef>
                <a:spcPts val="600"/>
              </a:spcBef>
              <a:spcAft>
                <a:spcPts val="600"/>
              </a:spcAft>
              <a:buFont typeface="Arial" panose="020B0604020202020204" pitchFamily="34" charset="0"/>
              <a:buChar char="•"/>
            </a:pPr>
            <a:r>
              <a:rPr lang="en-GB" sz="2200" dirty="0" smtClean="0"/>
              <a:t>12v9-10: </a:t>
            </a:r>
            <a:r>
              <a:rPr lang="en-GB" sz="2200" dirty="0"/>
              <a:t>“Love must be sincere. Hate what is evil; cling to what is good. Be devoted to one another in love. </a:t>
            </a:r>
            <a:r>
              <a:rPr lang="en-GB" sz="2200" b="1" u="sng" dirty="0" err="1">
                <a:solidFill>
                  <a:schemeClr val="accent5">
                    <a:lumMod val="60000"/>
                    <a:lumOff val="40000"/>
                  </a:schemeClr>
                </a:solidFill>
              </a:rPr>
              <a:t>Honor</a:t>
            </a:r>
            <a:r>
              <a:rPr lang="en-GB" sz="2200" b="1" u="sng" dirty="0">
                <a:solidFill>
                  <a:schemeClr val="accent5">
                    <a:lumMod val="60000"/>
                    <a:lumOff val="40000"/>
                  </a:schemeClr>
                </a:solidFill>
              </a:rPr>
              <a:t> one another </a:t>
            </a:r>
            <a:r>
              <a:rPr lang="en-GB" sz="2200" dirty="0"/>
              <a:t>above yourselves</a:t>
            </a:r>
            <a:r>
              <a:rPr lang="en-GB" sz="2200" dirty="0" smtClean="0"/>
              <a:t>.”</a:t>
            </a:r>
          </a:p>
          <a:p>
            <a:pPr marL="571500" indent="-571500">
              <a:spcBef>
                <a:spcPts val="600"/>
              </a:spcBef>
              <a:spcAft>
                <a:spcPts val="600"/>
              </a:spcAft>
              <a:buFont typeface="Arial" panose="020B0604020202020204" pitchFamily="34" charset="0"/>
              <a:buChar char="•"/>
            </a:pPr>
            <a:r>
              <a:rPr lang="en-GB" sz="2200" dirty="0" smtClean="0"/>
              <a:t>14v9: </a:t>
            </a:r>
            <a:r>
              <a:rPr lang="en-GB" sz="2200" dirty="0"/>
              <a:t>“Let us therefore </a:t>
            </a:r>
            <a:r>
              <a:rPr lang="en-GB" sz="2200" b="1" u="sng" dirty="0">
                <a:solidFill>
                  <a:schemeClr val="accent5">
                    <a:lumMod val="60000"/>
                    <a:lumOff val="40000"/>
                  </a:schemeClr>
                </a:solidFill>
              </a:rPr>
              <a:t>make every effort to do what leads to peace </a:t>
            </a:r>
            <a:r>
              <a:rPr lang="en-GB" sz="2200" dirty="0"/>
              <a:t>and to mutual edification.”</a:t>
            </a:r>
            <a:endParaRPr lang="en-ZA" sz="2200" dirty="0"/>
          </a:p>
          <a:p>
            <a:pPr marL="571500" indent="-571500">
              <a:spcBef>
                <a:spcPts val="600"/>
              </a:spcBef>
              <a:spcAft>
                <a:spcPts val="600"/>
              </a:spcAft>
              <a:buFont typeface="Arial" panose="020B0604020202020204" pitchFamily="34" charset="0"/>
              <a:buChar char="•"/>
            </a:pPr>
            <a:r>
              <a:rPr lang="en-GB" sz="2200" dirty="0" smtClean="0"/>
              <a:t>15v5: </a:t>
            </a:r>
            <a:r>
              <a:rPr lang="en-GB" sz="2200" dirty="0"/>
              <a:t>“May the God who gives endurance and encouragement give you the same attitude of mind toward each other that Christ Jesus had, so that with one mind and one voice you may glorify the God and Father of our Lord Jesus Christ.  </a:t>
            </a:r>
            <a:r>
              <a:rPr lang="en-GB" sz="2200" b="1" u="sng" dirty="0">
                <a:solidFill>
                  <a:schemeClr val="accent5">
                    <a:lumMod val="60000"/>
                    <a:lumOff val="40000"/>
                  </a:schemeClr>
                </a:solidFill>
              </a:rPr>
              <a:t>Accept one another</a:t>
            </a:r>
            <a:r>
              <a:rPr lang="en-GB" sz="2200" dirty="0"/>
              <a:t>, then, just as Christ accepted you, in order to bring praise to God.”</a:t>
            </a:r>
            <a:endParaRPr lang="en-ZA" sz="2200" dirty="0"/>
          </a:p>
          <a:p>
            <a:pPr>
              <a:spcBef>
                <a:spcPts val="1200"/>
              </a:spcBef>
              <a:spcAft>
                <a:spcPts val="1200"/>
              </a:spcAft>
            </a:pPr>
            <a:endParaRPr lang="en-ZA" sz="2400" dirty="0"/>
          </a:p>
        </p:txBody>
      </p:sp>
    </p:spTree>
    <p:extLst>
      <p:ext uri="{BB962C8B-B14F-4D97-AF65-F5344CB8AC3E}">
        <p14:creationId xmlns:p14="http://schemas.microsoft.com/office/powerpoint/2010/main" xmlns="" val="274656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Lst>
  </p:timing>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xmlns="" name="Basis" id="{5665723A-49BA-4B57-8411-A56F8F207965}" vid="{90E45F77-AEFC-46EF-A7C1-5B338C297B02}"/>
    </a:ext>
  </a:extLst>
</a:theme>
</file>

<file path=docProps/app.xml><?xml version="1.0" encoding="utf-8"?>
<Properties xmlns="http://schemas.openxmlformats.org/officeDocument/2006/extended-properties" xmlns:vt="http://schemas.openxmlformats.org/officeDocument/2006/docPropsVTypes">
  <Template/>
  <TotalTime>425</TotalTime>
  <Words>697</Words>
  <Application>Microsoft Office PowerPoint</Application>
  <PresentationFormat>On-screen Show (4:3)</PresentationFormat>
  <Paragraphs>68</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Basis</vt:lpstr>
      <vt:lpstr>Slide 1</vt:lpstr>
      <vt:lpstr>Slide 2</vt:lpstr>
      <vt:lpstr>Slide 3</vt:lpstr>
      <vt:lpstr>Slide 4</vt:lpstr>
      <vt:lpstr>Slide 5</vt:lpstr>
      <vt:lpstr>Slide 6</vt:lpstr>
      <vt:lpstr>Slide 7</vt:lpstr>
      <vt:lpstr>Solid Foundations</vt:lpstr>
      <vt:lpstr>Solid Foundations</vt:lpstr>
      <vt:lpstr>Solid Foundations</vt:lpstr>
      <vt:lpstr>Slide 11</vt:lpstr>
      <vt:lpstr>Slide 12</vt:lpstr>
      <vt:lpstr>Slide 13</vt:lpstr>
      <vt:lpstr>Slide 14</vt:lpstr>
      <vt:lpstr>Slide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Doug</dc:creator>
  <cp:lastModifiedBy>Crossways Church</cp:lastModifiedBy>
  <cp:revision>35</cp:revision>
  <dcterms:created xsi:type="dcterms:W3CDTF">2017-02-04T14:10:17Z</dcterms:created>
  <dcterms:modified xsi:type="dcterms:W3CDTF">2017-05-06T17:54:04Z</dcterms:modified>
</cp:coreProperties>
</file>