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0" r:id="rId1"/>
  </p:sldMasterIdLst>
  <p:sldIdLst>
    <p:sldId id="270" r:id="rId2"/>
    <p:sldId id="271" r:id="rId3"/>
    <p:sldId id="279" r:id="rId4"/>
    <p:sldId id="280" r:id="rId5"/>
    <p:sldId id="281" r:id="rId6"/>
    <p:sldId id="282" r:id="rId7"/>
    <p:sldId id="284" r:id="rId8"/>
    <p:sldId id="285" r:id="rId9"/>
    <p:sldId id="286" r:id="rId10"/>
    <p:sldId id="290" r:id="rId11"/>
    <p:sldId id="291" r:id="rId12"/>
    <p:sldId id="292" r:id="rId13"/>
    <p:sldId id="294" r:id="rId14"/>
    <p:sldId id="293" r:id="rId15"/>
    <p:sldId id="295" r:id="rId16"/>
    <p:sldId id="296" r:id="rId17"/>
    <p:sldId id="297"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815911"/>
    <a:srgbClr val="ECC0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1" d="100"/>
          <a:sy n="71" d="100"/>
        </p:scale>
        <p:origin x="1296" y="6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82879" y="182879"/>
            <a:ext cx="8778240" cy="6492240"/>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32485" y="882376"/>
            <a:ext cx="7475220" cy="2926080"/>
          </a:xfrm>
        </p:spPr>
        <p:txBody>
          <a:bodyPr anchor="b">
            <a:normAutofit/>
          </a:bodyPr>
          <a:lstStyle>
            <a:lvl1pPr algn="ctr">
              <a:lnSpc>
                <a:spcPct val="85000"/>
              </a:lnSpc>
              <a:defRPr sz="6000" b="1" cap="all"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282148" y="3869635"/>
            <a:ext cx="6575895" cy="1388165"/>
          </a:xfrm>
        </p:spPr>
        <p:txBody>
          <a:bodyPr>
            <a:normAutofit/>
          </a:bodyPr>
          <a:lstStyle>
            <a:lvl1pPr marL="0" indent="0" algn="ctr">
              <a:spcBef>
                <a:spcPts val="1000"/>
              </a:spcBef>
              <a:buNone/>
              <a:defRPr sz="1800">
                <a:solidFill>
                  <a:srgbClr val="FFFFFF"/>
                </a:solidFill>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96DFF08F-DC6B-4601-B491-B0F83F6DD2DA}" type="datetimeFigureOut">
              <a:rPr lang="en-US" smtClean="0"/>
              <a:t>5/13/2017</a:t>
            </a:fld>
            <a:endParaRPr lang="en-US"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FAB73BC-B049-4115-A692-8D63A059BFB8}" type="slidenum">
              <a:rPr lang="en-US" smtClean="0"/>
              <a:t>‹#›</a:t>
            </a:fld>
            <a:endParaRPr lang="en-US" dirty="0"/>
          </a:p>
        </p:txBody>
      </p:sp>
      <p:cxnSp>
        <p:nvCxnSpPr>
          <p:cNvPr id="8" name="Straight Connector 7"/>
          <p:cNvCxnSpPr/>
          <p:nvPr/>
        </p:nvCxnSpPr>
        <p:spPr>
          <a:xfrm>
            <a:off x="1483995" y="3733800"/>
            <a:ext cx="61722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8527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5/13/2017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91357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762000"/>
            <a:ext cx="1743075" cy="5410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57250" y="762000"/>
            <a:ext cx="5572125"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5/13/2017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024226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spcBef>
                <a:spcPts val="1000"/>
              </a:spcBef>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5/13/2017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513192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9818" y="1173575"/>
            <a:ext cx="7475220" cy="2926080"/>
          </a:xfrm>
        </p:spPr>
        <p:txBody>
          <a:bodyPr anchor="b">
            <a:noAutofit/>
          </a:bodyPr>
          <a:lstStyle>
            <a:lvl1pPr algn="ctr">
              <a:lnSpc>
                <a:spcPct val="85000"/>
              </a:lnSpc>
              <a:defRPr sz="6000" b="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82446" y="4154520"/>
            <a:ext cx="6576822" cy="1363806"/>
          </a:xfrm>
        </p:spPr>
        <p:txBody>
          <a:bodyPr anchor="t">
            <a:normAutofit/>
          </a:bodyPr>
          <a:lstStyle>
            <a:lvl1pPr marL="0" indent="0" algn="ctr">
              <a:buNone/>
              <a:defRPr sz="1800">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t>5/13/2017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7" name="Straight Connector 6"/>
          <p:cNvCxnSpPr/>
          <p:nvPr/>
        </p:nvCxnSpPr>
        <p:spPr>
          <a:xfrm>
            <a:off x="1485900" y="4020408"/>
            <a:ext cx="61722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2431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57250" y="2057399"/>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709" y="2057400"/>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smtClean="0"/>
              <a:t>5/13/2017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684813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57250" y="2001511"/>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857250" y="2721483"/>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1880" y="1999032"/>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701880" y="2719322"/>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smtClean="0"/>
              <a:t>5/13/2017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861921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smtClean="0"/>
              <a:t>5/13/2017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227518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smtClean="0"/>
              <a:t>5/13/2017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872474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en-US" smtClean="0"/>
              <a:t>Click to edit Master title style</a:t>
            </a:r>
            <a:endParaRPr lang="en-US" dirty="0"/>
          </a:p>
        </p:txBody>
      </p:sp>
      <p:sp>
        <p:nvSpPr>
          <p:cNvPr id="3" name="Content Placeholder 2"/>
          <p:cNvSpPr>
            <a:spLocks noGrp="1"/>
          </p:cNvSpPr>
          <p:nvPr>
            <p:ph idx="1"/>
          </p:nvPr>
        </p:nvSpPr>
        <p:spPr>
          <a:xfrm>
            <a:off x="4129314" y="1097280"/>
            <a:ext cx="4149638" cy="46634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7250" y="2834640"/>
            <a:ext cx="2834640" cy="292608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t>5/13/2017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211911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019107" y="1069847"/>
            <a:ext cx="4257703" cy="4645153"/>
          </a:xfrm>
        </p:spPr>
        <p:txBody>
          <a:bodyPr lIns="274320" tIns="182880" anchor="t">
            <a:normAutofit/>
          </a:bodyPr>
          <a:lstStyle>
            <a:lvl1pPr marL="0" indent="0">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857250" y="2834640"/>
            <a:ext cx="2834640" cy="288036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t>5/13/2017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432688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p:nvPr/>
        </p:nvSpPr>
        <p:spPr>
          <a:xfrm>
            <a:off x="182880" y="182880"/>
            <a:ext cx="8778240" cy="649224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57250" y="609600"/>
            <a:ext cx="7406640" cy="13563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57251" y="2057400"/>
            <a:ext cx="7404653" cy="4038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7247" y="6223829"/>
            <a:ext cx="1746806" cy="365125"/>
          </a:xfrm>
          <a:prstGeom prst="rect">
            <a:avLst/>
          </a:prstGeom>
        </p:spPr>
        <p:txBody>
          <a:bodyPr vert="horz" lIns="91440" tIns="45720" rIns="91440" bIns="45720" rtlCol="0" anchor="ctr"/>
          <a:lstStyle>
            <a:lvl1pPr algn="l">
              <a:defRPr sz="1000">
                <a:solidFill>
                  <a:schemeClr val="accent1"/>
                </a:solidFill>
              </a:defRPr>
            </a:lvl1pPr>
          </a:lstStyle>
          <a:p>
            <a:fld id="{96DFF08F-DC6B-4601-B491-B0F83F6DD2DA}" type="datetimeFigureOut">
              <a:rPr lang="en-US" smtClean="0"/>
              <a:pPr/>
              <a:t>5/13/2017</a:t>
            </a:fld>
            <a:endParaRPr lang="en-US" dirty="0"/>
          </a:p>
        </p:txBody>
      </p:sp>
      <p:sp>
        <p:nvSpPr>
          <p:cNvPr id="5" name="Footer Placeholder 4"/>
          <p:cNvSpPr>
            <a:spLocks noGrp="1"/>
          </p:cNvSpPr>
          <p:nvPr>
            <p:ph type="ftr" sz="quarter" idx="3"/>
          </p:nvPr>
        </p:nvSpPr>
        <p:spPr>
          <a:xfrm>
            <a:off x="2961861" y="6223829"/>
            <a:ext cx="3538331" cy="365125"/>
          </a:xfrm>
          <a:prstGeom prst="rect">
            <a:avLst/>
          </a:prstGeom>
        </p:spPr>
        <p:txBody>
          <a:bodyPr vert="horz" lIns="91440" tIns="45720" rIns="91440" bIns="45720" rtlCol="0" anchor="ctr"/>
          <a:lstStyle>
            <a:lvl1pPr algn="ctr">
              <a:defRPr sz="1000">
                <a:solidFill>
                  <a:schemeClr val="accent1"/>
                </a:solidFill>
              </a:defRPr>
            </a:lvl1pPr>
          </a:lstStyle>
          <a:p>
            <a:endParaRPr lang="en-US" dirty="0"/>
          </a:p>
        </p:txBody>
      </p:sp>
      <p:sp>
        <p:nvSpPr>
          <p:cNvPr id="6" name="Slide Number Placeholder 5"/>
          <p:cNvSpPr>
            <a:spLocks noGrp="1"/>
          </p:cNvSpPr>
          <p:nvPr>
            <p:ph type="sldNum" sz="quarter" idx="4"/>
          </p:nvPr>
        </p:nvSpPr>
        <p:spPr>
          <a:xfrm>
            <a:off x="6997148" y="6223829"/>
            <a:ext cx="1279663" cy="365125"/>
          </a:xfrm>
          <a:prstGeom prst="rect">
            <a:avLst/>
          </a:prstGeom>
        </p:spPr>
        <p:txBody>
          <a:bodyPr vert="horz" lIns="91440" tIns="45720" rIns="91440" bIns="45720" rtlCol="0" anchor="ctr"/>
          <a:lstStyle>
            <a:lvl1pPr algn="r">
              <a:defRPr sz="1000">
                <a:solidFill>
                  <a:schemeClr val="accent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3487206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p:titleStyle>
    <p:bodyStyle>
      <a:lvl1pPr marL="171450" indent="-137160" algn="l" defTabSz="685800" rtl="0" eaLnBrk="1" latinLnBrk="0" hangingPunct="1">
        <a:lnSpc>
          <a:spcPct val="90000"/>
        </a:lnSpc>
        <a:spcBef>
          <a:spcPts val="1000"/>
        </a:spcBef>
        <a:buClr>
          <a:schemeClr val="accent1"/>
        </a:buClr>
        <a:buSzPct val="80000"/>
        <a:buFont typeface="Corbel" pitchFamily="34" charset="0"/>
        <a:buChar char="•"/>
        <a:defRPr sz="2000" kern="1200">
          <a:solidFill>
            <a:schemeClr val="accent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800" kern="1200">
          <a:solidFill>
            <a:schemeClr val="accent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600" kern="1200">
          <a:solidFill>
            <a:schemeClr val="accent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4pPr>
      <a:lvl5pPr marL="92012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5pPr>
      <a:lvl6pPr marL="11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556372" y="423808"/>
            <a:ext cx="8031256" cy="2073732"/>
          </a:xfrm>
          <a:prstGeom prst="rect">
            <a:avLst/>
          </a:prstGeom>
          <a:solidFill>
            <a:schemeClr val="bg1">
              <a:alpha val="64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ctr">
              <a:lnSpc>
                <a:spcPct val="150000"/>
              </a:lnSpc>
            </a:pPr>
            <a:r>
              <a:rPr lang="en-ZA" sz="2400" b="1" dirty="0">
                <a:solidFill>
                  <a:schemeClr val="tx1"/>
                </a:solidFill>
                <a:latin typeface="Candara" panose="020E0502030303020204" pitchFamily="34" charset="0"/>
              </a:rPr>
              <a:t>"Grace comes into the soul, as the morning sun into the world; first a dawning; then a light; and at last the sun in his full and excellent brightness” </a:t>
            </a:r>
            <a:r>
              <a:rPr lang="en-ZA" sz="1400" b="1" dirty="0">
                <a:solidFill>
                  <a:schemeClr val="tx1"/>
                </a:solidFill>
                <a:latin typeface="Candara" panose="020E0502030303020204" pitchFamily="34" charset="0"/>
              </a:rPr>
              <a:t>Thomas Adams </a:t>
            </a:r>
            <a:endParaRPr lang="en-ZA" sz="1400" dirty="0"/>
          </a:p>
        </p:txBody>
      </p:sp>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98431" y="0"/>
            <a:ext cx="11096242" cy="6858000"/>
          </a:xfrm>
          <a:prstGeom prst="rect">
            <a:avLst/>
          </a:prstGeom>
        </p:spPr>
      </p:pic>
      <p:sp>
        <p:nvSpPr>
          <p:cNvPr id="6" name="Rectangle 5"/>
          <p:cNvSpPr/>
          <p:nvPr/>
        </p:nvSpPr>
        <p:spPr>
          <a:xfrm>
            <a:off x="1508152" y="3315806"/>
            <a:ext cx="6831826"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ctr">
              <a:lnSpc>
                <a:spcPct val="150000"/>
              </a:lnSpc>
            </a:pPr>
            <a:endParaRPr lang="en-ZA" sz="6600" b="1" dirty="0">
              <a:solidFill>
                <a:schemeClr val="tx1"/>
              </a:solidFill>
              <a:ea typeface="MS PGothic" panose="020B0600070205080204" pitchFamily="34" charset="-128"/>
            </a:endParaRPr>
          </a:p>
          <a:p>
            <a:pPr algn="ctr">
              <a:lnSpc>
                <a:spcPct val="150000"/>
              </a:lnSpc>
            </a:pPr>
            <a:r>
              <a:rPr lang="en-ZA" sz="6600" b="1" dirty="0" smtClean="0">
                <a:solidFill>
                  <a:schemeClr val="tx1"/>
                </a:solidFill>
                <a:ea typeface="MS PGothic" panose="020B0600070205080204" pitchFamily="34" charset="-128"/>
              </a:rPr>
              <a:t>Each One...</a:t>
            </a:r>
            <a:endParaRPr lang="en-ZA" sz="6600" b="1" dirty="0">
              <a:solidFill>
                <a:schemeClr val="tx1"/>
              </a:solidFill>
              <a:ea typeface="MS PGothic" panose="020B0600070205080204" pitchFamily="34" charset="-128"/>
            </a:endParaRPr>
          </a:p>
        </p:txBody>
      </p:sp>
    </p:spTree>
    <p:extLst>
      <p:ext uri="{BB962C8B-B14F-4D97-AF65-F5344CB8AC3E}">
        <p14:creationId xmlns:p14="http://schemas.microsoft.com/office/powerpoint/2010/main" val="13238331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167640" y="0"/>
            <a:ext cx="9163050" cy="225371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lvl="0"/>
            <a:r>
              <a:rPr lang="en-GB" sz="4400" b="1" i="1" dirty="0" smtClean="0">
                <a:solidFill>
                  <a:schemeClr val="tx1"/>
                </a:solidFill>
              </a:rPr>
              <a:t>A clearer perspective…</a:t>
            </a:r>
            <a:endParaRPr lang="en-ZA" sz="4400" dirty="0">
              <a:solidFill>
                <a:schemeClr val="tx1"/>
              </a:solidFill>
            </a:endParaRPr>
          </a:p>
        </p:txBody>
      </p:sp>
      <p:pic>
        <p:nvPicPr>
          <p:cNvPr id="10" name="Picture 9"/>
          <p:cNvPicPr>
            <a:picLocks noChangeAspect="1"/>
          </p:cNvPicPr>
          <p:nvPr/>
        </p:nvPicPr>
        <p:blipFill>
          <a:blip r:embed="rId3">
            <a:grayscl/>
            <a:extLst>
              <a:ext uri="{28A0092B-C50C-407E-A947-70E740481C1C}">
                <a14:useLocalDpi xmlns:a14="http://schemas.microsoft.com/office/drawing/2010/main"/>
              </a:ext>
            </a:extLst>
          </a:blip>
          <a:stretch>
            <a:fillRect/>
          </a:stretch>
        </p:blipFill>
        <p:spPr>
          <a:xfrm>
            <a:off x="0" y="5852284"/>
            <a:ext cx="3948673" cy="1005716"/>
          </a:xfrm>
          <a:prstGeom prst="rect">
            <a:avLst/>
          </a:prstGeom>
          <a:effectLst>
            <a:softEdge rad="317500"/>
          </a:effectLst>
        </p:spPr>
      </p:pic>
      <p:sp>
        <p:nvSpPr>
          <p:cNvPr id="11" name="Rectangle 10"/>
          <p:cNvSpPr/>
          <p:nvPr/>
        </p:nvSpPr>
        <p:spPr>
          <a:xfrm>
            <a:off x="297740" y="1201306"/>
            <a:ext cx="8571940" cy="4650978"/>
          </a:xfrm>
          <a:prstGeom prst="rect">
            <a:avLst/>
          </a:prstGeom>
          <a:solidFill>
            <a:srgbClr val="FFFFFF">
              <a:alpha val="69804"/>
            </a:srgb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ZA" sz="2800" b="1" dirty="0" err="1">
                <a:solidFill>
                  <a:schemeClr val="tx1"/>
                </a:solidFill>
              </a:rPr>
              <a:t>So.</a:t>
            </a:r>
            <a:r>
              <a:rPr lang="en-ZA" sz="2800" b="1" dirty="0">
                <a:solidFill>
                  <a:schemeClr val="tx1"/>
                </a:solidFill>
              </a:rPr>
              <a:t>..</a:t>
            </a:r>
          </a:p>
          <a:p>
            <a:pPr marL="457200" indent="-457200">
              <a:spcBef>
                <a:spcPts val="1200"/>
              </a:spcBef>
              <a:spcAft>
                <a:spcPts val="1800"/>
              </a:spcAft>
              <a:buFont typeface="Arial" panose="020B0604020202020204" pitchFamily="34" charset="0"/>
              <a:buChar char="•"/>
            </a:pPr>
            <a:r>
              <a:rPr lang="en-ZA" sz="2200" dirty="0">
                <a:solidFill>
                  <a:schemeClr val="tx1"/>
                </a:solidFill>
              </a:rPr>
              <a:t>I'm now called a friend of God</a:t>
            </a:r>
          </a:p>
          <a:p>
            <a:pPr marL="457200" indent="-457200">
              <a:spcBef>
                <a:spcPts val="1200"/>
              </a:spcBef>
              <a:spcAft>
                <a:spcPts val="1800"/>
              </a:spcAft>
              <a:buFont typeface="Arial" panose="020B0604020202020204" pitchFamily="34" charset="0"/>
              <a:buChar char="•"/>
            </a:pPr>
            <a:r>
              <a:rPr lang="en-ZA" sz="2200" dirty="0">
                <a:solidFill>
                  <a:schemeClr val="tx1"/>
                </a:solidFill>
              </a:rPr>
              <a:t>Part of the family...</a:t>
            </a:r>
          </a:p>
          <a:p>
            <a:pPr marL="457200" indent="-457200">
              <a:spcBef>
                <a:spcPts val="1200"/>
              </a:spcBef>
              <a:spcAft>
                <a:spcPts val="1800"/>
              </a:spcAft>
              <a:buFont typeface="Arial" panose="020B0604020202020204" pitchFamily="34" charset="0"/>
              <a:buChar char="•"/>
            </a:pPr>
            <a:r>
              <a:rPr lang="en-ZA" sz="2200" dirty="0">
                <a:solidFill>
                  <a:schemeClr val="tx1"/>
                </a:solidFill>
              </a:rPr>
              <a:t>I'm free to live a life blessed by God</a:t>
            </a:r>
          </a:p>
          <a:p>
            <a:pPr marL="457200" indent="-457200">
              <a:spcBef>
                <a:spcPts val="1200"/>
              </a:spcBef>
              <a:spcAft>
                <a:spcPts val="1800"/>
              </a:spcAft>
              <a:buFont typeface="Arial" panose="020B0604020202020204" pitchFamily="34" charset="0"/>
              <a:buChar char="•"/>
            </a:pPr>
            <a:r>
              <a:rPr lang="en-ZA" sz="2200" dirty="0">
                <a:solidFill>
                  <a:schemeClr val="tx1"/>
                </a:solidFill>
              </a:rPr>
              <a:t>Don’t stress – God’s got your back...</a:t>
            </a:r>
          </a:p>
          <a:p>
            <a:pPr marL="457200" indent="-457200">
              <a:spcBef>
                <a:spcPts val="1200"/>
              </a:spcBef>
              <a:spcAft>
                <a:spcPts val="1800"/>
              </a:spcAft>
              <a:buFont typeface="Arial" panose="020B0604020202020204" pitchFamily="34" charset="0"/>
              <a:buChar char="•"/>
            </a:pPr>
            <a:r>
              <a:rPr lang="en-ZA" sz="2200" dirty="0">
                <a:solidFill>
                  <a:schemeClr val="tx1"/>
                </a:solidFill>
              </a:rPr>
              <a:t>Free of condemnation, guaranteed salvation </a:t>
            </a:r>
          </a:p>
        </p:txBody>
      </p:sp>
      <p:sp>
        <p:nvSpPr>
          <p:cNvPr id="12" name="Rectangle 11"/>
          <p:cNvSpPr/>
          <p:nvPr/>
        </p:nvSpPr>
        <p:spPr>
          <a:xfrm>
            <a:off x="1661160" y="4204816"/>
            <a:ext cx="7006590" cy="825614"/>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ZA" sz="2400" b="1" dirty="0" smtClean="0">
                <a:solidFill>
                  <a:schemeClr val="tx1"/>
                </a:solidFill>
              </a:rPr>
              <a:t>…We’re </a:t>
            </a:r>
            <a:r>
              <a:rPr lang="en-ZA" sz="2400" b="1" dirty="0">
                <a:solidFill>
                  <a:schemeClr val="tx1"/>
                </a:solidFill>
              </a:rPr>
              <a:t>on shaky ground if we're not living right</a:t>
            </a:r>
          </a:p>
        </p:txBody>
      </p:sp>
      <p:sp>
        <p:nvSpPr>
          <p:cNvPr id="13" name="Rectangle 12"/>
          <p:cNvSpPr/>
          <p:nvPr/>
        </p:nvSpPr>
        <p:spPr>
          <a:xfrm>
            <a:off x="2937510" y="2482855"/>
            <a:ext cx="6062270" cy="825614"/>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ZA" sz="2400" b="1" dirty="0">
                <a:solidFill>
                  <a:schemeClr val="tx1"/>
                </a:solidFill>
              </a:rPr>
              <a:t>with a responsibility to uphold the family name</a:t>
            </a:r>
          </a:p>
        </p:txBody>
      </p:sp>
      <p:sp>
        <p:nvSpPr>
          <p:cNvPr id="14" name="Rectangle 13"/>
          <p:cNvSpPr/>
          <p:nvPr/>
        </p:nvSpPr>
        <p:spPr>
          <a:xfrm>
            <a:off x="4843295" y="3202861"/>
            <a:ext cx="3918585" cy="825614"/>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ZA" sz="2400" b="1" dirty="0">
                <a:solidFill>
                  <a:schemeClr val="tx1"/>
                </a:solidFill>
              </a:rPr>
              <a:t>…which requires me to </a:t>
            </a:r>
            <a:endParaRPr lang="en-ZA" sz="2400" b="1" dirty="0" smtClean="0">
              <a:solidFill>
                <a:schemeClr val="tx1"/>
              </a:solidFill>
            </a:endParaRPr>
          </a:p>
          <a:p>
            <a:r>
              <a:rPr lang="en-ZA" sz="2400" b="1" dirty="0">
                <a:solidFill>
                  <a:schemeClr val="tx1"/>
                </a:solidFill>
              </a:rPr>
              <a:t> </a:t>
            </a:r>
            <a:r>
              <a:rPr lang="en-ZA" sz="2400" b="1" dirty="0" smtClean="0">
                <a:solidFill>
                  <a:schemeClr val="tx1"/>
                </a:solidFill>
              </a:rPr>
              <a:t>    obey </a:t>
            </a:r>
            <a:r>
              <a:rPr lang="en-ZA" sz="2400" b="1" dirty="0">
                <a:solidFill>
                  <a:schemeClr val="tx1"/>
                </a:solidFill>
              </a:rPr>
              <a:t>his commands</a:t>
            </a:r>
          </a:p>
        </p:txBody>
      </p:sp>
      <p:sp>
        <p:nvSpPr>
          <p:cNvPr id="16" name="Rectangle 15"/>
          <p:cNvSpPr/>
          <p:nvPr/>
        </p:nvSpPr>
        <p:spPr>
          <a:xfrm>
            <a:off x="4199965" y="1766311"/>
            <a:ext cx="4656268" cy="936548"/>
          </a:xfrm>
          <a:prstGeom prst="rect">
            <a:avLst/>
          </a:prstGeom>
          <a:solidFill>
            <a:srgbClr val="FFFFFF">
              <a:alpha val="69804"/>
            </a:srgb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ZA" sz="2400" b="1" dirty="0">
                <a:solidFill>
                  <a:schemeClr val="tx1"/>
                </a:solidFill>
              </a:rPr>
              <a:t>…I'm called to lay down my life for my God</a:t>
            </a:r>
          </a:p>
        </p:txBody>
      </p:sp>
      <p:sp>
        <p:nvSpPr>
          <p:cNvPr id="17" name="Rectangle 16"/>
          <p:cNvSpPr/>
          <p:nvPr/>
        </p:nvSpPr>
        <p:spPr>
          <a:xfrm>
            <a:off x="1047190" y="4975148"/>
            <a:ext cx="7822490" cy="825614"/>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ZA" sz="2400" b="1" dirty="0">
                <a:solidFill>
                  <a:schemeClr val="tx1"/>
                </a:solidFill>
              </a:rPr>
              <a:t>…Called to work out our salvation in fear and trembling</a:t>
            </a:r>
          </a:p>
        </p:txBody>
      </p:sp>
    </p:spTree>
    <p:extLst>
      <p:ext uri="{BB962C8B-B14F-4D97-AF65-F5344CB8AC3E}">
        <p14:creationId xmlns:p14="http://schemas.microsoft.com/office/powerpoint/2010/main" val="2329484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6" grpId="0" animBg="1"/>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10" name="Picture 9"/>
          <p:cNvPicPr>
            <a:picLocks noChangeAspect="1"/>
          </p:cNvPicPr>
          <p:nvPr/>
        </p:nvPicPr>
        <p:blipFill>
          <a:blip r:embed="rId3">
            <a:grayscl/>
            <a:extLst>
              <a:ext uri="{28A0092B-C50C-407E-A947-70E740481C1C}">
                <a14:useLocalDpi xmlns:a14="http://schemas.microsoft.com/office/drawing/2010/main"/>
              </a:ext>
            </a:extLst>
          </a:blip>
          <a:stretch>
            <a:fillRect/>
          </a:stretch>
        </p:blipFill>
        <p:spPr>
          <a:xfrm>
            <a:off x="0" y="5852284"/>
            <a:ext cx="3948673" cy="1005716"/>
          </a:xfrm>
          <a:prstGeom prst="rect">
            <a:avLst/>
          </a:prstGeom>
          <a:effectLst>
            <a:softEdge rad="317500"/>
          </a:effectLst>
        </p:spPr>
      </p:pic>
      <p:sp>
        <p:nvSpPr>
          <p:cNvPr id="5" name="Rectangle 4"/>
          <p:cNvSpPr/>
          <p:nvPr/>
        </p:nvSpPr>
        <p:spPr>
          <a:xfrm>
            <a:off x="294939" y="837004"/>
            <a:ext cx="5968701" cy="5243756"/>
          </a:xfrm>
          <a:prstGeom prst="rect">
            <a:avLst/>
          </a:prstGeom>
          <a:solidFill>
            <a:srgbClr val="FFFFFF">
              <a:alpha val="69804"/>
            </a:srgb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ZA" sz="2800" b="1" dirty="0">
                <a:solidFill>
                  <a:schemeClr val="tx1"/>
                </a:solidFill>
              </a:rPr>
              <a:t>Pity...</a:t>
            </a:r>
          </a:p>
          <a:p>
            <a:pPr marL="457200" indent="-457200">
              <a:spcBef>
                <a:spcPts val="600"/>
              </a:spcBef>
              <a:spcAft>
                <a:spcPts val="600"/>
              </a:spcAft>
              <a:buFont typeface="Arial" panose="020B0604020202020204" pitchFamily="34" charset="0"/>
              <a:buChar char="•"/>
            </a:pPr>
            <a:r>
              <a:rPr lang="en-ZA" sz="2200" dirty="0">
                <a:solidFill>
                  <a:schemeClr val="tx1"/>
                </a:solidFill>
              </a:rPr>
              <a:t>Perfection isn't possible,  sin is inevitable</a:t>
            </a:r>
          </a:p>
          <a:p>
            <a:pPr marL="457200" indent="-457200">
              <a:spcBef>
                <a:spcPts val="600"/>
              </a:spcBef>
              <a:spcAft>
                <a:spcPts val="600"/>
              </a:spcAft>
              <a:buFont typeface="Arial" panose="020B0604020202020204" pitchFamily="34" charset="0"/>
              <a:buChar char="•"/>
            </a:pPr>
            <a:r>
              <a:rPr lang="en-ZA" sz="2200" dirty="0">
                <a:solidFill>
                  <a:schemeClr val="tx1"/>
                </a:solidFill>
              </a:rPr>
              <a:t>Holiness is impossible – thank goodness for heaven!</a:t>
            </a:r>
          </a:p>
          <a:p>
            <a:pPr marL="457200" indent="-457200">
              <a:spcBef>
                <a:spcPts val="600"/>
              </a:spcBef>
              <a:spcAft>
                <a:spcPts val="600"/>
              </a:spcAft>
              <a:buFont typeface="Arial" panose="020B0604020202020204" pitchFamily="34" charset="0"/>
              <a:buChar char="•"/>
            </a:pPr>
            <a:r>
              <a:rPr lang="en-ZA" sz="2200" dirty="0">
                <a:solidFill>
                  <a:schemeClr val="tx1"/>
                </a:solidFill>
              </a:rPr>
              <a:t>About our culture – no one seems to stand up for anything good anymore</a:t>
            </a:r>
          </a:p>
          <a:p>
            <a:pPr marL="457200" indent="-457200">
              <a:spcBef>
                <a:spcPts val="600"/>
              </a:spcBef>
              <a:spcAft>
                <a:spcPts val="600"/>
              </a:spcAft>
              <a:buFont typeface="Arial" panose="020B0604020202020204" pitchFamily="34" charset="0"/>
              <a:buChar char="•"/>
            </a:pPr>
            <a:r>
              <a:rPr lang="en-ZA" sz="2200" dirty="0">
                <a:solidFill>
                  <a:schemeClr val="tx1"/>
                </a:solidFill>
              </a:rPr>
              <a:t>That work demands so much from us – I barely manage to make time for my family...</a:t>
            </a:r>
          </a:p>
          <a:p>
            <a:pPr marL="457200" indent="-457200">
              <a:spcBef>
                <a:spcPts val="600"/>
              </a:spcBef>
              <a:spcAft>
                <a:spcPts val="600"/>
              </a:spcAft>
              <a:buFont typeface="Arial" panose="020B0604020202020204" pitchFamily="34" charset="0"/>
              <a:buChar char="•"/>
            </a:pPr>
            <a:r>
              <a:rPr lang="en-ZA" sz="2200" dirty="0">
                <a:solidFill>
                  <a:schemeClr val="tx1"/>
                </a:solidFill>
              </a:rPr>
              <a:t>That I don't have enough to give to those in need - there's never quite enough to go round </a:t>
            </a:r>
          </a:p>
        </p:txBody>
      </p:sp>
      <p:sp>
        <p:nvSpPr>
          <p:cNvPr id="7" name="Rectangle 6"/>
          <p:cNvSpPr/>
          <p:nvPr/>
        </p:nvSpPr>
        <p:spPr>
          <a:xfrm>
            <a:off x="167640" y="0"/>
            <a:ext cx="9163050" cy="225371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lvl="0"/>
            <a:r>
              <a:rPr lang="en-GB" sz="4400" b="1" i="1" dirty="0" smtClean="0">
                <a:solidFill>
                  <a:schemeClr val="tx1"/>
                </a:solidFill>
              </a:rPr>
              <a:t>A clearer perspective…</a:t>
            </a:r>
            <a:endParaRPr lang="en-ZA" sz="4400" dirty="0">
              <a:solidFill>
                <a:schemeClr val="tx1"/>
              </a:solidFill>
            </a:endParaRPr>
          </a:p>
        </p:txBody>
      </p:sp>
      <p:sp>
        <p:nvSpPr>
          <p:cNvPr id="9" name="Rectangle 8"/>
          <p:cNvSpPr/>
          <p:nvPr/>
        </p:nvSpPr>
        <p:spPr>
          <a:xfrm>
            <a:off x="746760" y="1325880"/>
            <a:ext cx="8326419" cy="792480"/>
          </a:xfrm>
          <a:prstGeom prst="rect">
            <a:avLst/>
          </a:prstGeom>
          <a:solidFill>
            <a:srgbClr val="FFFFFF">
              <a:alpha val="69804"/>
            </a:srgb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ZA" sz="2400" b="1" dirty="0">
                <a:solidFill>
                  <a:schemeClr val="tx1"/>
                </a:solidFill>
              </a:rPr>
              <a:t>Run the race with endurance &amp; </a:t>
            </a:r>
            <a:r>
              <a:rPr lang="en-ZA" sz="2400" b="1" dirty="0" smtClean="0">
                <a:solidFill>
                  <a:schemeClr val="tx1"/>
                </a:solidFill>
              </a:rPr>
              <a:t>deal decisively with your sin</a:t>
            </a:r>
            <a:endParaRPr lang="en-ZA" sz="2400" b="1" dirty="0">
              <a:solidFill>
                <a:schemeClr val="tx1"/>
              </a:solidFill>
            </a:endParaRPr>
          </a:p>
        </p:txBody>
      </p:sp>
      <p:sp>
        <p:nvSpPr>
          <p:cNvPr id="11" name="Rectangle 10"/>
          <p:cNvSpPr/>
          <p:nvPr/>
        </p:nvSpPr>
        <p:spPr>
          <a:xfrm>
            <a:off x="746760" y="1783080"/>
            <a:ext cx="8326419" cy="1172284"/>
          </a:xfrm>
          <a:prstGeom prst="rect">
            <a:avLst/>
          </a:prstGeom>
          <a:solidFill>
            <a:srgbClr val="FFFFFF">
              <a:alpha val="69804"/>
            </a:srgb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ZA" sz="2400" b="1" dirty="0">
                <a:solidFill>
                  <a:schemeClr val="tx1"/>
                </a:solidFill>
              </a:rPr>
              <a:t>Be holy because I am holy</a:t>
            </a:r>
          </a:p>
        </p:txBody>
      </p:sp>
      <p:sp>
        <p:nvSpPr>
          <p:cNvPr id="12" name="Rectangle 11"/>
          <p:cNvSpPr/>
          <p:nvPr/>
        </p:nvSpPr>
        <p:spPr>
          <a:xfrm>
            <a:off x="746760" y="2645398"/>
            <a:ext cx="8326419" cy="1172284"/>
          </a:xfrm>
          <a:prstGeom prst="rect">
            <a:avLst/>
          </a:prstGeom>
          <a:solidFill>
            <a:srgbClr val="FFFFFF">
              <a:alpha val="69804"/>
            </a:srgb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ZA" sz="2400" b="1" dirty="0">
                <a:solidFill>
                  <a:schemeClr val="tx1"/>
                </a:solidFill>
              </a:rPr>
              <a:t>I'm called to be the light this world needs</a:t>
            </a:r>
          </a:p>
        </p:txBody>
      </p:sp>
      <p:sp>
        <p:nvSpPr>
          <p:cNvPr id="13" name="Rectangle 12"/>
          <p:cNvSpPr/>
          <p:nvPr/>
        </p:nvSpPr>
        <p:spPr>
          <a:xfrm>
            <a:off x="746760" y="3466854"/>
            <a:ext cx="8326419" cy="1364225"/>
          </a:xfrm>
          <a:prstGeom prst="rect">
            <a:avLst/>
          </a:prstGeom>
          <a:solidFill>
            <a:srgbClr val="FFFFFF">
              <a:alpha val="69804"/>
            </a:srgb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ZA" sz="2400" b="1" dirty="0">
                <a:solidFill>
                  <a:schemeClr val="tx1"/>
                </a:solidFill>
              </a:rPr>
              <a:t>Do not overwork to get rich. Trust God – he knows your needs</a:t>
            </a:r>
          </a:p>
        </p:txBody>
      </p:sp>
      <p:sp>
        <p:nvSpPr>
          <p:cNvPr id="14" name="Rectangle 13"/>
          <p:cNvSpPr/>
          <p:nvPr/>
        </p:nvSpPr>
        <p:spPr>
          <a:xfrm>
            <a:off x="782170" y="4602081"/>
            <a:ext cx="8326419" cy="1364225"/>
          </a:xfrm>
          <a:prstGeom prst="rect">
            <a:avLst/>
          </a:prstGeom>
          <a:solidFill>
            <a:srgbClr val="FFFFFF">
              <a:alpha val="69804"/>
            </a:srgb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ZA" sz="2400" b="1" dirty="0">
                <a:solidFill>
                  <a:schemeClr val="tx1"/>
                </a:solidFill>
              </a:rPr>
              <a:t>I'm called to be a blessing – God show me what that looks like and help me to bless others </a:t>
            </a:r>
          </a:p>
        </p:txBody>
      </p:sp>
    </p:spTree>
    <p:extLst>
      <p:ext uri="{BB962C8B-B14F-4D97-AF65-F5344CB8AC3E}">
        <p14:creationId xmlns:p14="http://schemas.microsoft.com/office/powerpoint/2010/main" val="4241290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3"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10" name="Picture 9"/>
          <p:cNvPicPr>
            <a:picLocks noChangeAspect="1"/>
          </p:cNvPicPr>
          <p:nvPr/>
        </p:nvPicPr>
        <p:blipFill>
          <a:blip r:embed="rId3">
            <a:grayscl/>
            <a:extLst>
              <a:ext uri="{28A0092B-C50C-407E-A947-70E740481C1C}">
                <a14:useLocalDpi xmlns:a14="http://schemas.microsoft.com/office/drawing/2010/main"/>
              </a:ext>
            </a:extLst>
          </a:blip>
          <a:stretch>
            <a:fillRect/>
          </a:stretch>
        </p:blipFill>
        <p:spPr>
          <a:xfrm>
            <a:off x="5288672" y="5912048"/>
            <a:ext cx="3948673" cy="1005716"/>
          </a:xfrm>
          <a:prstGeom prst="rect">
            <a:avLst/>
          </a:prstGeom>
          <a:effectLst>
            <a:softEdge rad="317500"/>
          </a:effectLst>
        </p:spPr>
      </p:pic>
      <p:sp>
        <p:nvSpPr>
          <p:cNvPr id="7" name="Rectangle 6"/>
          <p:cNvSpPr/>
          <p:nvPr/>
        </p:nvSpPr>
        <p:spPr>
          <a:xfrm>
            <a:off x="167640" y="0"/>
            <a:ext cx="9163050" cy="225371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lvl="0"/>
            <a:r>
              <a:rPr lang="en-GB" sz="4400" b="1" i="1" dirty="0" smtClean="0">
                <a:solidFill>
                  <a:schemeClr val="tx1"/>
                </a:solidFill>
              </a:rPr>
              <a:t>What gets in the way?</a:t>
            </a:r>
            <a:endParaRPr lang="en-ZA" sz="4400" dirty="0">
              <a:solidFill>
                <a:schemeClr val="tx1"/>
              </a:solidFill>
            </a:endParaRPr>
          </a:p>
        </p:txBody>
      </p:sp>
      <p:sp>
        <p:nvSpPr>
          <p:cNvPr id="15" name="Rectangle 14"/>
          <p:cNvSpPr/>
          <p:nvPr/>
        </p:nvSpPr>
        <p:spPr>
          <a:xfrm>
            <a:off x="211455" y="1064907"/>
            <a:ext cx="8183880" cy="2589894"/>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ZA" sz="3200" b="1" dirty="0">
                <a:ln w="6350">
                  <a:solidFill>
                    <a:schemeClr val="bg1"/>
                  </a:solidFill>
                </a:ln>
                <a:solidFill>
                  <a:schemeClr val="accent1">
                    <a:lumMod val="50000"/>
                  </a:schemeClr>
                </a:solidFill>
              </a:rPr>
              <a:t>Parable of the sower (Luke 8:5‭-‬8)</a:t>
            </a:r>
            <a:endParaRPr lang="en-GB" sz="2400" dirty="0" smtClean="0">
              <a:solidFill>
                <a:schemeClr val="accent1">
                  <a:lumMod val="50000"/>
                </a:schemeClr>
              </a:solidFill>
            </a:endParaRPr>
          </a:p>
        </p:txBody>
      </p:sp>
      <p:sp>
        <p:nvSpPr>
          <p:cNvPr id="16" name="Rectangle 15"/>
          <p:cNvSpPr/>
          <p:nvPr/>
        </p:nvSpPr>
        <p:spPr>
          <a:xfrm>
            <a:off x="289560" y="2039530"/>
            <a:ext cx="8564880" cy="3522250"/>
          </a:xfrm>
          <a:prstGeom prst="rect">
            <a:avLst/>
          </a:prstGeom>
          <a:solidFill>
            <a:schemeClr val="accent1">
              <a:lumMod val="50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GB" sz="2400" dirty="0"/>
              <a:t>“A farmer went out to sow his seed. As he was scattering the seed, some fell along the path; it was trampled on, and the birds ate it up.  Some fell on rocky ground, and when it came up, the plants withered because they had no moisture.  </a:t>
            </a:r>
            <a:r>
              <a:rPr lang="en-GB" sz="2400" b="1" i="1" dirty="0">
                <a:solidFill>
                  <a:schemeClr val="accent3">
                    <a:lumMod val="40000"/>
                    <a:lumOff val="60000"/>
                  </a:schemeClr>
                </a:solidFill>
              </a:rPr>
              <a:t>Other seed fell among thorns, which grew up with it and choked the plants</a:t>
            </a:r>
            <a:r>
              <a:rPr lang="en-GB" sz="2400" b="1" i="1" dirty="0"/>
              <a:t>. </a:t>
            </a:r>
            <a:r>
              <a:rPr lang="en-GB" sz="2400" dirty="0"/>
              <a:t> Still other seed fell on good soil. It came up and yielded a crop, a hundred times more than was sown.” When he said this, he called out, “Whoever has ears to hear, let them hear.”</a:t>
            </a:r>
            <a:endParaRPr lang="en-ZA" sz="2400" dirty="0"/>
          </a:p>
          <a:p>
            <a:pPr>
              <a:spcBef>
                <a:spcPts val="1200"/>
              </a:spcBef>
              <a:spcAft>
                <a:spcPts val="1200"/>
              </a:spcAft>
            </a:pPr>
            <a:endParaRPr lang="en-ZA" sz="2400" dirty="0"/>
          </a:p>
        </p:txBody>
      </p:sp>
    </p:spTree>
    <p:extLst>
      <p:ext uri="{BB962C8B-B14F-4D97-AF65-F5344CB8AC3E}">
        <p14:creationId xmlns:p14="http://schemas.microsoft.com/office/powerpoint/2010/main" val="2343894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10" name="Picture 9"/>
          <p:cNvPicPr>
            <a:picLocks noChangeAspect="1"/>
          </p:cNvPicPr>
          <p:nvPr/>
        </p:nvPicPr>
        <p:blipFill>
          <a:blip r:embed="rId3">
            <a:grayscl/>
            <a:extLst>
              <a:ext uri="{28A0092B-C50C-407E-A947-70E740481C1C}">
                <a14:useLocalDpi xmlns:a14="http://schemas.microsoft.com/office/drawing/2010/main"/>
              </a:ext>
            </a:extLst>
          </a:blip>
          <a:stretch>
            <a:fillRect/>
          </a:stretch>
        </p:blipFill>
        <p:spPr>
          <a:xfrm>
            <a:off x="5288672" y="5912048"/>
            <a:ext cx="3948673" cy="1005716"/>
          </a:xfrm>
          <a:prstGeom prst="rect">
            <a:avLst/>
          </a:prstGeom>
          <a:effectLst>
            <a:softEdge rad="317500"/>
          </a:effectLst>
        </p:spPr>
      </p:pic>
      <p:sp>
        <p:nvSpPr>
          <p:cNvPr id="7" name="Rectangle 6"/>
          <p:cNvSpPr/>
          <p:nvPr/>
        </p:nvSpPr>
        <p:spPr>
          <a:xfrm>
            <a:off x="167640" y="0"/>
            <a:ext cx="9163050" cy="225371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lvl="0"/>
            <a:r>
              <a:rPr lang="en-GB" sz="4400" b="1" i="1" dirty="0" smtClean="0">
                <a:solidFill>
                  <a:schemeClr val="tx1"/>
                </a:solidFill>
              </a:rPr>
              <a:t>What gets in the way?</a:t>
            </a:r>
            <a:endParaRPr lang="en-ZA" sz="4400" dirty="0">
              <a:solidFill>
                <a:schemeClr val="tx1"/>
              </a:solidFill>
            </a:endParaRPr>
          </a:p>
        </p:txBody>
      </p:sp>
      <p:sp>
        <p:nvSpPr>
          <p:cNvPr id="15" name="Rectangle 14"/>
          <p:cNvSpPr/>
          <p:nvPr/>
        </p:nvSpPr>
        <p:spPr>
          <a:xfrm>
            <a:off x="211455" y="1064907"/>
            <a:ext cx="8183880" cy="2589894"/>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ZA" sz="3200" b="1" dirty="0">
                <a:ln w="6350">
                  <a:solidFill>
                    <a:schemeClr val="bg1"/>
                  </a:solidFill>
                </a:ln>
                <a:solidFill>
                  <a:schemeClr val="accent1">
                    <a:lumMod val="50000"/>
                  </a:schemeClr>
                </a:solidFill>
              </a:rPr>
              <a:t>Explanation (Luke 8:11‭-‬15)</a:t>
            </a:r>
            <a:endParaRPr lang="en-GB" sz="2400" dirty="0" smtClean="0">
              <a:solidFill>
                <a:schemeClr val="accent1">
                  <a:lumMod val="50000"/>
                </a:schemeClr>
              </a:solidFill>
            </a:endParaRPr>
          </a:p>
        </p:txBody>
      </p:sp>
      <p:sp>
        <p:nvSpPr>
          <p:cNvPr id="16" name="Rectangle 15"/>
          <p:cNvSpPr/>
          <p:nvPr/>
        </p:nvSpPr>
        <p:spPr>
          <a:xfrm>
            <a:off x="289560" y="1889760"/>
            <a:ext cx="8564880" cy="4267200"/>
          </a:xfrm>
          <a:prstGeom prst="rect">
            <a:avLst/>
          </a:prstGeom>
          <a:solidFill>
            <a:schemeClr val="accent1">
              <a:lumMod val="50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ZA" sz="2200" dirty="0"/>
              <a:t> </a:t>
            </a:r>
            <a:r>
              <a:rPr lang="en-GB" sz="2200" dirty="0"/>
              <a:t>“This is the meaning of the parable: The seed is the word of God.  Those along the path are the ones who hear, and then the devil comes and takes away the word from their hearts, so that they may not believe and be saved.  Those on the rocky ground are the ones who receive the word with joy when they hear it, but they have no root. They believe for a while, but in the time of testing they fall away.  </a:t>
            </a:r>
            <a:r>
              <a:rPr lang="en-GB" sz="2200" b="1" i="1" dirty="0">
                <a:solidFill>
                  <a:schemeClr val="accent3">
                    <a:lumMod val="40000"/>
                    <a:lumOff val="60000"/>
                  </a:schemeClr>
                </a:solidFill>
              </a:rPr>
              <a:t>The seed that fell among thorns stands for those who hear, but as they go on their way they are choked by </a:t>
            </a:r>
            <a:r>
              <a:rPr lang="en-GB" sz="2200" b="1" i="1" u="sng" dirty="0">
                <a:solidFill>
                  <a:schemeClr val="accent3">
                    <a:lumMod val="40000"/>
                    <a:lumOff val="60000"/>
                  </a:schemeClr>
                </a:solidFill>
              </a:rPr>
              <a:t>life’s worries</a:t>
            </a:r>
            <a:r>
              <a:rPr lang="en-GB" sz="2200" b="1" i="1" dirty="0">
                <a:solidFill>
                  <a:schemeClr val="accent3">
                    <a:lumMod val="40000"/>
                    <a:lumOff val="60000"/>
                  </a:schemeClr>
                </a:solidFill>
              </a:rPr>
              <a:t>, </a:t>
            </a:r>
            <a:r>
              <a:rPr lang="en-GB" sz="2200" b="1" i="1" u="sng" dirty="0">
                <a:solidFill>
                  <a:schemeClr val="accent3">
                    <a:lumMod val="40000"/>
                    <a:lumOff val="60000"/>
                  </a:schemeClr>
                </a:solidFill>
              </a:rPr>
              <a:t>riches</a:t>
            </a:r>
            <a:r>
              <a:rPr lang="en-GB" sz="2200" b="1" i="1" dirty="0">
                <a:solidFill>
                  <a:schemeClr val="accent3">
                    <a:lumMod val="40000"/>
                    <a:lumOff val="60000"/>
                  </a:schemeClr>
                </a:solidFill>
              </a:rPr>
              <a:t> and </a:t>
            </a:r>
            <a:r>
              <a:rPr lang="en-GB" sz="2200" b="1" i="1" u="sng" dirty="0">
                <a:solidFill>
                  <a:schemeClr val="accent3">
                    <a:lumMod val="40000"/>
                    <a:lumOff val="60000"/>
                  </a:schemeClr>
                </a:solidFill>
              </a:rPr>
              <a:t>pleasures</a:t>
            </a:r>
            <a:r>
              <a:rPr lang="en-GB" sz="2200" b="1" i="1" dirty="0">
                <a:solidFill>
                  <a:schemeClr val="accent3">
                    <a:lumMod val="40000"/>
                    <a:lumOff val="60000"/>
                  </a:schemeClr>
                </a:solidFill>
              </a:rPr>
              <a:t>, and they do not mature.  </a:t>
            </a:r>
            <a:r>
              <a:rPr lang="en-GB" sz="2200" dirty="0"/>
              <a:t>But the seed on good soil stands for those with a noble and good heart, who hear the word, retain it, and by persevering produce a crop.”</a:t>
            </a:r>
            <a:endParaRPr lang="en-ZA" sz="2200" dirty="0"/>
          </a:p>
          <a:p>
            <a:pPr>
              <a:spcBef>
                <a:spcPts val="1200"/>
              </a:spcBef>
              <a:spcAft>
                <a:spcPts val="1200"/>
              </a:spcAft>
            </a:pPr>
            <a:endParaRPr lang="en-ZA" sz="2200" dirty="0"/>
          </a:p>
        </p:txBody>
      </p:sp>
    </p:spTree>
    <p:extLst>
      <p:ext uri="{BB962C8B-B14F-4D97-AF65-F5344CB8AC3E}">
        <p14:creationId xmlns:p14="http://schemas.microsoft.com/office/powerpoint/2010/main" val="4114869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10" name="Picture 9"/>
          <p:cNvPicPr>
            <a:picLocks noChangeAspect="1"/>
          </p:cNvPicPr>
          <p:nvPr/>
        </p:nvPicPr>
        <p:blipFill>
          <a:blip r:embed="rId3">
            <a:grayscl/>
            <a:extLst>
              <a:ext uri="{28A0092B-C50C-407E-A947-70E740481C1C}">
                <a14:useLocalDpi xmlns:a14="http://schemas.microsoft.com/office/drawing/2010/main"/>
              </a:ext>
            </a:extLst>
          </a:blip>
          <a:stretch>
            <a:fillRect/>
          </a:stretch>
        </p:blipFill>
        <p:spPr>
          <a:xfrm>
            <a:off x="5288672" y="5912048"/>
            <a:ext cx="3948673" cy="1005716"/>
          </a:xfrm>
          <a:prstGeom prst="rect">
            <a:avLst/>
          </a:prstGeom>
          <a:effectLst>
            <a:softEdge rad="317500"/>
          </a:effectLst>
        </p:spPr>
      </p:pic>
      <p:sp>
        <p:nvSpPr>
          <p:cNvPr id="7" name="Rectangle 6"/>
          <p:cNvSpPr/>
          <p:nvPr/>
        </p:nvSpPr>
        <p:spPr>
          <a:xfrm>
            <a:off x="167640" y="0"/>
            <a:ext cx="9163050" cy="108204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lvl="0"/>
            <a:r>
              <a:rPr lang="en-ZA" sz="4400" b="1" i="1" dirty="0">
                <a:solidFill>
                  <a:schemeClr val="tx1"/>
                </a:solidFill>
              </a:rPr>
              <a:t>Abiding...essential for each of us.</a:t>
            </a:r>
            <a:endParaRPr lang="en-ZA" sz="4400" dirty="0">
              <a:solidFill>
                <a:schemeClr val="tx1"/>
              </a:solidFill>
            </a:endParaRPr>
          </a:p>
        </p:txBody>
      </p:sp>
      <p:sp>
        <p:nvSpPr>
          <p:cNvPr id="5" name="Rectangle 4"/>
          <p:cNvSpPr/>
          <p:nvPr/>
        </p:nvSpPr>
        <p:spPr>
          <a:xfrm>
            <a:off x="211455" y="1064907"/>
            <a:ext cx="8183880" cy="2589894"/>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ZA" sz="3200" b="1" dirty="0">
                <a:ln w="6350">
                  <a:solidFill>
                    <a:schemeClr val="bg1"/>
                  </a:solidFill>
                </a:ln>
                <a:solidFill>
                  <a:schemeClr val="accent1">
                    <a:lumMod val="50000"/>
                  </a:schemeClr>
                </a:solidFill>
              </a:rPr>
              <a:t>John 15:5‭-‬8 </a:t>
            </a:r>
            <a:endParaRPr lang="en-GB" sz="2400" dirty="0" smtClean="0">
              <a:solidFill>
                <a:schemeClr val="accent1">
                  <a:lumMod val="50000"/>
                </a:schemeClr>
              </a:solidFill>
            </a:endParaRPr>
          </a:p>
        </p:txBody>
      </p:sp>
      <p:sp>
        <p:nvSpPr>
          <p:cNvPr id="8" name="Rectangle 7"/>
          <p:cNvSpPr/>
          <p:nvPr/>
        </p:nvSpPr>
        <p:spPr>
          <a:xfrm>
            <a:off x="289560" y="1889760"/>
            <a:ext cx="8564880" cy="3413760"/>
          </a:xfrm>
          <a:prstGeom prst="rect">
            <a:avLst/>
          </a:prstGeom>
          <a:solidFill>
            <a:schemeClr val="accent1">
              <a:lumMod val="50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ZA" sz="2400" dirty="0"/>
              <a:t>“I am the vine; you are the branches. If you remain in me and I in you, you will bear much fruit; apart from me you can do nothing.  If you do not remain in me, you are like a branch that is thrown away and withers; such branches are picked up, thrown into the fire and burned.  If you remain in me and my words remain in you, ask whatever you wish, and it will be done for you.  This is to my Father’s glory, that you bear much fruit, showing yourselves to be my disciples.”</a:t>
            </a:r>
          </a:p>
        </p:txBody>
      </p:sp>
    </p:spTree>
    <p:extLst>
      <p:ext uri="{BB962C8B-B14F-4D97-AF65-F5344CB8AC3E}">
        <p14:creationId xmlns:p14="http://schemas.microsoft.com/office/powerpoint/2010/main" val="154110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26894"/>
            <a:ext cx="9144000" cy="6911788"/>
            <a:chOff x="0" y="-26894"/>
            <a:chExt cx="9144000" cy="6911788"/>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a:ext>
              </a:extLst>
            </a:blip>
            <a:srcRect t="-392"/>
            <a:stretch/>
          </p:blipFill>
          <p:spPr>
            <a:xfrm>
              <a:off x="0" y="-26894"/>
              <a:ext cx="9144000" cy="6884894"/>
            </a:xfrm>
            <a:prstGeom prst="rect">
              <a:avLst/>
            </a:prstGeom>
          </p:spPr>
        </p:pic>
        <p:pic>
          <p:nvPicPr>
            <p:cNvPr id="3" name="Picture 2"/>
            <p:cNvPicPr>
              <a:picLocks noChangeAspect="1"/>
            </p:cNvPicPr>
            <p:nvPr/>
          </p:nvPicPr>
          <p:blipFill>
            <a:blip r:embed="rId3">
              <a:grayscl/>
              <a:extLst>
                <a:ext uri="{28A0092B-C50C-407E-A947-70E740481C1C}">
                  <a14:useLocalDpi xmlns:a14="http://schemas.microsoft.com/office/drawing/2010/main"/>
                </a:ext>
              </a:extLst>
            </a:blip>
            <a:stretch>
              <a:fillRect/>
            </a:stretch>
          </p:blipFill>
          <p:spPr>
            <a:xfrm>
              <a:off x="5195327" y="5879178"/>
              <a:ext cx="3948673" cy="1005716"/>
            </a:xfrm>
            <a:prstGeom prst="rect">
              <a:avLst/>
            </a:prstGeom>
            <a:effectLst>
              <a:softEdge rad="317500"/>
            </a:effectLst>
          </p:spPr>
        </p:pic>
      </p:grpSp>
      <p:sp>
        <p:nvSpPr>
          <p:cNvPr id="8" name="Rectangle 7"/>
          <p:cNvSpPr/>
          <p:nvPr/>
        </p:nvSpPr>
        <p:spPr>
          <a:xfrm>
            <a:off x="365760" y="472440"/>
            <a:ext cx="9163050" cy="225371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lvl="0"/>
            <a:r>
              <a:rPr lang="en-ZA" sz="4400" b="1" i="1" dirty="0">
                <a:solidFill>
                  <a:schemeClr val="tx1"/>
                </a:solidFill>
              </a:rPr>
              <a:t>It’s our </a:t>
            </a:r>
            <a:r>
              <a:rPr lang="en-ZA" sz="4400" b="1" i="1" u="sng" dirty="0">
                <a:solidFill>
                  <a:schemeClr val="tx1"/>
                </a:solidFill>
              </a:rPr>
              <a:t>living</a:t>
            </a:r>
            <a:r>
              <a:rPr lang="en-ZA" sz="4400" b="1" i="1" dirty="0">
                <a:solidFill>
                  <a:schemeClr val="tx1"/>
                </a:solidFill>
              </a:rPr>
              <a:t> not just our believing that makes us wholehearted followers of Christ. </a:t>
            </a:r>
            <a:endParaRPr lang="en-ZA" sz="4400" dirty="0">
              <a:solidFill>
                <a:schemeClr val="tx1"/>
              </a:solidFill>
            </a:endParaRPr>
          </a:p>
        </p:txBody>
      </p:sp>
    </p:spTree>
    <p:extLst>
      <p:ext uri="{BB962C8B-B14F-4D97-AF65-F5344CB8AC3E}">
        <p14:creationId xmlns:p14="http://schemas.microsoft.com/office/powerpoint/2010/main" val="42857547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0" y="0"/>
            <a:ext cx="9144000" cy="6858000"/>
          </a:xfrm>
        </p:spPr>
      </p:pic>
      <p:sp>
        <p:nvSpPr>
          <p:cNvPr id="6" name="Rectangle 5"/>
          <p:cNvSpPr/>
          <p:nvPr/>
        </p:nvSpPr>
        <p:spPr>
          <a:xfrm>
            <a:off x="301746" y="866870"/>
            <a:ext cx="8517648" cy="536629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marL="285750" lvl="0" indent="-285750">
              <a:spcBef>
                <a:spcPts val="600"/>
              </a:spcBef>
              <a:spcAft>
                <a:spcPts val="600"/>
              </a:spcAft>
              <a:buFont typeface="Arial" panose="020B0604020202020204" pitchFamily="34" charset="0"/>
              <a:buChar char="•"/>
            </a:pPr>
            <a:r>
              <a:rPr lang="en-GB" sz="2400" dirty="0" smtClean="0"/>
              <a:t>It’s </a:t>
            </a:r>
            <a:r>
              <a:rPr lang="en-GB" sz="2400" dirty="0"/>
              <a:t>my choice to believe in Jesus and to accept God’s grace</a:t>
            </a:r>
            <a:endParaRPr lang="en-ZA" sz="2400" dirty="0"/>
          </a:p>
          <a:p>
            <a:pPr marL="285750" lvl="0" indent="-285750">
              <a:spcBef>
                <a:spcPts val="600"/>
              </a:spcBef>
              <a:spcAft>
                <a:spcPts val="600"/>
              </a:spcAft>
              <a:buFont typeface="Arial" panose="020B0604020202020204" pitchFamily="34" charset="0"/>
              <a:buChar char="•"/>
            </a:pPr>
            <a:r>
              <a:rPr lang="en-GB" sz="2400" dirty="0"/>
              <a:t>It’s also my choice to follow Christ wholeheartedly </a:t>
            </a:r>
            <a:endParaRPr lang="en-ZA" sz="2400" dirty="0"/>
          </a:p>
          <a:p>
            <a:pPr marL="742950" lvl="1" indent="-285750">
              <a:buFont typeface="Arial" panose="020B0604020202020204" pitchFamily="34" charset="0"/>
              <a:buChar char="•"/>
            </a:pPr>
            <a:r>
              <a:rPr lang="en-GB" sz="2400" dirty="0"/>
              <a:t>Its my choice to spend time in God’s word</a:t>
            </a:r>
            <a:endParaRPr lang="en-ZA" sz="2400" dirty="0"/>
          </a:p>
          <a:p>
            <a:pPr marL="742950" lvl="1" indent="-285750">
              <a:buFont typeface="Arial" panose="020B0604020202020204" pitchFamily="34" charset="0"/>
              <a:buChar char="•"/>
            </a:pPr>
            <a:r>
              <a:rPr lang="en-GB" sz="2400" dirty="0"/>
              <a:t>It’s my choice not to stress about the worries of this life but to place my trust in him for the peace I</a:t>
            </a:r>
            <a:r>
              <a:rPr lang="en-GB" sz="2400" dirty="0" smtClean="0"/>
              <a:t> </a:t>
            </a:r>
            <a:r>
              <a:rPr lang="en-GB" sz="2400" dirty="0"/>
              <a:t>need each day</a:t>
            </a:r>
            <a:endParaRPr lang="en-ZA" sz="2400" dirty="0"/>
          </a:p>
          <a:p>
            <a:pPr marL="742950" lvl="1" indent="-285750">
              <a:buFont typeface="Arial" panose="020B0604020202020204" pitchFamily="34" charset="0"/>
              <a:buChar char="•"/>
            </a:pPr>
            <a:r>
              <a:rPr lang="en-GB" sz="2400" dirty="0"/>
              <a:t>It’s my choice to not work myself to death trying to attain the “good life” but to set healthy boundaries and to learn to be content with what I have</a:t>
            </a:r>
            <a:endParaRPr lang="en-ZA" sz="2400" dirty="0"/>
          </a:p>
          <a:p>
            <a:pPr marL="742950" lvl="1" indent="-285750">
              <a:buFont typeface="Arial" panose="020B0604020202020204" pitchFamily="34" charset="0"/>
              <a:buChar char="•"/>
            </a:pPr>
            <a:r>
              <a:rPr lang="en-GB" sz="2400" dirty="0"/>
              <a:t>Its my choice to moderate the time I</a:t>
            </a:r>
            <a:r>
              <a:rPr lang="en-GB" sz="2400" dirty="0" smtClean="0"/>
              <a:t> </a:t>
            </a:r>
            <a:r>
              <a:rPr lang="en-GB" sz="2400" dirty="0"/>
              <a:t>spend on hobbies and sport so I have time for Jesus</a:t>
            </a:r>
            <a:endParaRPr lang="en-ZA" sz="2400" dirty="0"/>
          </a:p>
          <a:p>
            <a:pPr marL="742950" lvl="1" indent="-285750">
              <a:buFont typeface="Arial" panose="020B0604020202020204" pitchFamily="34" charset="0"/>
              <a:buChar char="•"/>
            </a:pPr>
            <a:r>
              <a:rPr lang="en-GB" sz="2400" dirty="0"/>
              <a:t>It’s my choice to change – to deal with the sin my life instead of just giving </a:t>
            </a:r>
            <a:r>
              <a:rPr lang="en-GB" sz="2400" dirty="0" smtClean="0"/>
              <a:t>up</a:t>
            </a:r>
            <a:endParaRPr lang="en-ZA" sz="2400" dirty="0"/>
          </a:p>
        </p:txBody>
      </p:sp>
      <p:sp>
        <p:nvSpPr>
          <p:cNvPr id="7" name="Rectangle 6"/>
          <p:cNvSpPr/>
          <p:nvPr/>
        </p:nvSpPr>
        <p:spPr>
          <a:xfrm>
            <a:off x="167640" y="0"/>
            <a:ext cx="9163050" cy="225371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lvl="0"/>
            <a:r>
              <a:rPr lang="en-GB" sz="4400" b="1" i="1" dirty="0" smtClean="0">
                <a:solidFill>
                  <a:schemeClr val="accent3">
                    <a:lumMod val="40000"/>
                    <a:lumOff val="60000"/>
                  </a:schemeClr>
                </a:solidFill>
              </a:rPr>
              <a:t>What will your response be?</a:t>
            </a:r>
            <a:endParaRPr lang="en-ZA" sz="4400" dirty="0">
              <a:solidFill>
                <a:schemeClr val="accent3">
                  <a:lumMod val="40000"/>
                  <a:lumOff val="60000"/>
                </a:schemeClr>
              </a:solidFill>
            </a:endParaRPr>
          </a:p>
        </p:txBody>
      </p:sp>
      <p:pic>
        <p:nvPicPr>
          <p:cNvPr id="10" name="Picture 9"/>
          <p:cNvPicPr>
            <a:picLocks noChangeAspect="1"/>
          </p:cNvPicPr>
          <p:nvPr/>
        </p:nvPicPr>
        <p:blipFill>
          <a:blip r:embed="rId3">
            <a:grayscl/>
            <a:extLst>
              <a:ext uri="{28A0092B-C50C-407E-A947-70E740481C1C}">
                <a14:useLocalDpi xmlns:a14="http://schemas.microsoft.com/office/drawing/2010/main"/>
              </a:ext>
            </a:extLst>
          </a:blip>
          <a:stretch>
            <a:fillRect/>
          </a:stretch>
        </p:blipFill>
        <p:spPr>
          <a:xfrm>
            <a:off x="5195327" y="5879178"/>
            <a:ext cx="3948673" cy="1005716"/>
          </a:xfrm>
          <a:prstGeom prst="rect">
            <a:avLst/>
          </a:prstGeom>
          <a:effectLst>
            <a:softEdge rad="317500"/>
          </a:effectLst>
        </p:spPr>
      </p:pic>
    </p:spTree>
    <p:extLst>
      <p:ext uri="{BB962C8B-B14F-4D97-AF65-F5344CB8AC3E}">
        <p14:creationId xmlns:p14="http://schemas.microsoft.com/office/powerpoint/2010/main" val="1822936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childTnLst>
                                  <p:subTnLst>
                                    <p:animClr clrSpc="rgb" dir="cw">
                                      <p:cBhvr override="childStyle">
                                        <p:cTn dur="1" fill="hold" display="0" masterRel="nextClick" afterEffect="1"/>
                                        <p:tgtEl>
                                          <p:spTgt spid="6">
                                            <p:bg/>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6">
                                            <p:txEl>
                                              <p:pRg st="0" end="0"/>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6">
                                            <p:txEl>
                                              <p:pRg st="1" end="1"/>
                                            </p:txEl>
                                          </p:spTgt>
                                        </p:tgtEl>
                                        <p:attrNameLst>
                                          <p:attrName>ppt_c</p:attrName>
                                        </p:attrNameLst>
                                      </p:cBhvr>
                                      <p:to>
                                        <a:schemeClr val="folHlink"/>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6">
                                            <p:txEl>
                                              <p:pRg st="2" end="2"/>
                                            </p:txEl>
                                          </p:spTgt>
                                        </p:tgtEl>
                                        <p:attrNameLst>
                                          <p:attrName>ppt_c</p:attrName>
                                        </p:attrNameLst>
                                      </p:cBhvr>
                                      <p:to>
                                        <a:schemeClr val="folHlink"/>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6">
                                            <p:txEl>
                                              <p:pRg st="3" end="3"/>
                                            </p:txEl>
                                          </p:spTgt>
                                        </p:tgtEl>
                                        <p:attrNameLst>
                                          <p:attrName>ppt_c</p:attrName>
                                        </p:attrNameLst>
                                      </p:cBhvr>
                                      <p:to>
                                        <a:schemeClr val="folHlink"/>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6">
                                            <p:txEl>
                                              <p:pRg st="4" end="4"/>
                                            </p:txEl>
                                          </p:spTgt>
                                        </p:tgtEl>
                                        <p:attrNameLst>
                                          <p:attrName>ppt_c</p:attrName>
                                        </p:attrNameLst>
                                      </p:cBhvr>
                                      <p:to>
                                        <a:schemeClr val="folHlink"/>
                                      </p:to>
                                    </p:animClr>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6">
                                            <p:txEl>
                                              <p:pRg st="5" end="5"/>
                                            </p:txEl>
                                          </p:spTgt>
                                        </p:tgtEl>
                                        <p:attrNameLst>
                                          <p:attrName>ppt_c</p:attrName>
                                        </p:attrNameLst>
                                      </p:cBhvr>
                                      <p:to>
                                        <a:schemeClr val="folHlink"/>
                                      </p:to>
                                    </p:animClr>
                                  </p:sub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6">
                                            <p:txEl>
                                              <p:pRg st="6" end="6"/>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bldLvl="2"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556372" y="423808"/>
            <a:ext cx="8031256" cy="2073732"/>
          </a:xfrm>
          <a:prstGeom prst="rect">
            <a:avLst/>
          </a:prstGeom>
          <a:solidFill>
            <a:schemeClr val="bg1">
              <a:alpha val="64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ctr">
              <a:lnSpc>
                <a:spcPct val="150000"/>
              </a:lnSpc>
            </a:pPr>
            <a:r>
              <a:rPr lang="en-ZA" sz="2400" b="1" dirty="0">
                <a:solidFill>
                  <a:schemeClr val="tx1"/>
                </a:solidFill>
                <a:latin typeface="Candara" panose="020E0502030303020204" pitchFamily="34" charset="0"/>
              </a:rPr>
              <a:t>"Grace comes into the soul, as the morning sun into the world; first a dawning; then a light; and at last the sun in his full and excellent brightness” </a:t>
            </a:r>
            <a:r>
              <a:rPr lang="en-ZA" sz="1400" b="1" dirty="0">
                <a:solidFill>
                  <a:schemeClr val="tx1"/>
                </a:solidFill>
                <a:latin typeface="Candara" panose="020E0502030303020204" pitchFamily="34" charset="0"/>
              </a:rPr>
              <a:t>Thomas Adams </a:t>
            </a:r>
            <a:endParaRPr lang="en-ZA" sz="1400" dirty="0"/>
          </a:p>
        </p:txBody>
      </p:sp>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98431" y="0"/>
            <a:ext cx="11096242" cy="6858000"/>
          </a:xfrm>
          <a:prstGeom prst="rect">
            <a:avLst/>
          </a:prstGeom>
        </p:spPr>
      </p:pic>
      <p:sp>
        <p:nvSpPr>
          <p:cNvPr id="5" name="Rectangle 4"/>
          <p:cNvSpPr/>
          <p:nvPr/>
        </p:nvSpPr>
        <p:spPr>
          <a:xfrm>
            <a:off x="2232772" y="1962802"/>
            <a:ext cx="8689854" cy="1364225"/>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a:spcAft>
                <a:spcPts val="1800"/>
              </a:spcAft>
            </a:pPr>
            <a:r>
              <a:rPr lang="en-ZA" sz="2800" b="1" dirty="0" smtClean="0">
                <a:solidFill>
                  <a:schemeClr val="tx1"/>
                </a:solidFill>
              </a:rPr>
              <a:t>Imagine what                                                    </a:t>
            </a:r>
          </a:p>
          <a:p>
            <a:pPr>
              <a:spcAft>
                <a:spcPts val="1800"/>
              </a:spcAft>
            </a:pPr>
            <a:endParaRPr lang="en-ZA" sz="2800" b="1" dirty="0">
              <a:solidFill>
                <a:schemeClr val="tx1"/>
              </a:solidFill>
            </a:endParaRPr>
          </a:p>
          <a:p>
            <a:pPr>
              <a:spcAft>
                <a:spcPts val="1800"/>
              </a:spcAft>
            </a:pPr>
            <a:r>
              <a:rPr lang="en-ZA" sz="2800" b="1" dirty="0" smtClean="0">
                <a:solidFill>
                  <a:schemeClr val="tx1"/>
                </a:solidFill>
              </a:rPr>
              <a:t>							can achieve…</a:t>
            </a:r>
          </a:p>
        </p:txBody>
      </p:sp>
      <p:pic>
        <p:nvPicPr>
          <p:cNvPr id="7" name="Picture 6"/>
          <p:cNvPicPr>
            <a:picLocks noChangeAspect="1"/>
          </p:cNvPicPr>
          <p:nvPr/>
        </p:nvPicPr>
        <p:blipFill>
          <a:blip r:embed="rId3">
            <a:grayscl/>
            <a:extLst>
              <a:ext uri="{28A0092B-C50C-407E-A947-70E740481C1C}">
                <a14:useLocalDpi xmlns:a14="http://schemas.microsoft.com/office/drawing/2010/main"/>
              </a:ext>
            </a:extLst>
          </a:blip>
          <a:stretch>
            <a:fillRect/>
          </a:stretch>
        </p:blipFill>
        <p:spPr>
          <a:xfrm>
            <a:off x="2775353" y="2649794"/>
            <a:ext cx="3948673" cy="1005716"/>
          </a:xfrm>
          <a:prstGeom prst="rect">
            <a:avLst/>
          </a:prstGeom>
          <a:effectLst/>
        </p:spPr>
      </p:pic>
      <p:sp>
        <p:nvSpPr>
          <p:cNvPr id="3" name="Rectangle 2"/>
          <p:cNvSpPr/>
          <p:nvPr/>
        </p:nvSpPr>
        <p:spPr>
          <a:xfrm>
            <a:off x="2453262" y="4733535"/>
            <a:ext cx="5150769" cy="523220"/>
          </a:xfrm>
          <a:prstGeom prst="rect">
            <a:avLst/>
          </a:prstGeom>
        </p:spPr>
        <p:txBody>
          <a:bodyPr wrap="none">
            <a:spAutoFit/>
          </a:bodyPr>
          <a:lstStyle/>
          <a:p>
            <a:r>
              <a:rPr lang="en-GB" sz="2800" b="1" dirty="0"/>
              <a:t>Let’s take this journey</a:t>
            </a:r>
            <a:r>
              <a:rPr lang="en-GB" sz="2800" b="1" dirty="0">
                <a:latin typeface="Calibri" panose="020F0502020204030204" pitchFamily="34" charset="0"/>
                <a:ea typeface="Times New Roman" panose="02020603050405020304" pitchFamily="18" charset="0"/>
                <a:cs typeface="Times New Roman" panose="02020603050405020304" pitchFamily="18" charset="0"/>
              </a:rPr>
              <a:t> </a:t>
            </a:r>
            <a:r>
              <a:rPr lang="en-GB" sz="2800" b="1" dirty="0"/>
              <a:t>together</a:t>
            </a:r>
            <a:r>
              <a:rPr lang="en-GB" sz="2800" b="1" dirty="0">
                <a:latin typeface="Calibri" panose="020F0502020204030204" pitchFamily="34" charset="0"/>
                <a:ea typeface="Times New Roman" panose="02020603050405020304" pitchFamily="18" charset="0"/>
                <a:cs typeface="Times New Roman" panose="02020603050405020304" pitchFamily="18" charset="0"/>
              </a:rPr>
              <a:t>!</a:t>
            </a:r>
            <a:endParaRPr lang="en-ZA" sz="2800" b="1" dirty="0"/>
          </a:p>
        </p:txBody>
      </p:sp>
    </p:spTree>
    <p:extLst>
      <p:ext uri="{BB962C8B-B14F-4D97-AF65-F5344CB8AC3E}">
        <p14:creationId xmlns:p14="http://schemas.microsoft.com/office/powerpoint/2010/main" val="2035803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3000" fill="hold"/>
                                        <p:tgtEl>
                                          <p:spTgt spid="3"/>
                                        </p:tgtEl>
                                        <p:attrNameLst>
                                          <p:attrName>ppt_w</p:attrName>
                                        </p:attrNameLst>
                                      </p:cBhvr>
                                      <p:tavLst>
                                        <p:tav tm="0">
                                          <p:val>
                                            <p:fltVal val="0"/>
                                          </p:val>
                                        </p:tav>
                                        <p:tav tm="100000">
                                          <p:val>
                                            <p:strVal val="#ppt_w"/>
                                          </p:val>
                                        </p:tav>
                                      </p:tavLst>
                                    </p:anim>
                                    <p:anim calcmode="lin" valueType="num">
                                      <p:cBhvr>
                                        <p:cTn id="8" dur="3000" fill="hold"/>
                                        <p:tgtEl>
                                          <p:spTgt spid="3"/>
                                        </p:tgtEl>
                                        <p:attrNameLst>
                                          <p:attrName>ppt_h</p:attrName>
                                        </p:attrNameLst>
                                      </p:cBhvr>
                                      <p:tavLst>
                                        <p:tav tm="0">
                                          <p:val>
                                            <p:fltVal val="0"/>
                                          </p:val>
                                        </p:tav>
                                        <p:tav tm="100000">
                                          <p:val>
                                            <p:strVal val="#ppt_h"/>
                                          </p:val>
                                        </p:tav>
                                      </p:tavLst>
                                    </p:anim>
                                    <p:animEffect transition="in" filter="fade">
                                      <p:cBhvr>
                                        <p:cTn id="9"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0" y="0"/>
            <a:ext cx="9144000" cy="6858000"/>
          </a:xfrm>
        </p:spPr>
      </p:pic>
      <p:grpSp>
        <p:nvGrpSpPr>
          <p:cNvPr id="20" name="Group 19"/>
          <p:cNvGrpSpPr/>
          <p:nvPr/>
        </p:nvGrpSpPr>
        <p:grpSpPr>
          <a:xfrm>
            <a:off x="416697" y="2514600"/>
            <a:ext cx="8287248" cy="2472980"/>
            <a:chOff x="416697" y="2514600"/>
            <a:chExt cx="8287248" cy="2472980"/>
          </a:xfrm>
        </p:grpSpPr>
        <p:sp>
          <p:nvSpPr>
            <p:cNvPr id="5" name="Rectangle 4"/>
            <p:cNvSpPr/>
            <p:nvPr/>
          </p:nvSpPr>
          <p:spPr>
            <a:xfrm>
              <a:off x="416697" y="4049739"/>
              <a:ext cx="7847193"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ctr"/>
              <a:endParaRPr lang="en-ZA" sz="6600" b="1" dirty="0">
                <a:solidFill>
                  <a:schemeClr val="bg1"/>
                </a:solidFill>
                <a:ea typeface="MS Gothic" panose="020B0609070205080204" pitchFamily="49" charset="-128"/>
              </a:endParaRPr>
            </a:p>
            <a:p>
              <a:pPr algn="ctr"/>
              <a:r>
                <a:rPr lang="en-ZA" sz="2000" b="1" dirty="0" smtClean="0">
                  <a:solidFill>
                    <a:schemeClr val="bg1"/>
                  </a:solidFill>
                  <a:ea typeface="MS Gothic" panose="020B0609070205080204" pitchFamily="49" charset="-128"/>
                </a:rPr>
                <a:t>followers of Christ</a:t>
              </a:r>
              <a:endParaRPr lang="en-ZA" sz="2000" b="1" dirty="0">
                <a:solidFill>
                  <a:schemeClr val="bg1"/>
                </a:solidFill>
                <a:ea typeface="MS Gothic" panose="020B0609070205080204" pitchFamily="49" charset="-128"/>
              </a:endParaRPr>
            </a:p>
          </p:txBody>
        </p:sp>
        <p:pic>
          <p:nvPicPr>
            <p:cNvPr id="19" name="Picture 18"/>
            <p:cNvPicPr>
              <a:picLocks noChangeAspect="1"/>
            </p:cNvPicPr>
            <p:nvPr/>
          </p:nvPicPr>
          <p:blipFill>
            <a:blip r:embed="rId3">
              <a:grayscl/>
              <a:extLst>
                <a:ext uri="{28A0092B-C50C-407E-A947-70E740481C1C}">
                  <a14:useLocalDpi xmlns:a14="http://schemas.microsoft.com/office/drawing/2010/main"/>
                </a:ext>
              </a:extLst>
            </a:blip>
            <a:stretch>
              <a:fillRect/>
            </a:stretch>
          </p:blipFill>
          <p:spPr>
            <a:xfrm>
              <a:off x="656040" y="2514600"/>
              <a:ext cx="8047905" cy="2049779"/>
            </a:xfrm>
            <a:prstGeom prst="rect">
              <a:avLst/>
            </a:prstGeom>
            <a:effectLst>
              <a:softEdge rad="317500"/>
            </a:effectLst>
          </p:spPr>
        </p:pic>
      </p:grpSp>
    </p:spTree>
    <p:extLst>
      <p:ext uri="{BB962C8B-B14F-4D97-AF65-F5344CB8AC3E}">
        <p14:creationId xmlns:p14="http://schemas.microsoft.com/office/powerpoint/2010/main" val="1221814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a:ext>
            </a:extLst>
          </a:blip>
          <a:srcRect t="-392"/>
          <a:stretch/>
        </p:blipFill>
        <p:spPr>
          <a:xfrm>
            <a:off x="0" y="-26894"/>
            <a:ext cx="9144000" cy="6884894"/>
          </a:xfrm>
          <a:prstGeom prst="rect">
            <a:avLst/>
          </a:prstGeom>
        </p:spPr>
      </p:pic>
      <p:sp>
        <p:nvSpPr>
          <p:cNvPr id="8" name="Rectangle 7"/>
          <p:cNvSpPr/>
          <p:nvPr/>
        </p:nvSpPr>
        <p:spPr>
          <a:xfrm>
            <a:off x="167640" y="0"/>
            <a:ext cx="9163050" cy="225371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lvl="0"/>
            <a:r>
              <a:rPr lang="en-GB" sz="4400" b="1" i="1" dirty="0">
                <a:solidFill>
                  <a:schemeClr val="tx1"/>
                </a:solidFill>
              </a:rPr>
              <a:t>The starting point:  Saved by God’s grace – what an amazing privilege</a:t>
            </a:r>
            <a:r>
              <a:rPr lang="en-GB" sz="4400" dirty="0">
                <a:solidFill>
                  <a:schemeClr val="tx1"/>
                </a:solidFill>
              </a:rPr>
              <a:t>! </a:t>
            </a:r>
            <a:endParaRPr lang="en-ZA" sz="4400" dirty="0">
              <a:solidFill>
                <a:schemeClr val="tx1"/>
              </a:solidFill>
            </a:endParaRPr>
          </a:p>
        </p:txBody>
      </p:sp>
      <p:sp>
        <p:nvSpPr>
          <p:cNvPr id="9" name="Rectangle 8"/>
          <p:cNvSpPr/>
          <p:nvPr/>
        </p:nvSpPr>
        <p:spPr>
          <a:xfrm>
            <a:off x="921067" y="2076885"/>
            <a:ext cx="7301865" cy="2677335"/>
          </a:xfrm>
          <a:prstGeom prst="rect">
            <a:avLst/>
          </a:prstGeom>
          <a:solidFill>
            <a:schemeClr val="accent3">
              <a:lumMod val="50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ZA" sz="2400" dirty="0"/>
              <a:t>Romans 5:1‭-‬2: “We have been made right with God because of our faith. Now we have peace with him because of our Lord Jesus Christ. </a:t>
            </a:r>
            <a:r>
              <a:rPr lang="en-ZA" sz="2400" b="1" i="1" dirty="0"/>
              <a:t>Through faith in Jesus we have received God's grace</a:t>
            </a:r>
            <a:r>
              <a:rPr lang="en-ZA" sz="2400" dirty="0"/>
              <a:t>. In that grace we stand. We are full of joy because we expect to share in God's glory.”‬‬</a:t>
            </a:r>
          </a:p>
        </p:txBody>
      </p:sp>
      <p:pic>
        <p:nvPicPr>
          <p:cNvPr id="3" name="Picture 2"/>
          <p:cNvPicPr>
            <a:picLocks noChangeAspect="1"/>
          </p:cNvPicPr>
          <p:nvPr/>
        </p:nvPicPr>
        <p:blipFill>
          <a:blip r:embed="rId3">
            <a:grayscl/>
            <a:extLst>
              <a:ext uri="{28A0092B-C50C-407E-A947-70E740481C1C}">
                <a14:useLocalDpi xmlns:a14="http://schemas.microsoft.com/office/drawing/2010/main"/>
              </a:ext>
            </a:extLst>
          </a:blip>
          <a:stretch>
            <a:fillRect/>
          </a:stretch>
        </p:blipFill>
        <p:spPr>
          <a:xfrm>
            <a:off x="5195327" y="5879178"/>
            <a:ext cx="3948673" cy="1005716"/>
          </a:xfrm>
          <a:prstGeom prst="rect">
            <a:avLst/>
          </a:prstGeom>
          <a:effectLst>
            <a:softEdge rad="317500"/>
          </a:effectLst>
        </p:spPr>
      </p:pic>
    </p:spTree>
    <p:extLst>
      <p:ext uri="{BB962C8B-B14F-4D97-AF65-F5344CB8AC3E}">
        <p14:creationId xmlns:p14="http://schemas.microsoft.com/office/powerpoint/2010/main" val="2373052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a:ext>
            </a:extLst>
          </a:blip>
          <a:srcRect t="-392"/>
          <a:stretch/>
        </p:blipFill>
        <p:spPr>
          <a:xfrm>
            <a:off x="0" y="-26894"/>
            <a:ext cx="9144000" cy="6884894"/>
          </a:xfrm>
          <a:prstGeom prst="rect">
            <a:avLst/>
          </a:prstGeom>
        </p:spPr>
      </p:pic>
      <p:sp>
        <p:nvSpPr>
          <p:cNvPr id="8" name="Rectangle 7"/>
          <p:cNvSpPr/>
          <p:nvPr/>
        </p:nvSpPr>
        <p:spPr>
          <a:xfrm>
            <a:off x="167640" y="0"/>
            <a:ext cx="9163050" cy="225371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lvl="0"/>
            <a:r>
              <a:rPr lang="en-GB" sz="4400" b="1" i="1" dirty="0">
                <a:solidFill>
                  <a:schemeClr val="tx1"/>
                </a:solidFill>
              </a:rPr>
              <a:t>The starting point:  </a:t>
            </a:r>
            <a:r>
              <a:rPr lang="en-GB" sz="4400" b="1" i="1" dirty="0" smtClean="0">
                <a:solidFill>
                  <a:schemeClr val="tx1"/>
                </a:solidFill>
              </a:rPr>
              <a:t>God’s Grace</a:t>
            </a:r>
            <a:endParaRPr lang="en-ZA" sz="4400" dirty="0">
              <a:solidFill>
                <a:schemeClr val="tx1"/>
              </a:solidFill>
            </a:endParaRPr>
          </a:p>
        </p:txBody>
      </p:sp>
      <p:sp>
        <p:nvSpPr>
          <p:cNvPr id="9" name="Rectangle 8"/>
          <p:cNvSpPr/>
          <p:nvPr/>
        </p:nvSpPr>
        <p:spPr>
          <a:xfrm>
            <a:off x="921067" y="1385030"/>
            <a:ext cx="7301865" cy="3213864"/>
          </a:xfrm>
          <a:prstGeom prst="rect">
            <a:avLst/>
          </a:prstGeom>
          <a:solidFill>
            <a:srgbClr val="FFFFFF">
              <a:alpha val="69804"/>
            </a:srgb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ZA" sz="2800" b="1" dirty="0">
                <a:solidFill>
                  <a:schemeClr val="tx1"/>
                </a:solidFill>
              </a:rPr>
              <a:t>Who loves God’s grace? </a:t>
            </a:r>
          </a:p>
          <a:p>
            <a:pPr marL="457200" indent="-457200">
              <a:buFont typeface="Arial" panose="020B0604020202020204" pitchFamily="34" charset="0"/>
              <a:buChar char="•"/>
            </a:pPr>
            <a:r>
              <a:rPr lang="en-ZA" sz="2400" dirty="0">
                <a:solidFill>
                  <a:schemeClr val="tx1"/>
                </a:solidFill>
              </a:rPr>
              <a:t>We all do, right?</a:t>
            </a:r>
          </a:p>
          <a:p>
            <a:pPr marL="457200" indent="-457200">
              <a:buFont typeface="Arial" panose="020B0604020202020204" pitchFamily="34" charset="0"/>
              <a:buChar char="•"/>
            </a:pPr>
            <a:r>
              <a:rPr lang="en-ZA" sz="2400" dirty="0">
                <a:solidFill>
                  <a:schemeClr val="tx1"/>
                </a:solidFill>
              </a:rPr>
              <a:t>It’s free!</a:t>
            </a:r>
          </a:p>
          <a:p>
            <a:pPr marL="457200" indent="-457200">
              <a:buFont typeface="Arial" panose="020B0604020202020204" pitchFamily="34" charset="0"/>
              <a:buChar char="•"/>
            </a:pPr>
            <a:r>
              <a:rPr lang="en-ZA" sz="2400" dirty="0">
                <a:solidFill>
                  <a:schemeClr val="tx1"/>
                </a:solidFill>
              </a:rPr>
              <a:t>I could never have earned it by doing good! </a:t>
            </a:r>
          </a:p>
          <a:p>
            <a:pPr marL="457200" indent="-457200">
              <a:buFont typeface="Arial" panose="020B0604020202020204" pitchFamily="34" charset="0"/>
              <a:buChar char="•"/>
            </a:pPr>
            <a:r>
              <a:rPr lang="en-ZA" sz="2400" dirty="0">
                <a:solidFill>
                  <a:schemeClr val="tx1"/>
                </a:solidFill>
              </a:rPr>
              <a:t>It’s only through Jesus – not about me!</a:t>
            </a:r>
          </a:p>
          <a:p>
            <a:pPr marL="457200" indent="-457200">
              <a:buFont typeface="Arial" panose="020B0604020202020204" pitchFamily="34" charset="0"/>
              <a:buChar char="•"/>
            </a:pPr>
            <a:r>
              <a:rPr lang="en-ZA" sz="2400" dirty="0">
                <a:solidFill>
                  <a:schemeClr val="tx1"/>
                </a:solidFill>
              </a:rPr>
              <a:t>I’m set free!</a:t>
            </a:r>
          </a:p>
          <a:p>
            <a:pPr marL="457200" indent="-457200">
              <a:buFont typeface="Arial" panose="020B0604020202020204" pitchFamily="34" charset="0"/>
              <a:buChar char="•"/>
            </a:pPr>
            <a:r>
              <a:rPr lang="en-ZA" sz="2400" dirty="0">
                <a:solidFill>
                  <a:schemeClr val="tx1"/>
                </a:solidFill>
              </a:rPr>
              <a:t>I'm saved from God’s condemnation.</a:t>
            </a:r>
          </a:p>
        </p:txBody>
      </p:sp>
      <p:pic>
        <p:nvPicPr>
          <p:cNvPr id="3" name="Picture 2"/>
          <p:cNvPicPr>
            <a:picLocks noChangeAspect="1"/>
          </p:cNvPicPr>
          <p:nvPr/>
        </p:nvPicPr>
        <p:blipFill>
          <a:blip r:embed="rId3">
            <a:grayscl/>
            <a:extLst>
              <a:ext uri="{28A0092B-C50C-407E-A947-70E740481C1C}">
                <a14:useLocalDpi xmlns:a14="http://schemas.microsoft.com/office/drawing/2010/main"/>
              </a:ext>
            </a:extLst>
          </a:blip>
          <a:stretch>
            <a:fillRect/>
          </a:stretch>
        </p:blipFill>
        <p:spPr>
          <a:xfrm>
            <a:off x="5195327" y="5879178"/>
            <a:ext cx="3948673" cy="1005716"/>
          </a:xfrm>
          <a:prstGeom prst="rect">
            <a:avLst/>
          </a:prstGeom>
          <a:effectLst>
            <a:softEdge rad="317500"/>
          </a:effectLst>
        </p:spPr>
      </p:pic>
    </p:spTree>
    <p:extLst>
      <p:ext uri="{BB962C8B-B14F-4D97-AF65-F5344CB8AC3E}">
        <p14:creationId xmlns:p14="http://schemas.microsoft.com/office/powerpoint/2010/main" val="29115586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a:ext>
            </a:extLst>
          </a:blip>
          <a:srcRect t="-392"/>
          <a:stretch/>
        </p:blipFill>
        <p:spPr>
          <a:xfrm>
            <a:off x="0" y="-26894"/>
            <a:ext cx="9144000" cy="6884894"/>
          </a:xfrm>
          <a:prstGeom prst="rect">
            <a:avLst/>
          </a:prstGeom>
        </p:spPr>
      </p:pic>
      <p:sp>
        <p:nvSpPr>
          <p:cNvPr id="8" name="Rectangle 7"/>
          <p:cNvSpPr/>
          <p:nvPr/>
        </p:nvSpPr>
        <p:spPr>
          <a:xfrm>
            <a:off x="167640" y="0"/>
            <a:ext cx="9163050" cy="225371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lvl="0"/>
            <a:r>
              <a:rPr lang="en-GB" sz="4400" b="1" i="1" dirty="0">
                <a:solidFill>
                  <a:schemeClr val="tx1"/>
                </a:solidFill>
              </a:rPr>
              <a:t>The starting point:  </a:t>
            </a:r>
            <a:r>
              <a:rPr lang="en-GB" sz="4400" b="1" i="1" dirty="0" smtClean="0">
                <a:solidFill>
                  <a:schemeClr val="tx1"/>
                </a:solidFill>
              </a:rPr>
              <a:t>God’s Grace</a:t>
            </a:r>
            <a:endParaRPr lang="en-ZA" sz="4400" dirty="0">
              <a:solidFill>
                <a:schemeClr val="tx1"/>
              </a:solidFill>
            </a:endParaRPr>
          </a:p>
        </p:txBody>
      </p:sp>
      <p:sp>
        <p:nvSpPr>
          <p:cNvPr id="9" name="Rectangle 8"/>
          <p:cNvSpPr/>
          <p:nvPr/>
        </p:nvSpPr>
        <p:spPr>
          <a:xfrm>
            <a:off x="921067" y="1400270"/>
            <a:ext cx="7301865" cy="2851690"/>
          </a:xfrm>
          <a:prstGeom prst="rect">
            <a:avLst/>
          </a:prstGeom>
          <a:solidFill>
            <a:srgbClr val="FFFFFF">
              <a:alpha val="69804"/>
            </a:srgb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ZA" sz="2800" b="1" dirty="0" err="1">
                <a:solidFill>
                  <a:schemeClr val="tx1"/>
                </a:solidFill>
              </a:rPr>
              <a:t>So.</a:t>
            </a:r>
            <a:r>
              <a:rPr lang="en-ZA" sz="2800" b="1" dirty="0">
                <a:solidFill>
                  <a:schemeClr val="tx1"/>
                </a:solidFill>
              </a:rPr>
              <a:t>..</a:t>
            </a:r>
          </a:p>
          <a:p>
            <a:pPr marL="457200" indent="-457200">
              <a:buFont typeface="Arial" panose="020B0604020202020204" pitchFamily="34" charset="0"/>
              <a:buChar char="•"/>
            </a:pPr>
            <a:r>
              <a:rPr lang="en-ZA" sz="2400" dirty="0">
                <a:solidFill>
                  <a:schemeClr val="tx1"/>
                </a:solidFill>
              </a:rPr>
              <a:t>I'm now called a friend of God</a:t>
            </a:r>
          </a:p>
          <a:p>
            <a:pPr marL="457200" indent="-457200">
              <a:buFont typeface="Arial" panose="020B0604020202020204" pitchFamily="34" charset="0"/>
              <a:buChar char="•"/>
            </a:pPr>
            <a:r>
              <a:rPr lang="en-ZA" sz="2400" dirty="0">
                <a:solidFill>
                  <a:schemeClr val="tx1"/>
                </a:solidFill>
              </a:rPr>
              <a:t>Part of the family...</a:t>
            </a:r>
          </a:p>
          <a:p>
            <a:pPr marL="457200" indent="-457200">
              <a:buFont typeface="Arial" panose="020B0604020202020204" pitchFamily="34" charset="0"/>
              <a:buChar char="•"/>
            </a:pPr>
            <a:r>
              <a:rPr lang="en-ZA" sz="2400" dirty="0">
                <a:solidFill>
                  <a:schemeClr val="tx1"/>
                </a:solidFill>
              </a:rPr>
              <a:t>I'm free to live a life blessed by God</a:t>
            </a:r>
          </a:p>
          <a:p>
            <a:pPr marL="457200" indent="-457200">
              <a:buFont typeface="Arial" panose="020B0604020202020204" pitchFamily="34" charset="0"/>
              <a:buChar char="•"/>
            </a:pPr>
            <a:r>
              <a:rPr lang="en-ZA" sz="2400" dirty="0">
                <a:solidFill>
                  <a:schemeClr val="tx1"/>
                </a:solidFill>
              </a:rPr>
              <a:t>Don’t stress – God’s got your back...</a:t>
            </a:r>
          </a:p>
          <a:p>
            <a:pPr marL="457200" indent="-457200">
              <a:buFont typeface="Arial" panose="020B0604020202020204" pitchFamily="34" charset="0"/>
              <a:buChar char="•"/>
            </a:pPr>
            <a:r>
              <a:rPr lang="en-ZA" sz="2400" dirty="0">
                <a:solidFill>
                  <a:schemeClr val="tx1"/>
                </a:solidFill>
              </a:rPr>
              <a:t>Free of condemnation, guaranteed salvation </a:t>
            </a:r>
          </a:p>
        </p:txBody>
      </p:sp>
      <p:pic>
        <p:nvPicPr>
          <p:cNvPr id="3" name="Picture 2"/>
          <p:cNvPicPr>
            <a:picLocks noChangeAspect="1"/>
          </p:cNvPicPr>
          <p:nvPr/>
        </p:nvPicPr>
        <p:blipFill>
          <a:blip r:embed="rId3">
            <a:grayscl/>
            <a:extLst>
              <a:ext uri="{28A0092B-C50C-407E-A947-70E740481C1C}">
                <a14:useLocalDpi xmlns:a14="http://schemas.microsoft.com/office/drawing/2010/main"/>
              </a:ext>
            </a:extLst>
          </a:blip>
          <a:stretch>
            <a:fillRect/>
          </a:stretch>
        </p:blipFill>
        <p:spPr>
          <a:xfrm>
            <a:off x="5195327" y="5879178"/>
            <a:ext cx="3948673" cy="1005716"/>
          </a:xfrm>
          <a:prstGeom prst="rect">
            <a:avLst/>
          </a:prstGeom>
          <a:effectLst>
            <a:softEdge rad="317500"/>
          </a:effectLst>
        </p:spPr>
      </p:pic>
    </p:spTree>
    <p:extLst>
      <p:ext uri="{BB962C8B-B14F-4D97-AF65-F5344CB8AC3E}">
        <p14:creationId xmlns:p14="http://schemas.microsoft.com/office/powerpoint/2010/main" val="36546092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a:ext>
            </a:extLst>
          </a:blip>
          <a:srcRect t="-392"/>
          <a:stretch/>
        </p:blipFill>
        <p:spPr>
          <a:xfrm>
            <a:off x="0" y="-26894"/>
            <a:ext cx="9144000" cy="6884894"/>
          </a:xfrm>
          <a:prstGeom prst="rect">
            <a:avLst/>
          </a:prstGeom>
        </p:spPr>
      </p:pic>
      <p:sp>
        <p:nvSpPr>
          <p:cNvPr id="8" name="Rectangle 7"/>
          <p:cNvSpPr/>
          <p:nvPr/>
        </p:nvSpPr>
        <p:spPr>
          <a:xfrm>
            <a:off x="167640" y="0"/>
            <a:ext cx="9163050" cy="225371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lvl="0"/>
            <a:r>
              <a:rPr lang="en-GB" sz="4400" b="1" i="1" dirty="0">
                <a:solidFill>
                  <a:schemeClr val="tx1"/>
                </a:solidFill>
              </a:rPr>
              <a:t>The starting point:  </a:t>
            </a:r>
            <a:r>
              <a:rPr lang="en-GB" sz="4400" b="1" i="1" dirty="0" smtClean="0">
                <a:solidFill>
                  <a:schemeClr val="tx1"/>
                </a:solidFill>
              </a:rPr>
              <a:t>God’s Grace</a:t>
            </a:r>
            <a:endParaRPr lang="en-ZA" sz="4400" dirty="0">
              <a:solidFill>
                <a:schemeClr val="tx1"/>
              </a:solidFill>
            </a:endParaRPr>
          </a:p>
        </p:txBody>
      </p:sp>
      <p:sp>
        <p:nvSpPr>
          <p:cNvPr id="9" name="Rectangle 8"/>
          <p:cNvSpPr/>
          <p:nvPr/>
        </p:nvSpPr>
        <p:spPr>
          <a:xfrm>
            <a:off x="294939" y="897964"/>
            <a:ext cx="8513781" cy="3870072"/>
          </a:xfrm>
          <a:prstGeom prst="rect">
            <a:avLst/>
          </a:prstGeom>
          <a:solidFill>
            <a:srgbClr val="FFFFFF">
              <a:alpha val="69804"/>
            </a:srgb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ZA" sz="2800" b="1" dirty="0">
                <a:solidFill>
                  <a:schemeClr val="tx1"/>
                </a:solidFill>
              </a:rPr>
              <a:t>Pity...</a:t>
            </a:r>
          </a:p>
          <a:p>
            <a:pPr marL="457200" indent="-457200">
              <a:buFont typeface="Arial" panose="020B0604020202020204" pitchFamily="34" charset="0"/>
              <a:buChar char="•"/>
            </a:pPr>
            <a:r>
              <a:rPr lang="en-ZA" sz="2400" dirty="0">
                <a:solidFill>
                  <a:schemeClr val="tx1"/>
                </a:solidFill>
              </a:rPr>
              <a:t>Perfection isn't possible,  sin is inevitable</a:t>
            </a:r>
          </a:p>
          <a:p>
            <a:pPr marL="457200" indent="-457200">
              <a:buFont typeface="Arial" panose="020B0604020202020204" pitchFamily="34" charset="0"/>
              <a:buChar char="•"/>
            </a:pPr>
            <a:r>
              <a:rPr lang="en-ZA" sz="2400" dirty="0">
                <a:solidFill>
                  <a:schemeClr val="tx1"/>
                </a:solidFill>
              </a:rPr>
              <a:t>Holiness is impossible – thank goodness for heaven!</a:t>
            </a:r>
          </a:p>
          <a:p>
            <a:pPr marL="457200" indent="-457200">
              <a:buFont typeface="Arial" panose="020B0604020202020204" pitchFamily="34" charset="0"/>
              <a:buChar char="•"/>
            </a:pPr>
            <a:r>
              <a:rPr lang="en-ZA" sz="2400" dirty="0">
                <a:solidFill>
                  <a:schemeClr val="tx1"/>
                </a:solidFill>
              </a:rPr>
              <a:t>About our culture – no one seems to stand up for anything good anymore</a:t>
            </a:r>
          </a:p>
          <a:p>
            <a:pPr marL="457200" indent="-457200">
              <a:buFont typeface="Arial" panose="020B0604020202020204" pitchFamily="34" charset="0"/>
              <a:buChar char="•"/>
            </a:pPr>
            <a:r>
              <a:rPr lang="en-ZA" sz="2400" dirty="0">
                <a:solidFill>
                  <a:schemeClr val="tx1"/>
                </a:solidFill>
              </a:rPr>
              <a:t>That work demands so much from us – I barely manage to make time for my family...</a:t>
            </a:r>
          </a:p>
          <a:p>
            <a:pPr marL="457200" indent="-457200">
              <a:buFont typeface="Arial" panose="020B0604020202020204" pitchFamily="34" charset="0"/>
              <a:buChar char="•"/>
            </a:pPr>
            <a:r>
              <a:rPr lang="en-ZA" sz="2400" dirty="0">
                <a:solidFill>
                  <a:schemeClr val="tx1"/>
                </a:solidFill>
              </a:rPr>
              <a:t>That I don't have enough to give to those in need - there's never quite enough to go round </a:t>
            </a:r>
          </a:p>
        </p:txBody>
      </p:sp>
      <p:pic>
        <p:nvPicPr>
          <p:cNvPr id="3" name="Picture 2"/>
          <p:cNvPicPr>
            <a:picLocks noChangeAspect="1"/>
          </p:cNvPicPr>
          <p:nvPr/>
        </p:nvPicPr>
        <p:blipFill>
          <a:blip r:embed="rId3">
            <a:grayscl/>
            <a:extLst>
              <a:ext uri="{28A0092B-C50C-407E-A947-70E740481C1C}">
                <a14:useLocalDpi xmlns:a14="http://schemas.microsoft.com/office/drawing/2010/main"/>
              </a:ext>
            </a:extLst>
          </a:blip>
          <a:stretch>
            <a:fillRect/>
          </a:stretch>
        </p:blipFill>
        <p:spPr>
          <a:xfrm>
            <a:off x="5195327" y="5879178"/>
            <a:ext cx="3948673" cy="1005716"/>
          </a:xfrm>
          <a:prstGeom prst="rect">
            <a:avLst/>
          </a:prstGeom>
          <a:effectLst>
            <a:softEdge rad="317500"/>
          </a:effectLst>
        </p:spPr>
      </p:pic>
      <p:sp>
        <p:nvSpPr>
          <p:cNvPr id="7" name="Rectangle 6"/>
          <p:cNvSpPr/>
          <p:nvPr/>
        </p:nvSpPr>
        <p:spPr>
          <a:xfrm>
            <a:off x="294939" y="4637039"/>
            <a:ext cx="8513781" cy="1373137"/>
          </a:xfrm>
          <a:prstGeom prst="rect">
            <a:avLst/>
          </a:prstGeom>
          <a:solidFill>
            <a:schemeClr val="accent3">
              <a:lumMod val="50000"/>
              <a:alpha val="69804"/>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ZA" sz="2800" b="1" dirty="0">
                <a:solidFill>
                  <a:schemeClr val="bg1"/>
                </a:solidFill>
              </a:rPr>
              <a:t>God’s grace was cheap for me...BUT it cost Jesus everything.  These foundations seem a little shaky...</a:t>
            </a:r>
          </a:p>
        </p:txBody>
      </p:sp>
    </p:spTree>
    <p:extLst>
      <p:ext uri="{BB962C8B-B14F-4D97-AF65-F5344CB8AC3E}">
        <p14:creationId xmlns:p14="http://schemas.microsoft.com/office/powerpoint/2010/main" val="1269510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flipH="1">
            <a:off x="-1" y="1"/>
            <a:ext cx="9144000" cy="6858000"/>
          </a:xfrm>
          <a:prstGeom prst="rect">
            <a:avLst/>
          </a:prstGeom>
        </p:spPr>
      </p:pic>
      <p:sp>
        <p:nvSpPr>
          <p:cNvPr id="8" name="Rectangle 7"/>
          <p:cNvSpPr/>
          <p:nvPr/>
        </p:nvSpPr>
        <p:spPr>
          <a:xfrm>
            <a:off x="0" y="-189996"/>
            <a:ext cx="9163050" cy="225371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lvl="0"/>
            <a:r>
              <a:rPr lang="en-GB" sz="4400" b="1" i="1" dirty="0">
                <a:solidFill>
                  <a:schemeClr val="tx1"/>
                </a:solidFill>
              </a:rPr>
              <a:t>So what does it mean to build on a firm </a:t>
            </a:r>
            <a:r>
              <a:rPr lang="en-GB" sz="4400" b="1" i="1" dirty="0" smtClean="0">
                <a:solidFill>
                  <a:schemeClr val="tx1"/>
                </a:solidFill>
              </a:rPr>
              <a:t>foundation</a:t>
            </a:r>
            <a:r>
              <a:rPr lang="en-GB" sz="4400" b="1" i="1" dirty="0">
                <a:solidFill>
                  <a:schemeClr val="tx1"/>
                </a:solidFill>
              </a:rPr>
              <a:t>?</a:t>
            </a:r>
            <a:endParaRPr lang="en-ZA" sz="4400" dirty="0">
              <a:solidFill>
                <a:schemeClr val="tx1"/>
              </a:solidFill>
            </a:endParaRPr>
          </a:p>
        </p:txBody>
      </p:sp>
      <p:sp>
        <p:nvSpPr>
          <p:cNvPr id="9" name="Rectangle 8"/>
          <p:cNvSpPr/>
          <p:nvPr/>
        </p:nvSpPr>
        <p:spPr>
          <a:xfrm>
            <a:off x="337185" y="1585866"/>
            <a:ext cx="8488680" cy="4083414"/>
          </a:xfrm>
          <a:prstGeom prst="rect">
            <a:avLst/>
          </a:prstGeom>
          <a:solidFill>
            <a:schemeClr val="accent4">
              <a:lumMod val="75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GB" sz="2400" b="1" dirty="0">
                <a:solidFill>
                  <a:schemeClr val="accent5">
                    <a:lumMod val="20000"/>
                    <a:lumOff val="80000"/>
                  </a:schemeClr>
                </a:solidFill>
              </a:rPr>
              <a:t>Matthew 7:24-27:  </a:t>
            </a:r>
            <a:r>
              <a:rPr lang="en-GB" sz="2400" dirty="0"/>
              <a:t>“Therefore everyone who hears these words of mine and </a:t>
            </a:r>
            <a:r>
              <a:rPr lang="en-GB" sz="2400" b="1" i="1" dirty="0"/>
              <a:t>puts them into practice </a:t>
            </a:r>
            <a:r>
              <a:rPr lang="en-GB" sz="2400" dirty="0"/>
              <a:t>is like a wise man who built his house on the rock.  The rain came down, the streams rose, and the winds blew and beat against that house; yet it did not fall, because it had its foundation on the rock.  But everyone who hears these words of mine and </a:t>
            </a:r>
            <a:r>
              <a:rPr lang="en-GB" sz="2400" b="1" i="1" dirty="0"/>
              <a:t>does not put them into practice</a:t>
            </a:r>
            <a:r>
              <a:rPr lang="en-GB" sz="2400" dirty="0"/>
              <a:t> is like a foolish man who built his house on sand.  The rain came down, the streams rose, and the winds blew and beat against that house, and it fell with a great crash.”</a:t>
            </a:r>
            <a:endParaRPr lang="en-ZA" sz="2400" dirty="0"/>
          </a:p>
          <a:p>
            <a:pPr>
              <a:spcBef>
                <a:spcPts val="1200"/>
              </a:spcBef>
              <a:spcAft>
                <a:spcPts val="1200"/>
              </a:spcAft>
            </a:pPr>
            <a:endParaRPr lang="en-ZA" sz="2400" dirty="0"/>
          </a:p>
        </p:txBody>
      </p:sp>
      <p:pic>
        <p:nvPicPr>
          <p:cNvPr id="10" name="Picture 9"/>
          <p:cNvPicPr>
            <a:picLocks noChangeAspect="1"/>
          </p:cNvPicPr>
          <p:nvPr/>
        </p:nvPicPr>
        <p:blipFill>
          <a:blip r:embed="rId3">
            <a:grayscl/>
            <a:extLst>
              <a:ext uri="{28A0092B-C50C-407E-A947-70E740481C1C}">
                <a14:useLocalDpi xmlns:a14="http://schemas.microsoft.com/office/drawing/2010/main"/>
              </a:ext>
            </a:extLst>
          </a:blip>
          <a:stretch>
            <a:fillRect/>
          </a:stretch>
        </p:blipFill>
        <p:spPr>
          <a:xfrm>
            <a:off x="5195327" y="5879178"/>
            <a:ext cx="3948673" cy="1005716"/>
          </a:xfrm>
          <a:prstGeom prst="rect">
            <a:avLst/>
          </a:prstGeom>
          <a:effectLst>
            <a:softEdge rad="317500"/>
          </a:effectLst>
        </p:spPr>
      </p:pic>
    </p:spTree>
    <p:extLst>
      <p:ext uri="{BB962C8B-B14F-4D97-AF65-F5344CB8AC3E}">
        <p14:creationId xmlns:p14="http://schemas.microsoft.com/office/powerpoint/2010/main" val="680454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flipH="1">
            <a:off x="-1" y="1"/>
            <a:ext cx="9144000" cy="6858000"/>
          </a:xfrm>
          <a:prstGeom prst="rect">
            <a:avLst/>
          </a:prstGeom>
        </p:spPr>
      </p:pic>
      <p:sp>
        <p:nvSpPr>
          <p:cNvPr id="8" name="Rectangle 7"/>
          <p:cNvSpPr/>
          <p:nvPr/>
        </p:nvSpPr>
        <p:spPr>
          <a:xfrm>
            <a:off x="0" y="-189996"/>
            <a:ext cx="9163050" cy="225371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lvl="0"/>
            <a:r>
              <a:rPr lang="en-GB" sz="4400" b="1" i="1" dirty="0">
                <a:solidFill>
                  <a:schemeClr val="tx1"/>
                </a:solidFill>
              </a:rPr>
              <a:t>So what does it mean to build on a firm </a:t>
            </a:r>
            <a:r>
              <a:rPr lang="en-GB" sz="4400" b="1" i="1" dirty="0" smtClean="0">
                <a:solidFill>
                  <a:schemeClr val="tx1"/>
                </a:solidFill>
              </a:rPr>
              <a:t>foundation</a:t>
            </a:r>
            <a:r>
              <a:rPr lang="en-GB" sz="4400" b="1" i="1" dirty="0">
                <a:solidFill>
                  <a:schemeClr val="tx1"/>
                </a:solidFill>
              </a:rPr>
              <a:t>?</a:t>
            </a:r>
            <a:endParaRPr lang="en-ZA" sz="4400" dirty="0">
              <a:solidFill>
                <a:schemeClr val="tx1"/>
              </a:solidFill>
            </a:endParaRPr>
          </a:p>
        </p:txBody>
      </p:sp>
      <p:sp>
        <p:nvSpPr>
          <p:cNvPr id="9" name="Rectangle 8"/>
          <p:cNvSpPr/>
          <p:nvPr/>
        </p:nvSpPr>
        <p:spPr>
          <a:xfrm>
            <a:off x="152400" y="1463946"/>
            <a:ext cx="8183880" cy="2589894"/>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GB" sz="3200" b="1" dirty="0">
                <a:ln w="6350">
                  <a:solidFill>
                    <a:schemeClr val="bg1"/>
                  </a:solidFill>
                </a:ln>
                <a:solidFill>
                  <a:schemeClr val="accent4">
                    <a:lumMod val="40000"/>
                    <a:lumOff val="60000"/>
                  </a:schemeClr>
                </a:solidFill>
              </a:rPr>
              <a:t>Slaves to God...</a:t>
            </a:r>
            <a:endParaRPr lang="en-ZA" sz="3200" b="1" dirty="0">
              <a:ln w="6350">
                <a:solidFill>
                  <a:schemeClr val="bg1"/>
                </a:solidFill>
              </a:ln>
              <a:solidFill>
                <a:schemeClr val="accent4">
                  <a:lumMod val="40000"/>
                  <a:lumOff val="60000"/>
                </a:schemeClr>
              </a:solidFill>
            </a:endParaRPr>
          </a:p>
          <a:p>
            <a:endParaRPr lang="en-GB" sz="2400" dirty="0" smtClean="0"/>
          </a:p>
        </p:txBody>
      </p:sp>
      <p:pic>
        <p:nvPicPr>
          <p:cNvPr id="10" name="Picture 9"/>
          <p:cNvPicPr>
            <a:picLocks noChangeAspect="1"/>
          </p:cNvPicPr>
          <p:nvPr/>
        </p:nvPicPr>
        <p:blipFill>
          <a:blip r:embed="rId3">
            <a:grayscl/>
            <a:extLst>
              <a:ext uri="{28A0092B-C50C-407E-A947-70E740481C1C}">
                <a14:useLocalDpi xmlns:a14="http://schemas.microsoft.com/office/drawing/2010/main"/>
              </a:ext>
            </a:extLst>
          </a:blip>
          <a:stretch>
            <a:fillRect/>
          </a:stretch>
        </p:blipFill>
        <p:spPr>
          <a:xfrm>
            <a:off x="5195327" y="5879178"/>
            <a:ext cx="3948673" cy="1005716"/>
          </a:xfrm>
          <a:prstGeom prst="rect">
            <a:avLst/>
          </a:prstGeom>
          <a:effectLst>
            <a:softEdge rad="317500"/>
          </a:effectLst>
        </p:spPr>
      </p:pic>
      <p:sp>
        <p:nvSpPr>
          <p:cNvPr id="11" name="Rectangle 10"/>
          <p:cNvSpPr/>
          <p:nvPr/>
        </p:nvSpPr>
        <p:spPr>
          <a:xfrm>
            <a:off x="304800" y="2177510"/>
            <a:ext cx="8564880" cy="3827050"/>
          </a:xfrm>
          <a:prstGeom prst="rect">
            <a:avLst/>
          </a:prstGeom>
          <a:solidFill>
            <a:schemeClr val="accent4">
              <a:lumMod val="75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GB" sz="2400" b="1" i="1" dirty="0" smtClean="0"/>
              <a:t>Romans </a:t>
            </a:r>
            <a:r>
              <a:rPr lang="en-GB" sz="2400" b="1" i="1" dirty="0"/>
              <a:t>6:16, 22</a:t>
            </a:r>
            <a:r>
              <a:rPr lang="en-GB" sz="2400" dirty="0"/>
              <a:t>:  “Don't you know that when you give yourselves to obey someone you become that person's slave? </a:t>
            </a:r>
            <a:endParaRPr lang="en-GB" sz="2400" dirty="0" smtClean="0"/>
          </a:p>
          <a:p>
            <a:pPr marL="342900" indent="-342900">
              <a:buFont typeface="Arial" panose="020B0604020202020204" pitchFamily="34" charset="0"/>
              <a:buChar char="•"/>
            </a:pPr>
            <a:r>
              <a:rPr lang="en-GB" sz="2400" dirty="0" smtClean="0"/>
              <a:t>You </a:t>
            </a:r>
            <a:r>
              <a:rPr lang="en-GB" sz="2400" dirty="0"/>
              <a:t>can be slaves of </a:t>
            </a:r>
            <a:r>
              <a:rPr lang="en-GB" sz="2400" dirty="0" smtClean="0"/>
              <a:t>sin…Then </a:t>
            </a:r>
            <a:r>
              <a:rPr lang="en-GB" sz="2400" dirty="0"/>
              <a:t>you will die. </a:t>
            </a:r>
            <a:endParaRPr lang="en-GB" sz="2400" dirty="0" smtClean="0"/>
          </a:p>
          <a:p>
            <a:pPr marL="342900" indent="-342900">
              <a:buFont typeface="Arial" panose="020B0604020202020204" pitchFamily="34" charset="0"/>
              <a:buChar char="•"/>
            </a:pPr>
            <a:r>
              <a:rPr lang="en-GB" sz="2400" dirty="0" smtClean="0"/>
              <a:t>Or </a:t>
            </a:r>
            <a:r>
              <a:rPr lang="en-GB" sz="2400" dirty="0"/>
              <a:t>you can be slaves who obey </a:t>
            </a:r>
            <a:r>
              <a:rPr lang="en-GB" sz="2400" dirty="0" smtClean="0"/>
              <a:t>God… </a:t>
            </a:r>
            <a:r>
              <a:rPr lang="en-GB" sz="2400" dirty="0"/>
              <a:t>Then you will live a godly life. </a:t>
            </a:r>
          </a:p>
          <a:p>
            <a:endParaRPr lang="en-GB" sz="2400" dirty="0" smtClean="0"/>
          </a:p>
          <a:p>
            <a:r>
              <a:rPr lang="en-GB" sz="2400" dirty="0" smtClean="0"/>
              <a:t>You </a:t>
            </a:r>
            <a:r>
              <a:rPr lang="en-GB" sz="2400" dirty="0"/>
              <a:t>have been set free from sin. God has made you his slaves. The benefit you gain leads to holy living. And the end result is eternal life.”</a:t>
            </a:r>
            <a:endParaRPr lang="en-ZA" sz="2400" dirty="0"/>
          </a:p>
          <a:p>
            <a:pPr>
              <a:spcBef>
                <a:spcPts val="1200"/>
              </a:spcBef>
              <a:spcAft>
                <a:spcPts val="1200"/>
              </a:spcAft>
            </a:pPr>
            <a:endParaRPr lang="en-ZA" sz="2400" dirty="0"/>
          </a:p>
        </p:txBody>
      </p:sp>
    </p:spTree>
    <p:extLst>
      <p:ext uri="{BB962C8B-B14F-4D97-AF65-F5344CB8AC3E}">
        <p14:creationId xmlns:p14="http://schemas.microsoft.com/office/powerpoint/2010/main" val="894790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flipH="1">
            <a:off x="-1" y="1"/>
            <a:ext cx="9144000" cy="6858000"/>
          </a:xfrm>
          <a:prstGeom prst="rect">
            <a:avLst/>
          </a:prstGeom>
        </p:spPr>
      </p:pic>
      <p:sp>
        <p:nvSpPr>
          <p:cNvPr id="8" name="Rectangle 7"/>
          <p:cNvSpPr/>
          <p:nvPr/>
        </p:nvSpPr>
        <p:spPr>
          <a:xfrm>
            <a:off x="0" y="-189996"/>
            <a:ext cx="9163050" cy="2253710"/>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pPr lvl="0"/>
            <a:r>
              <a:rPr lang="en-GB" sz="4400" b="1" i="1" dirty="0">
                <a:solidFill>
                  <a:schemeClr val="tx1"/>
                </a:solidFill>
              </a:rPr>
              <a:t>So what does it mean to build on a firm </a:t>
            </a:r>
            <a:r>
              <a:rPr lang="en-GB" sz="4400" b="1" i="1" dirty="0" smtClean="0">
                <a:solidFill>
                  <a:schemeClr val="tx1"/>
                </a:solidFill>
              </a:rPr>
              <a:t>foundation</a:t>
            </a:r>
            <a:r>
              <a:rPr lang="en-GB" sz="4400" b="1" i="1" dirty="0">
                <a:solidFill>
                  <a:schemeClr val="tx1"/>
                </a:solidFill>
              </a:rPr>
              <a:t>?</a:t>
            </a:r>
            <a:endParaRPr lang="en-ZA" sz="4400" dirty="0">
              <a:solidFill>
                <a:schemeClr val="tx1"/>
              </a:solidFill>
            </a:endParaRPr>
          </a:p>
        </p:txBody>
      </p:sp>
      <p:sp>
        <p:nvSpPr>
          <p:cNvPr id="9" name="Rectangle 8"/>
          <p:cNvSpPr/>
          <p:nvPr/>
        </p:nvSpPr>
        <p:spPr>
          <a:xfrm>
            <a:off x="152400" y="1463946"/>
            <a:ext cx="8183880" cy="2589894"/>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GB" sz="3200" b="1" dirty="0" smtClean="0">
                <a:ln w="6350">
                  <a:solidFill>
                    <a:schemeClr val="bg1"/>
                  </a:solidFill>
                </a:ln>
                <a:solidFill>
                  <a:schemeClr val="accent4">
                    <a:lumMod val="40000"/>
                    <a:lumOff val="60000"/>
                  </a:schemeClr>
                </a:solidFill>
              </a:rPr>
              <a:t>A living sacrifice...</a:t>
            </a:r>
            <a:endParaRPr lang="en-ZA" sz="3200" b="1" dirty="0">
              <a:ln w="6350">
                <a:solidFill>
                  <a:schemeClr val="bg1"/>
                </a:solidFill>
              </a:ln>
              <a:solidFill>
                <a:schemeClr val="accent4">
                  <a:lumMod val="40000"/>
                  <a:lumOff val="60000"/>
                </a:schemeClr>
              </a:solidFill>
            </a:endParaRPr>
          </a:p>
          <a:p>
            <a:endParaRPr lang="en-GB" sz="2400" dirty="0" smtClean="0"/>
          </a:p>
        </p:txBody>
      </p:sp>
      <p:pic>
        <p:nvPicPr>
          <p:cNvPr id="10" name="Picture 9"/>
          <p:cNvPicPr>
            <a:picLocks noChangeAspect="1"/>
          </p:cNvPicPr>
          <p:nvPr/>
        </p:nvPicPr>
        <p:blipFill>
          <a:blip r:embed="rId3">
            <a:grayscl/>
            <a:extLst>
              <a:ext uri="{28A0092B-C50C-407E-A947-70E740481C1C}">
                <a14:useLocalDpi xmlns:a14="http://schemas.microsoft.com/office/drawing/2010/main"/>
              </a:ext>
            </a:extLst>
          </a:blip>
          <a:stretch>
            <a:fillRect/>
          </a:stretch>
        </p:blipFill>
        <p:spPr>
          <a:xfrm>
            <a:off x="5195327" y="5879178"/>
            <a:ext cx="3948673" cy="1005716"/>
          </a:xfrm>
          <a:prstGeom prst="rect">
            <a:avLst/>
          </a:prstGeom>
          <a:effectLst>
            <a:softEdge rad="317500"/>
          </a:effectLst>
        </p:spPr>
      </p:pic>
      <p:sp>
        <p:nvSpPr>
          <p:cNvPr id="11" name="Rectangle 10"/>
          <p:cNvSpPr/>
          <p:nvPr/>
        </p:nvSpPr>
        <p:spPr>
          <a:xfrm>
            <a:off x="304800" y="2177510"/>
            <a:ext cx="8564880" cy="3522250"/>
          </a:xfrm>
          <a:prstGeom prst="rect">
            <a:avLst/>
          </a:prstGeom>
          <a:solidFill>
            <a:schemeClr val="accent4">
              <a:lumMod val="75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t"/>
          <a:lstStyle/>
          <a:p>
            <a:r>
              <a:rPr lang="en-GB" sz="2400" b="1" i="1" dirty="0"/>
              <a:t>Romans 12:1-2</a:t>
            </a:r>
            <a:r>
              <a:rPr lang="en-GB" sz="2400" dirty="0"/>
              <a:t>: “Brothers and sisters, God has shown you his mercy. So I am asking you to offer up your bodies to him while you are still alive. Your bodies are a holy sacrifice that is pleasing to God. When you offer your bodies to God, you are worshiping him. </a:t>
            </a:r>
            <a:r>
              <a:rPr lang="en-GB" sz="2400" b="1" i="1" dirty="0"/>
              <a:t>Don't live any longer the way this world lives. Let your way of thinking be </a:t>
            </a:r>
            <a:r>
              <a:rPr lang="en-GB" sz="2400" b="1" i="1" u="sng" dirty="0"/>
              <a:t>completely</a:t>
            </a:r>
            <a:r>
              <a:rPr lang="en-GB" sz="2400" b="1" i="1" dirty="0"/>
              <a:t> changed</a:t>
            </a:r>
            <a:r>
              <a:rPr lang="en-GB" sz="2400" dirty="0"/>
              <a:t>. Then you will be able to test what God wants for you. And you will agree that what he wants is right. His plan is good and pleasing and perfect.”</a:t>
            </a:r>
            <a:endParaRPr lang="en-ZA" sz="2400" dirty="0"/>
          </a:p>
          <a:p>
            <a:pPr>
              <a:spcBef>
                <a:spcPts val="1200"/>
              </a:spcBef>
              <a:spcAft>
                <a:spcPts val="1200"/>
              </a:spcAft>
            </a:pPr>
            <a:endParaRPr lang="en-ZA" sz="2400" dirty="0"/>
          </a:p>
        </p:txBody>
      </p:sp>
    </p:spTree>
    <p:extLst>
      <p:ext uri="{BB962C8B-B14F-4D97-AF65-F5344CB8AC3E}">
        <p14:creationId xmlns:p14="http://schemas.microsoft.com/office/powerpoint/2010/main" val="3879893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
  <TotalTime>591</TotalTime>
  <Words>1511</Words>
  <Application>Microsoft Office PowerPoint</Application>
  <PresentationFormat>On-screen Show (4:3)</PresentationFormat>
  <Paragraphs>90</Paragraphs>
  <Slides>17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MS Gothic</vt:lpstr>
      <vt:lpstr>MS PGothic</vt:lpstr>
      <vt:lpstr>Arial</vt:lpstr>
      <vt:lpstr>Calibri</vt:lpstr>
      <vt:lpstr>Candara</vt:lpstr>
      <vt:lpstr>Corbel</vt:lpstr>
      <vt:lpstr>Times New Roman</vt:lpstr>
      <vt:lpstr>Basis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Doug</dc:creator>
  <cp:lastModifiedBy>Doug</cp:lastModifiedBy>
  <cp:revision>55</cp:revision>
  <dcterms:created xsi:type="dcterms:W3CDTF">2017-02-04T14:10:17Z</dcterms:created>
  <dcterms:modified xsi:type="dcterms:W3CDTF">2017-05-13T16:22:57Z</dcterms:modified>
</cp:coreProperties>
</file>