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59" r:id="rId5"/>
    <p:sldId id="261" r:id="rId6"/>
    <p:sldId id="260" r:id="rId7"/>
    <p:sldId id="262" r:id="rId8"/>
    <p:sldId id="265" r:id="rId9"/>
    <p:sldId id="263" r:id="rId10"/>
    <p:sldId id="264"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96" y="-12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28D8F17-3D8C-437A-89F6-4298FDF6BB0E}" type="datetimeFigureOut">
              <a:rPr lang="en-US" smtClean="0"/>
              <a:pPr/>
              <a:t>20-May-17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8F17-3D8C-437A-89F6-4298FDF6BB0E}" type="datetimeFigureOut">
              <a:rPr lang="en-US" smtClean="0"/>
              <a:pPr/>
              <a:t>20-May-17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8F17-3D8C-437A-89F6-4298FDF6BB0E}" type="datetimeFigureOut">
              <a:rPr lang="en-US" smtClean="0"/>
              <a:pPr/>
              <a:t>20-May-17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28D8F17-3D8C-437A-89F6-4298FDF6BB0E}" type="datetimeFigureOut">
              <a:rPr lang="en-US" smtClean="0"/>
              <a:pPr/>
              <a:t>20-May-17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8D8F17-3D8C-437A-89F6-4298FDF6BB0E}" type="datetimeFigureOut">
              <a:rPr lang="en-US" smtClean="0"/>
              <a:pPr/>
              <a:t>20-May-17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28D8F17-3D8C-437A-89F6-4298FDF6BB0E}" type="datetimeFigureOut">
              <a:rPr lang="en-US" smtClean="0"/>
              <a:pPr/>
              <a:t>20-May-17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28D8F17-3D8C-437A-89F6-4298FDF6BB0E}" type="datetimeFigureOut">
              <a:rPr lang="en-US" smtClean="0"/>
              <a:pPr/>
              <a:t>20-May-17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28D8F17-3D8C-437A-89F6-4298FDF6BB0E}" type="datetimeFigureOut">
              <a:rPr lang="en-US" smtClean="0"/>
              <a:pPr/>
              <a:t>20-May-17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8D8F17-3D8C-437A-89F6-4298FDF6BB0E}" type="datetimeFigureOut">
              <a:rPr lang="en-US" smtClean="0"/>
              <a:pPr/>
              <a:t>20-May-17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8F17-3D8C-437A-89F6-4298FDF6BB0E}" type="datetimeFigureOut">
              <a:rPr lang="en-US" smtClean="0"/>
              <a:pPr/>
              <a:t>20-May-17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28D8F17-3D8C-437A-89F6-4298FDF6BB0E}" type="datetimeFigureOut">
              <a:rPr lang="en-US" smtClean="0"/>
              <a:pPr/>
              <a:t>20-May-17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43C851E-B1A2-4806-B36C-D6883472440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D8F17-3D8C-437A-89F6-4298FDF6BB0E}" type="datetimeFigureOut">
              <a:rPr lang="en-US" smtClean="0"/>
              <a:pPr/>
              <a:t>20-May-17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3C851E-B1A2-4806-B36C-D6883472440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556372" y="423808"/>
            <a:ext cx="8031256" cy="2073732"/>
          </a:xfrm>
          <a:prstGeom prst="rect">
            <a:avLst/>
          </a:prstGeom>
          <a:solidFill>
            <a:schemeClr val="bg1">
              <a:alpha val="64000"/>
            </a:schemeClr>
          </a:soli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r>
              <a:rPr lang="en-ZA" sz="2400" b="1" dirty="0">
                <a:solidFill>
                  <a:schemeClr val="tx1"/>
                </a:solidFill>
                <a:latin typeface="Candara" panose="020E0502030303020204" pitchFamily="34" charset="0"/>
              </a:rPr>
              <a:t>"Grace comes into the soul, as the morning sun into the world; first a dawning; then a light; and at last the sun in his full and excellent brightness” </a:t>
            </a:r>
            <a:r>
              <a:rPr lang="en-ZA" sz="1400" b="1" dirty="0">
                <a:solidFill>
                  <a:schemeClr val="tx1"/>
                </a:solidFill>
                <a:latin typeface="Candara" panose="020E0502030303020204" pitchFamily="34" charset="0"/>
              </a:rPr>
              <a:t>Thomas Adams </a:t>
            </a:r>
            <a:endParaRPr lang="en-ZA" sz="1400" dirty="0"/>
          </a:p>
        </p:txBody>
      </p:sp>
      <p:pic>
        <p:nvPicPr>
          <p:cNvPr id="2" name="Picture 1"/>
          <p:cNvPicPr>
            <a:picLocks noChangeAspect="1"/>
          </p:cNvPicPr>
          <p:nvPr/>
        </p:nvPicPr>
        <p:blipFill>
          <a:blip r:embed="rId2" cstate="print">
            <a:extLst>
              <a:ext uri="{28A0092B-C50C-407E-A947-70E740481C1C}">
                <a14:useLocalDpi xmlns="" xmlns:a14="http://schemas.microsoft.com/office/drawing/2010/main"/>
              </a:ext>
            </a:extLst>
          </a:blip>
          <a:stretch>
            <a:fillRect/>
          </a:stretch>
        </p:blipFill>
        <p:spPr>
          <a:xfrm>
            <a:off x="-798431" y="0"/>
            <a:ext cx="11096242" cy="6858000"/>
          </a:xfrm>
          <a:prstGeom prst="rect">
            <a:avLst/>
          </a:prstGeom>
        </p:spPr>
      </p:pic>
      <p:sp>
        <p:nvSpPr>
          <p:cNvPr id="6" name="Rectangle 5"/>
          <p:cNvSpPr/>
          <p:nvPr/>
        </p:nvSpPr>
        <p:spPr>
          <a:xfrm>
            <a:off x="1508152" y="3315806"/>
            <a:ext cx="6831826" cy="937841"/>
          </a:xfrm>
          <a:prstGeom prst="rect">
            <a:avLst/>
          </a:prstGeom>
          <a:no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lIns="274320" tIns="274320" rIns="274320" bIns="274320" rtlCol="0" anchor="b"/>
          <a:lstStyle/>
          <a:p>
            <a:pPr algn="ctr">
              <a:lnSpc>
                <a:spcPct val="150000"/>
              </a:lnSpc>
            </a:pPr>
            <a:endParaRPr lang="en-ZA" sz="6600" b="1" dirty="0">
              <a:solidFill>
                <a:schemeClr val="tx1"/>
              </a:solidFill>
              <a:ea typeface="MS PGothic" panose="020B0600070205080204" pitchFamily="34" charset="-128"/>
            </a:endParaRPr>
          </a:p>
          <a:p>
            <a:pPr algn="ctr">
              <a:lnSpc>
                <a:spcPct val="150000"/>
              </a:lnSpc>
            </a:pPr>
            <a:r>
              <a:rPr lang="en-ZA" sz="6600" b="1" dirty="0" smtClean="0">
                <a:solidFill>
                  <a:schemeClr val="tx1"/>
                </a:solidFill>
                <a:ea typeface="MS PGothic" panose="020B0600070205080204" pitchFamily="34" charset="-128"/>
              </a:rPr>
              <a:t>Each One...</a:t>
            </a:r>
            <a:endParaRPr lang="en-ZA" sz="6600" b="1" dirty="0">
              <a:solidFill>
                <a:schemeClr val="tx1"/>
              </a:solidFill>
              <a:ea typeface="MS PGothic" panose="020B0600070205080204" pitchFamily="34" charset="-128"/>
            </a:endParaRPr>
          </a:p>
        </p:txBody>
      </p:sp>
    </p:spTree>
    <p:extLst>
      <p:ext uri="{BB962C8B-B14F-4D97-AF65-F5344CB8AC3E}">
        <p14:creationId xmlns="" xmlns:p14="http://schemas.microsoft.com/office/powerpoint/2010/main" val="13238331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3577"/>
          <a:stretch>
            <a:fillRect/>
          </a:stretch>
        </p:blipFill>
        <p:spPr>
          <a:xfrm>
            <a:off x="-1" y="-1"/>
            <a:ext cx="9144001" cy="6858001"/>
          </a:xfrm>
        </p:spPr>
      </p:pic>
      <p:sp>
        <p:nvSpPr>
          <p:cNvPr id="5" name="TextBox 4"/>
          <p:cNvSpPr txBox="1"/>
          <p:nvPr/>
        </p:nvSpPr>
        <p:spPr>
          <a:xfrm>
            <a:off x="4572000" y="685800"/>
            <a:ext cx="4114800" cy="369332"/>
          </a:xfrm>
          <a:prstGeom prst="rect">
            <a:avLst/>
          </a:prstGeom>
          <a:noFill/>
        </p:spPr>
        <p:txBody>
          <a:bodyPr wrap="square" rtlCol="0">
            <a:spAutoFit/>
          </a:bodyPr>
          <a:lstStyle/>
          <a:p>
            <a:r>
              <a:rPr lang="en-US" dirty="0" smtClean="0">
                <a:latin typeface="Bazooka" pitchFamily="2" charset="0"/>
              </a:rPr>
              <a:t>Three common obstacles:</a:t>
            </a:r>
            <a:endParaRPr lang="en-US" dirty="0">
              <a:latin typeface="Bazooka" pitchFamily="2" charset="0"/>
            </a:endParaRPr>
          </a:p>
        </p:txBody>
      </p:sp>
      <p:sp>
        <p:nvSpPr>
          <p:cNvPr id="6" name="TextBox 5"/>
          <p:cNvSpPr txBox="1"/>
          <p:nvPr/>
        </p:nvSpPr>
        <p:spPr>
          <a:xfrm>
            <a:off x="4648200" y="1371600"/>
            <a:ext cx="3581400" cy="1200329"/>
          </a:xfrm>
          <a:prstGeom prst="rect">
            <a:avLst/>
          </a:prstGeom>
          <a:noFill/>
        </p:spPr>
        <p:txBody>
          <a:bodyPr wrap="square" rtlCol="0">
            <a:spAutoFit/>
          </a:bodyPr>
          <a:lstStyle/>
          <a:p>
            <a:r>
              <a:rPr lang="en-US" u="sng" dirty="0" smtClean="0">
                <a:latin typeface="Bazooka" pitchFamily="2" charset="0"/>
              </a:rPr>
              <a:t>Lack of teaching</a:t>
            </a:r>
          </a:p>
          <a:p>
            <a:r>
              <a:rPr lang="en-US" dirty="0" smtClean="0">
                <a:latin typeface="Bazooka" pitchFamily="2" charset="0"/>
              </a:rPr>
              <a:t>We need good teaching from the word on this so our faith can rise</a:t>
            </a:r>
            <a:endParaRPr lang="en-US" dirty="0">
              <a:latin typeface="Bazooka" pitchFamily="2" charset="0"/>
            </a:endParaRPr>
          </a:p>
        </p:txBody>
      </p:sp>
      <p:sp>
        <p:nvSpPr>
          <p:cNvPr id="7" name="TextBox 6"/>
          <p:cNvSpPr txBox="1"/>
          <p:nvPr/>
        </p:nvSpPr>
        <p:spPr>
          <a:xfrm>
            <a:off x="4648200" y="2819400"/>
            <a:ext cx="3657600" cy="1200329"/>
          </a:xfrm>
          <a:prstGeom prst="rect">
            <a:avLst/>
          </a:prstGeom>
          <a:noFill/>
        </p:spPr>
        <p:txBody>
          <a:bodyPr wrap="square" rtlCol="0">
            <a:spAutoFit/>
          </a:bodyPr>
          <a:lstStyle/>
          <a:p>
            <a:r>
              <a:rPr lang="en-US" u="sng" dirty="0" smtClean="0">
                <a:latin typeface="Bazooka" pitchFamily="2" charset="0"/>
              </a:rPr>
              <a:t>Fear</a:t>
            </a:r>
          </a:p>
          <a:p>
            <a:r>
              <a:rPr lang="en-US" dirty="0" smtClean="0">
                <a:latin typeface="Bazooka" pitchFamily="2" charset="0"/>
              </a:rPr>
              <a:t>We need our fears about the supernatural power of the Holy Spirit to be dispelled</a:t>
            </a:r>
            <a:endParaRPr lang="en-US" dirty="0">
              <a:latin typeface="Bazooka" pitchFamily="2" charset="0"/>
            </a:endParaRPr>
          </a:p>
        </p:txBody>
      </p:sp>
      <p:sp>
        <p:nvSpPr>
          <p:cNvPr id="8" name="TextBox 7"/>
          <p:cNvSpPr txBox="1"/>
          <p:nvPr/>
        </p:nvSpPr>
        <p:spPr>
          <a:xfrm>
            <a:off x="4724400" y="4267200"/>
            <a:ext cx="3810000" cy="1200329"/>
          </a:xfrm>
          <a:prstGeom prst="rect">
            <a:avLst/>
          </a:prstGeom>
          <a:noFill/>
        </p:spPr>
        <p:txBody>
          <a:bodyPr wrap="square" rtlCol="0">
            <a:spAutoFit/>
          </a:bodyPr>
          <a:lstStyle/>
          <a:p>
            <a:r>
              <a:rPr lang="en-US" u="sng" dirty="0" smtClean="0">
                <a:latin typeface="Bazooka" pitchFamily="2" charset="0"/>
              </a:rPr>
              <a:t>IGNORANCE</a:t>
            </a:r>
            <a:r>
              <a:rPr lang="en-US" dirty="0" smtClean="0">
                <a:latin typeface="Bazooka" pitchFamily="2" charset="0"/>
              </a:rPr>
              <a:t> ON HOW TO RECEIVE THE BAPTISM IN THE HOLY SPIRIT</a:t>
            </a:r>
          </a:p>
          <a:p>
            <a:r>
              <a:rPr lang="en-US" dirty="0" smtClean="0">
                <a:latin typeface="Bazooka" pitchFamily="2" charset="0"/>
              </a:rPr>
              <a:t>WE NEED TO BE SHOWN HOW TO POSITION OURSELVES</a:t>
            </a:r>
            <a:endParaRPr lang="en-US" dirty="0">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3577"/>
          <a:stretch>
            <a:fillRect/>
          </a:stretch>
        </p:blipFill>
        <p:spPr>
          <a:xfrm>
            <a:off x="-1" y="-1"/>
            <a:ext cx="9144001" cy="6858001"/>
          </a:xfrm>
        </p:spPr>
      </p:pic>
      <p:sp>
        <p:nvSpPr>
          <p:cNvPr id="5" name="TextBox 4"/>
          <p:cNvSpPr txBox="1"/>
          <p:nvPr/>
        </p:nvSpPr>
        <p:spPr>
          <a:xfrm>
            <a:off x="4800600" y="762000"/>
            <a:ext cx="3962400" cy="3693319"/>
          </a:xfrm>
          <a:prstGeom prst="rect">
            <a:avLst/>
          </a:prstGeom>
          <a:noFill/>
        </p:spPr>
        <p:txBody>
          <a:bodyPr wrap="square" rtlCol="0">
            <a:spAutoFit/>
          </a:bodyPr>
          <a:lstStyle/>
          <a:p>
            <a:r>
              <a:rPr lang="en-US" u="sng" dirty="0" smtClean="0">
                <a:latin typeface="Bazooka" pitchFamily="2" charset="0"/>
              </a:rPr>
              <a:t>Here’s how to position yourself:</a:t>
            </a:r>
          </a:p>
          <a:p>
            <a:endParaRPr lang="en-US" dirty="0" smtClean="0">
              <a:latin typeface="Bazooka" pitchFamily="2" charset="0"/>
            </a:endParaRPr>
          </a:p>
          <a:p>
            <a:r>
              <a:rPr lang="en-US" dirty="0" smtClean="0">
                <a:latin typeface="Bazooka" pitchFamily="2" charset="0"/>
              </a:rPr>
              <a:t>YOU NEED TO …</a:t>
            </a:r>
          </a:p>
          <a:p>
            <a:endParaRPr lang="en-US" dirty="0" smtClean="0">
              <a:latin typeface="Bazooka" pitchFamily="2" charset="0"/>
            </a:endParaRPr>
          </a:p>
          <a:p>
            <a:r>
              <a:rPr lang="en-US" dirty="0" smtClean="0">
                <a:latin typeface="Bazooka" pitchFamily="2" charset="0"/>
              </a:rPr>
              <a:t>Believe</a:t>
            </a:r>
          </a:p>
          <a:p>
            <a:endParaRPr lang="en-US" dirty="0" smtClean="0">
              <a:latin typeface="Bazooka" pitchFamily="2" charset="0"/>
            </a:endParaRPr>
          </a:p>
          <a:p>
            <a:r>
              <a:rPr lang="en-US" dirty="0" smtClean="0">
                <a:latin typeface="Bazooka" pitchFamily="2" charset="0"/>
              </a:rPr>
              <a:t>Be thirsty</a:t>
            </a:r>
          </a:p>
          <a:p>
            <a:endParaRPr lang="en-US" dirty="0" smtClean="0">
              <a:latin typeface="Bazooka" pitchFamily="2" charset="0"/>
            </a:endParaRPr>
          </a:p>
          <a:p>
            <a:r>
              <a:rPr lang="en-US" dirty="0" smtClean="0">
                <a:latin typeface="Bazooka" pitchFamily="2" charset="0"/>
              </a:rPr>
              <a:t>Be willing to obey Him</a:t>
            </a:r>
          </a:p>
          <a:p>
            <a:endParaRPr lang="en-US" dirty="0" smtClean="0">
              <a:latin typeface="Bazooka" pitchFamily="2" charset="0"/>
            </a:endParaRPr>
          </a:p>
          <a:p>
            <a:r>
              <a:rPr lang="en-US" dirty="0" smtClean="0">
                <a:latin typeface="Bazooka" pitchFamily="2" charset="0"/>
              </a:rPr>
              <a:t>Ask</a:t>
            </a:r>
          </a:p>
          <a:p>
            <a:endParaRPr lang="en-US" dirty="0" smtClean="0">
              <a:latin typeface="Bazooka" pitchFamily="2" charset="0"/>
            </a:endParaRPr>
          </a:p>
          <a:p>
            <a:r>
              <a:rPr lang="en-US" dirty="0" smtClean="0">
                <a:latin typeface="Bazooka" pitchFamily="2" charset="0"/>
              </a:rPr>
              <a:t>Receive (take/receive)</a:t>
            </a:r>
            <a:endParaRPr lang="en-US" dirty="0">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2746"/>
          <a:stretch>
            <a:fillRect/>
          </a:stretch>
        </p:blipFill>
        <p:spPr>
          <a:xfrm>
            <a:off x="-1" y="0"/>
            <a:ext cx="9174481" cy="6858000"/>
          </a:xfrm>
        </p:spPr>
      </p:pic>
      <p:sp>
        <p:nvSpPr>
          <p:cNvPr id="5" name="TextBox 4"/>
          <p:cNvSpPr txBox="1"/>
          <p:nvPr/>
        </p:nvSpPr>
        <p:spPr>
          <a:xfrm>
            <a:off x="4648200" y="1143000"/>
            <a:ext cx="3886200" cy="3693319"/>
          </a:xfrm>
          <a:prstGeom prst="rect">
            <a:avLst/>
          </a:prstGeom>
          <a:noFill/>
        </p:spPr>
        <p:txBody>
          <a:bodyPr wrap="square" rtlCol="0">
            <a:spAutoFit/>
          </a:bodyPr>
          <a:lstStyle/>
          <a:p>
            <a:r>
              <a:rPr lang="en-US" dirty="0" smtClean="0">
                <a:latin typeface="Bazooka" pitchFamily="2" charset="0"/>
              </a:rPr>
              <a:t>The indwelling Spirit for power to live in a Christ-like , obedient way  (Happens at salvation and we have a need to be filled daily)</a:t>
            </a:r>
          </a:p>
          <a:p>
            <a:endParaRPr lang="en-US" dirty="0" smtClean="0">
              <a:latin typeface="Bazooka" pitchFamily="2" charset="0"/>
            </a:endParaRPr>
          </a:p>
          <a:p>
            <a:pPr algn="ctr"/>
            <a:r>
              <a:rPr lang="en-US" dirty="0" smtClean="0">
                <a:latin typeface="Bazooka" pitchFamily="2" charset="0"/>
              </a:rPr>
              <a:t>LIVING</a:t>
            </a:r>
          </a:p>
          <a:p>
            <a:endParaRPr lang="en-US" dirty="0" smtClean="0">
              <a:latin typeface="Bazooka" pitchFamily="2" charset="0"/>
            </a:endParaRPr>
          </a:p>
          <a:p>
            <a:r>
              <a:rPr lang="en-US" dirty="0" smtClean="0">
                <a:latin typeface="Bazooka" pitchFamily="2" charset="0"/>
              </a:rPr>
              <a:t>The clothing with power from on high  (the baptism in the Holy Spirit) to do </a:t>
            </a:r>
            <a:r>
              <a:rPr lang="en-US" u="sng" dirty="0" smtClean="0">
                <a:latin typeface="Bazooka" pitchFamily="2" charset="0"/>
              </a:rPr>
              <a:t>God’s work</a:t>
            </a:r>
          </a:p>
          <a:p>
            <a:endParaRPr lang="en-US" dirty="0" smtClean="0">
              <a:latin typeface="Bazooka" pitchFamily="2" charset="0"/>
            </a:endParaRPr>
          </a:p>
          <a:p>
            <a:pPr algn="ctr"/>
            <a:r>
              <a:rPr lang="en-US" dirty="0" smtClean="0">
                <a:latin typeface="Bazooka" pitchFamily="2" charset="0"/>
              </a:rPr>
              <a:t>Witnessing</a:t>
            </a:r>
          </a:p>
          <a:p>
            <a:pPr algn="ctr"/>
            <a:r>
              <a:rPr lang="en-US" dirty="0" smtClean="0">
                <a:latin typeface="Bazooka" pitchFamily="2" charset="0"/>
              </a:rPr>
              <a:t>(the anointing)</a:t>
            </a:r>
            <a:endParaRPr lang="en-US" dirty="0">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3333"/>
          <a:stretch>
            <a:fillRect/>
          </a:stretch>
        </p:blipFill>
        <p:spPr>
          <a:xfrm>
            <a:off x="0" y="0"/>
            <a:ext cx="9144000" cy="6858000"/>
          </a:xfrm>
        </p:spPr>
      </p:pic>
      <p:sp>
        <p:nvSpPr>
          <p:cNvPr id="5" name="TextBox 4"/>
          <p:cNvSpPr txBox="1"/>
          <p:nvPr/>
        </p:nvSpPr>
        <p:spPr>
          <a:xfrm>
            <a:off x="3962400" y="457200"/>
            <a:ext cx="5181600" cy="646331"/>
          </a:xfrm>
          <a:prstGeom prst="rect">
            <a:avLst/>
          </a:prstGeom>
          <a:noFill/>
        </p:spPr>
        <p:txBody>
          <a:bodyPr wrap="square" rtlCol="0">
            <a:spAutoFit/>
          </a:bodyPr>
          <a:lstStyle/>
          <a:p>
            <a:r>
              <a:rPr lang="en-US" dirty="0" smtClean="0">
                <a:latin typeface="Bazooka" pitchFamily="2" charset="0"/>
              </a:rPr>
              <a:t>What will a church empowered by the spirit look like?</a:t>
            </a:r>
            <a:endParaRPr lang="en-US" dirty="0">
              <a:latin typeface="Bazooka" pitchFamily="2" charset="0"/>
            </a:endParaRPr>
          </a:p>
        </p:txBody>
      </p:sp>
      <p:sp>
        <p:nvSpPr>
          <p:cNvPr id="6" name="TextBox 5"/>
          <p:cNvSpPr txBox="1"/>
          <p:nvPr/>
        </p:nvSpPr>
        <p:spPr>
          <a:xfrm>
            <a:off x="4038600" y="1295400"/>
            <a:ext cx="5105400" cy="4524315"/>
          </a:xfrm>
          <a:prstGeom prst="rect">
            <a:avLst/>
          </a:prstGeom>
          <a:noFill/>
        </p:spPr>
        <p:txBody>
          <a:bodyPr wrap="square" rtlCol="0">
            <a:spAutoFit/>
          </a:bodyPr>
          <a:lstStyle/>
          <a:p>
            <a:r>
              <a:rPr lang="en-US" dirty="0" smtClean="0">
                <a:latin typeface="Bazooka" pitchFamily="2" charset="0"/>
              </a:rPr>
              <a:t>It will be a Church …</a:t>
            </a:r>
          </a:p>
          <a:p>
            <a:endParaRPr lang="en-US" dirty="0" smtClean="0">
              <a:latin typeface="Bazooka" pitchFamily="2" charset="0"/>
            </a:endParaRPr>
          </a:p>
          <a:p>
            <a:r>
              <a:rPr lang="en-US" dirty="0" smtClean="0">
                <a:latin typeface="Bazooka" pitchFamily="2" charset="0"/>
              </a:rPr>
              <a:t>… filled with </a:t>
            </a:r>
            <a:r>
              <a:rPr lang="en-US" dirty="0" smtClean="0">
                <a:latin typeface="Bazooka" pitchFamily="2" charset="0"/>
              </a:rPr>
              <a:t>love</a:t>
            </a:r>
          </a:p>
          <a:p>
            <a:r>
              <a:rPr lang="en-US" dirty="0" smtClean="0">
                <a:latin typeface="Bazooka" pitchFamily="2" charset="0"/>
              </a:rPr>
              <a:t>… </a:t>
            </a:r>
            <a:r>
              <a:rPr lang="en-US" dirty="0" err="1" smtClean="0">
                <a:latin typeface="Bazooka" pitchFamily="2" charset="0"/>
              </a:rPr>
              <a:t>ThAT</a:t>
            </a:r>
            <a:r>
              <a:rPr lang="en-US" smtClean="0">
                <a:latin typeface="Bazooka" pitchFamily="2" charset="0"/>
              </a:rPr>
              <a:t> IS </a:t>
            </a:r>
            <a:r>
              <a:rPr lang="en-US" dirty="0" smtClean="0">
                <a:latin typeface="Bazooka" pitchFamily="2" charset="0"/>
              </a:rPr>
              <a:t>CHRIST-LIKE</a:t>
            </a:r>
            <a:endParaRPr lang="en-US" dirty="0" smtClean="0">
              <a:latin typeface="Bazooka" pitchFamily="2" charset="0"/>
            </a:endParaRPr>
          </a:p>
          <a:p>
            <a:r>
              <a:rPr lang="en-US" dirty="0" smtClean="0">
                <a:latin typeface="Bazooka" pitchFamily="2" charset="0"/>
              </a:rPr>
              <a:t>… obedient to the will of God</a:t>
            </a:r>
          </a:p>
          <a:p>
            <a:r>
              <a:rPr lang="en-US" dirty="0" smtClean="0">
                <a:latin typeface="Bazooka" pitchFamily="2" charset="0"/>
              </a:rPr>
              <a:t>… that really knows God</a:t>
            </a:r>
          </a:p>
          <a:p>
            <a:r>
              <a:rPr lang="en-US" dirty="0" smtClean="0">
                <a:latin typeface="Bazooka" pitchFamily="2" charset="0"/>
              </a:rPr>
              <a:t>… Full of wisdom, counsel and understanding</a:t>
            </a:r>
          </a:p>
          <a:p>
            <a:r>
              <a:rPr lang="en-US" dirty="0" smtClean="0">
                <a:latin typeface="Bazooka" pitchFamily="2" charset="0"/>
              </a:rPr>
              <a:t>… that fears God</a:t>
            </a:r>
          </a:p>
          <a:p>
            <a:r>
              <a:rPr lang="en-US" dirty="0" smtClean="0">
                <a:latin typeface="Bazooka" pitchFamily="2" charset="0"/>
              </a:rPr>
              <a:t>… that increases</a:t>
            </a:r>
          </a:p>
          <a:p>
            <a:r>
              <a:rPr lang="en-US" dirty="0" smtClean="0">
                <a:latin typeface="Bazooka" pitchFamily="2" charset="0"/>
              </a:rPr>
              <a:t>… that witnesses</a:t>
            </a:r>
          </a:p>
          <a:p>
            <a:r>
              <a:rPr lang="en-US" dirty="0" smtClean="0">
                <a:latin typeface="Bazooka" pitchFamily="2" charset="0"/>
              </a:rPr>
              <a:t>… where Jesus is glorified and central</a:t>
            </a:r>
          </a:p>
          <a:p>
            <a:r>
              <a:rPr lang="en-US" dirty="0" smtClean="0">
                <a:latin typeface="Bazooka" pitchFamily="2" charset="0"/>
              </a:rPr>
              <a:t>… which is well taught</a:t>
            </a:r>
          </a:p>
          <a:p>
            <a:r>
              <a:rPr lang="en-US" dirty="0" smtClean="0">
                <a:latin typeface="Bazooka" pitchFamily="2" charset="0"/>
              </a:rPr>
              <a:t>… where the supernatural gifts of the Holy</a:t>
            </a:r>
          </a:p>
          <a:p>
            <a:r>
              <a:rPr lang="en-US" dirty="0" smtClean="0">
                <a:latin typeface="Bazooka" pitchFamily="2" charset="0"/>
              </a:rPr>
              <a:t>   SPIRIT ARE IN USE</a:t>
            </a:r>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12" end="12"/>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6">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descr="Dove.jpg"/>
          <p:cNvPicPr>
            <a:picLocks noChangeAspect="1"/>
          </p:cNvPicPr>
          <p:nvPr/>
        </p:nvPicPr>
        <p:blipFill>
          <a:blip r:embed="rId2" cstate="print"/>
          <a:srcRect r="4437"/>
          <a:stretch>
            <a:fillRect/>
          </a:stretch>
        </p:blipFill>
        <p:spPr>
          <a:xfrm>
            <a:off x="0" y="0"/>
            <a:ext cx="9230361" cy="6858000"/>
          </a:xfrm>
          <a:prstGeom prst="rect">
            <a:avLst/>
          </a:prstGeom>
        </p:spPr>
      </p:pic>
      <p:sp>
        <p:nvSpPr>
          <p:cNvPr id="5" name="TextBox 4"/>
          <p:cNvSpPr txBox="1"/>
          <p:nvPr/>
        </p:nvSpPr>
        <p:spPr>
          <a:xfrm>
            <a:off x="4572000" y="4038600"/>
            <a:ext cx="3733800" cy="1200329"/>
          </a:xfrm>
          <a:prstGeom prst="rect">
            <a:avLst/>
          </a:prstGeom>
          <a:noFill/>
        </p:spPr>
        <p:txBody>
          <a:bodyPr wrap="square" rtlCol="0">
            <a:spAutoFit/>
          </a:bodyPr>
          <a:lstStyle/>
          <a:p>
            <a:r>
              <a:rPr lang="en-US" sz="3600" dirty="0" smtClean="0">
                <a:solidFill>
                  <a:schemeClr val="bg1"/>
                </a:solidFill>
                <a:latin typeface="Bazooka" pitchFamily="2" charset="0"/>
              </a:rPr>
              <a:t>Empowered by the Spirit</a:t>
            </a:r>
            <a:endParaRPr lang="en-US" sz="3600" dirty="0">
              <a:solidFill>
                <a:schemeClr val="bg1"/>
              </a:solidFill>
              <a:latin typeface="Bazooka" pitchFamily="2"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Not by might but by My Spirit.jpg"/>
          <p:cNvPicPr>
            <a:picLocks noGrp="1" noChangeAspect="1"/>
          </p:cNvPicPr>
          <p:nvPr>
            <p:ph idx="1"/>
          </p:nvPr>
        </p:nvPicPr>
        <p:blipFill>
          <a:blip r:embed="rId2" cstate="print"/>
          <a:stretch>
            <a:fillRect/>
          </a:stretch>
        </p:blipFill>
        <p:spPr>
          <a:xfrm>
            <a:off x="0" y="-40341"/>
            <a:ext cx="9144000" cy="6898341"/>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57400"/>
            <a:ext cx="8229600" cy="2468562"/>
          </a:xfrm>
        </p:spPr>
        <p:txBody>
          <a:bodyPr>
            <a:normAutofit fontScale="90000"/>
          </a:bodyPr>
          <a:lstStyle/>
          <a:p>
            <a:pPr algn="l"/>
            <a:r>
              <a:rPr lang="en-US" sz="3100" dirty="0" smtClean="0">
                <a:latin typeface="Bazooka" pitchFamily="2" charset="0"/>
              </a:rPr>
              <a:t>Another choice:</a:t>
            </a:r>
            <a:br>
              <a:rPr lang="en-US" sz="3100" dirty="0" smtClean="0">
                <a:latin typeface="Bazooka" pitchFamily="2" charset="0"/>
              </a:rPr>
            </a:br>
            <a:r>
              <a:rPr lang="en-US" sz="3100" dirty="0" smtClean="0">
                <a:latin typeface="Bazooka" pitchFamily="2" charset="0"/>
              </a:rPr>
              <a:t/>
            </a:r>
            <a:br>
              <a:rPr lang="en-US" sz="3100" dirty="0" smtClean="0">
                <a:latin typeface="Bazooka" pitchFamily="2" charset="0"/>
              </a:rPr>
            </a:br>
            <a:r>
              <a:rPr lang="en-US" sz="3100" dirty="0" smtClean="0">
                <a:latin typeface="Bazooka" pitchFamily="2" charset="0"/>
              </a:rPr>
              <a:t>To rebuild in our own </a:t>
            </a:r>
            <a:br>
              <a:rPr lang="en-US" sz="3100" dirty="0" smtClean="0">
                <a:latin typeface="Bazooka" pitchFamily="2" charset="0"/>
              </a:rPr>
            </a:br>
            <a:r>
              <a:rPr lang="en-US" sz="3100" dirty="0" smtClean="0">
                <a:latin typeface="Bazooka" pitchFamily="2" charset="0"/>
              </a:rPr>
              <a:t>strength or to rebuild</a:t>
            </a:r>
            <a:br>
              <a:rPr lang="en-US" sz="3100" dirty="0" smtClean="0">
                <a:latin typeface="Bazooka" pitchFamily="2" charset="0"/>
              </a:rPr>
            </a:br>
            <a:r>
              <a:rPr lang="en-US" sz="3100" dirty="0" smtClean="0">
                <a:latin typeface="Bazooka" pitchFamily="2" charset="0"/>
              </a:rPr>
              <a:t>and grow empowered</a:t>
            </a:r>
            <a:br>
              <a:rPr lang="en-US" sz="3100" dirty="0" smtClean="0">
                <a:latin typeface="Bazooka" pitchFamily="2" charset="0"/>
              </a:rPr>
            </a:br>
            <a:r>
              <a:rPr lang="en-US" sz="3100" dirty="0" smtClean="0">
                <a:latin typeface="Bazooka" pitchFamily="2" charset="0"/>
              </a:rPr>
              <a:t>by His Spirit</a:t>
            </a:r>
            <a:r>
              <a:rPr lang="en-US" dirty="0" smtClean="0"/>
              <a:t/>
            </a:r>
            <a:br>
              <a:rPr lang="en-US" dirty="0" smtClean="0"/>
            </a:br>
            <a:r>
              <a:rPr lang="en-US" dirty="0" smtClean="0"/>
              <a:t/>
            </a:r>
            <a:br>
              <a:rPr lang="en-US" dirty="0" smtClean="0"/>
            </a:br>
            <a:endParaRPr lang="en-US" dirty="0"/>
          </a:p>
        </p:txBody>
      </p:sp>
      <p:pic>
        <p:nvPicPr>
          <p:cNvPr id="4" name="Content Placeholder 3" descr="Question mark.jpg"/>
          <p:cNvPicPr>
            <a:picLocks noGrp="1" noChangeAspect="1"/>
          </p:cNvPicPr>
          <p:nvPr>
            <p:ph idx="1"/>
          </p:nvPr>
        </p:nvPicPr>
        <p:blipFill>
          <a:blip r:embed="rId2" cstate="print"/>
          <a:stretch>
            <a:fillRect/>
          </a:stretch>
        </p:blipFill>
        <p:spPr>
          <a:xfrm>
            <a:off x="5791200" y="990600"/>
            <a:ext cx="3161460" cy="4648200"/>
          </a:xfrm>
        </p:spPr>
      </p:pic>
      <p:sp>
        <p:nvSpPr>
          <p:cNvPr id="5" name="TextBox 4"/>
          <p:cNvSpPr txBox="1"/>
          <p:nvPr/>
        </p:nvSpPr>
        <p:spPr>
          <a:xfrm>
            <a:off x="304800" y="5288340"/>
            <a:ext cx="8077200" cy="2554545"/>
          </a:xfrm>
          <a:prstGeom prst="rect">
            <a:avLst/>
          </a:prstGeom>
          <a:noFill/>
        </p:spPr>
        <p:txBody>
          <a:bodyPr wrap="square" rtlCol="0">
            <a:spAutoFit/>
          </a:bodyPr>
          <a:lstStyle/>
          <a:p>
            <a:pPr algn="ctr"/>
            <a:r>
              <a:rPr lang="en-US" sz="3200" dirty="0" smtClean="0">
                <a:latin typeface="Bazooka" pitchFamily="2" charset="0"/>
              </a:rPr>
              <a:t>Each one empowered + Each one empowered + Each one empowered ……    =</a:t>
            </a:r>
          </a:p>
          <a:p>
            <a:pPr algn="ctr"/>
            <a:r>
              <a:rPr lang="en-US" sz="3200" dirty="0" smtClean="0">
                <a:latin typeface="Bazooka" pitchFamily="2" charset="0"/>
              </a:rPr>
              <a:t> AN EMPOWERED   </a:t>
            </a:r>
            <a:r>
              <a:rPr lang="en-US" sz="3200" b="1" dirty="0" smtClean="0">
                <a:latin typeface="Bazooka" pitchFamily="2" charset="0"/>
              </a:rPr>
              <a:t>C  H  U  R  C  H </a:t>
            </a:r>
          </a:p>
          <a:p>
            <a:r>
              <a:rPr lang="en-US" sz="3200" dirty="0" smtClean="0"/>
              <a:t>                                                         </a:t>
            </a:r>
          </a:p>
          <a:p>
            <a:r>
              <a:rPr lang="en-US" sz="3200" dirty="0" smtClean="0"/>
              <a:t>                                                     </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3074"/>
          <a:stretch>
            <a:fillRect/>
          </a:stretch>
        </p:blipFill>
        <p:spPr>
          <a:xfrm>
            <a:off x="0" y="0"/>
            <a:ext cx="9139991" cy="6858000"/>
          </a:xfrm>
        </p:spPr>
      </p:pic>
      <p:sp>
        <p:nvSpPr>
          <p:cNvPr id="5" name="TextBox 4"/>
          <p:cNvSpPr txBox="1"/>
          <p:nvPr/>
        </p:nvSpPr>
        <p:spPr>
          <a:xfrm>
            <a:off x="4343400" y="914400"/>
            <a:ext cx="4572000" cy="523220"/>
          </a:xfrm>
          <a:prstGeom prst="rect">
            <a:avLst/>
          </a:prstGeom>
          <a:noFill/>
        </p:spPr>
        <p:txBody>
          <a:bodyPr wrap="square" rtlCol="0">
            <a:spAutoFit/>
          </a:bodyPr>
          <a:lstStyle/>
          <a:p>
            <a:r>
              <a:rPr lang="en-US" sz="2800" dirty="0" smtClean="0">
                <a:latin typeface="Bazooka" pitchFamily="2" charset="0"/>
              </a:rPr>
              <a:t>Who is the Holy Spirit?</a:t>
            </a:r>
            <a:endParaRPr lang="en-US" sz="2800" dirty="0">
              <a:latin typeface="Bazooka" pitchFamily="2" charset="0"/>
            </a:endParaRPr>
          </a:p>
        </p:txBody>
      </p:sp>
      <p:sp>
        <p:nvSpPr>
          <p:cNvPr id="6" name="TextBox 5"/>
          <p:cNvSpPr txBox="1"/>
          <p:nvPr/>
        </p:nvSpPr>
        <p:spPr>
          <a:xfrm>
            <a:off x="4495800" y="2286000"/>
            <a:ext cx="4038600" cy="1200329"/>
          </a:xfrm>
          <a:prstGeom prst="rect">
            <a:avLst/>
          </a:prstGeom>
          <a:noFill/>
        </p:spPr>
        <p:txBody>
          <a:bodyPr wrap="square" rtlCol="0">
            <a:spAutoFit/>
          </a:bodyPr>
          <a:lstStyle/>
          <a:p>
            <a:pPr algn="ctr"/>
            <a:r>
              <a:rPr lang="en-US" dirty="0" smtClean="0">
                <a:latin typeface="Bazooka" pitchFamily="2" charset="0"/>
              </a:rPr>
              <a:t>he emerges clearly in scripture as the third person of the godhead, equipping god’s people with power to do god’s work.</a:t>
            </a:r>
            <a:endParaRPr lang="en-US" dirty="0">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1915"/>
          <a:stretch>
            <a:fillRect/>
          </a:stretch>
        </p:blipFill>
        <p:spPr>
          <a:xfrm>
            <a:off x="-1" y="0"/>
            <a:ext cx="9154161" cy="6858000"/>
          </a:xfrm>
        </p:spPr>
      </p:pic>
      <p:sp>
        <p:nvSpPr>
          <p:cNvPr id="5" name="TextBox 4"/>
          <p:cNvSpPr txBox="1"/>
          <p:nvPr/>
        </p:nvSpPr>
        <p:spPr>
          <a:xfrm>
            <a:off x="4724400" y="457200"/>
            <a:ext cx="4267200" cy="923330"/>
          </a:xfrm>
          <a:prstGeom prst="rect">
            <a:avLst/>
          </a:prstGeom>
          <a:noFill/>
        </p:spPr>
        <p:txBody>
          <a:bodyPr wrap="square" rtlCol="0">
            <a:spAutoFit/>
          </a:bodyPr>
          <a:lstStyle/>
          <a:p>
            <a:r>
              <a:rPr lang="en-US" dirty="0" smtClean="0">
                <a:latin typeface="Bazooka" pitchFamily="2" charset="0"/>
              </a:rPr>
              <a:t>Joel’s prophecy (OT):</a:t>
            </a:r>
          </a:p>
          <a:p>
            <a:r>
              <a:rPr lang="en-US" dirty="0" smtClean="0">
                <a:latin typeface="Bazooka" pitchFamily="2" charset="0"/>
              </a:rPr>
              <a:t>God says “In the last days I will pour out My Spirit on all flesh.” </a:t>
            </a:r>
            <a:endParaRPr lang="en-US" dirty="0">
              <a:latin typeface="Bazooka" pitchFamily="2" charset="0"/>
            </a:endParaRPr>
          </a:p>
        </p:txBody>
      </p:sp>
      <p:sp>
        <p:nvSpPr>
          <p:cNvPr id="6" name="TextBox 5"/>
          <p:cNvSpPr txBox="1"/>
          <p:nvPr/>
        </p:nvSpPr>
        <p:spPr>
          <a:xfrm>
            <a:off x="4724400" y="1676400"/>
            <a:ext cx="4267200" cy="1200329"/>
          </a:xfrm>
          <a:prstGeom prst="rect">
            <a:avLst/>
          </a:prstGeom>
          <a:noFill/>
        </p:spPr>
        <p:txBody>
          <a:bodyPr wrap="square" rtlCol="0">
            <a:spAutoFit/>
          </a:bodyPr>
          <a:lstStyle/>
          <a:p>
            <a:r>
              <a:rPr lang="en-US" dirty="0" smtClean="0">
                <a:latin typeface="Bazooka" pitchFamily="2" charset="0"/>
              </a:rPr>
              <a:t>Jesus said He would send the Comforter, the Spirit of truth</a:t>
            </a:r>
          </a:p>
          <a:p>
            <a:r>
              <a:rPr lang="en-US" dirty="0" smtClean="0">
                <a:latin typeface="Bazooka" pitchFamily="2" charset="0"/>
              </a:rPr>
              <a:t>(GK: “PARACLETOS” … the one called along to help)</a:t>
            </a:r>
          </a:p>
        </p:txBody>
      </p:sp>
      <p:sp>
        <p:nvSpPr>
          <p:cNvPr id="8" name="TextBox 7"/>
          <p:cNvSpPr txBox="1"/>
          <p:nvPr/>
        </p:nvSpPr>
        <p:spPr>
          <a:xfrm>
            <a:off x="4724400" y="3164681"/>
            <a:ext cx="4191000" cy="3693319"/>
          </a:xfrm>
          <a:prstGeom prst="rect">
            <a:avLst/>
          </a:prstGeom>
          <a:noFill/>
        </p:spPr>
        <p:txBody>
          <a:bodyPr wrap="square" rtlCol="0">
            <a:spAutoFit/>
          </a:bodyPr>
          <a:lstStyle/>
          <a:p>
            <a:r>
              <a:rPr lang="en-US" dirty="0" smtClean="0">
                <a:latin typeface="Bazooka" pitchFamily="2" charset="0"/>
              </a:rPr>
              <a:t>John 7:37,38</a:t>
            </a:r>
          </a:p>
          <a:p>
            <a:r>
              <a:rPr lang="en-US" dirty="0" smtClean="0">
                <a:solidFill>
                  <a:schemeClr val="bg1"/>
                </a:solidFill>
                <a:effectLst>
                  <a:outerShdw blurRad="38100" dist="38100" dir="2700000" algn="tl">
                    <a:srgbClr val="000000">
                      <a:alpha val="43137"/>
                    </a:srgbClr>
                  </a:outerShdw>
                </a:effectLst>
                <a:latin typeface="Bazooka" pitchFamily="2" charset="0"/>
              </a:rPr>
              <a:t>On the last and greatest day of the festival, Jesus stood and said in a loud voice , “Let anyone who is thirsty come to Me and drink. Whoever believes in Me, as the Scripture has said, rivers of living water will flow from within them.” By this He meant the Spirit, whom those who believe in Him were later to receive. Up to that time the Spirit had not been given, since Jesus had not yet been glorified. </a:t>
            </a:r>
            <a:endParaRPr lang="en-US" dirty="0">
              <a:solidFill>
                <a:schemeClr val="bg1"/>
              </a:solidFill>
              <a:effectLst>
                <a:outerShdw blurRad="38100" dist="38100" dir="2700000" algn="tl">
                  <a:srgbClr val="000000">
                    <a:alpha val="43137"/>
                  </a:srgbClr>
                </a:outerShdw>
              </a:effectLst>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1084"/>
          <a:stretch>
            <a:fillRect/>
          </a:stretch>
        </p:blipFill>
        <p:spPr>
          <a:xfrm>
            <a:off x="-1" y="0"/>
            <a:ext cx="9131809" cy="6858000"/>
          </a:xfrm>
        </p:spPr>
      </p:pic>
      <p:sp>
        <p:nvSpPr>
          <p:cNvPr id="5" name="TextBox 4"/>
          <p:cNvSpPr txBox="1"/>
          <p:nvPr/>
        </p:nvSpPr>
        <p:spPr>
          <a:xfrm>
            <a:off x="4495800" y="1066800"/>
            <a:ext cx="3886200" cy="369332"/>
          </a:xfrm>
          <a:prstGeom prst="rect">
            <a:avLst/>
          </a:prstGeom>
          <a:noFill/>
        </p:spPr>
        <p:txBody>
          <a:bodyPr wrap="square" rtlCol="0">
            <a:spAutoFit/>
          </a:bodyPr>
          <a:lstStyle/>
          <a:p>
            <a:r>
              <a:rPr lang="en-US" dirty="0" smtClean="0">
                <a:latin typeface="Bazooka" pitchFamily="2" charset="0"/>
              </a:rPr>
              <a:t>The well and the river.</a:t>
            </a:r>
            <a:endParaRPr lang="en-US" dirty="0">
              <a:latin typeface="Bazooka" pitchFamily="2" charset="0"/>
            </a:endParaRPr>
          </a:p>
        </p:txBody>
      </p:sp>
      <p:sp>
        <p:nvSpPr>
          <p:cNvPr id="6" name="TextBox 5"/>
          <p:cNvSpPr txBox="1"/>
          <p:nvPr/>
        </p:nvSpPr>
        <p:spPr>
          <a:xfrm>
            <a:off x="4495800" y="1828800"/>
            <a:ext cx="4038600" cy="1477328"/>
          </a:xfrm>
          <a:prstGeom prst="rect">
            <a:avLst/>
          </a:prstGeom>
          <a:noFill/>
        </p:spPr>
        <p:txBody>
          <a:bodyPr wrap="square" rtlCol="0">
            <a:spAutoFit/>
          </a:bodyPr>
          <a:lstStyle/>
          <a:p>
            <a:r>
              <a:rPr lang="en-US" dirty="0" smtClean="0">
                <a:latin typeface="Bazooka" pitchFamily="2" charset="0"/>
              </a:rPr>
              <a:t>John 4   The well of salvation </a:t>
            </a:r>
          </a:p>
          <a:p>
            <a:r>
              <a:rPr lang="en-US" dirty="0" smtClean="0">
                <a:latin typeface="Bazooka" pitchFamily="2" charset="0"/>
              </a:rPr>
              <a:t>John 7   Rivers of living water</a:t>
            </a:r>
          </a:p>
          <a:p>
            <a:r>
              <a:rPr lang="en-US" dirty="0" smtClean="0">
                <a:latin typeface="Bazooka" pitchFamily="2" charset="0"/>
              </a:rPr>
              <a:t>              flowing from within you</a:t>
            </a:r>
          </a:p>
          <a:p>
            <a:endParaRPr lang="en-US" dirty="0" smtClean="0">
              <a:latin typeface="Bazooka" pitchFamily="2" charset="0"/>
            </a:endParaRPr>
          </a:p>
          <a:p>
            <a:endParaRPr lang="en-US" dirty="0">
              <a:latin typeface="Bazooka" pitchFamily="2" charset="0"/>
            </a:endParaRPr>
          </a:p>
        </p:txBody>
      </p:sp>
      <p:sp>
        <p:nvSpPr>
          <p:cNvPr id="8" name="TextBox 7"/>
          <p:cNvSpPr txBox="1"/>
          <p:nvPr/>
        </p:nvSpPr>
        <p:spPr>
          <a:xfrm>
            <a:off x="4572000" y="3124200"/>
            <a:ext cx="4191000" cy="1477328"/>
          </a:xfrm>
          <a:prstGeom prst="rect">
            <a:avLst/>
          </a:prstGeom>
          <a:noFill/>
        </p:spPr>
        <p:txBody>
          <a:bodyPr wrap="square" rtlCol="0">
            <a:spAutoFit/>
          </a:bodyPr>
          <a:lstStyle/>
          <a:p>
            <a:r>
              <a:rPr lang="en-US" dirty="0" smtClean="0">
                <a:latin typeface="Bazooka" pitchFamily="2" charset="0"/>
              </a:rPr>
              <a:t>We need the power of the </a:t>
            </a:r>
            <a:r>
              <a:rPr lang="en-US" dirty="0" smtClean="0">
                <a:solidFill>
                  <a:schemeClr val="bg1"/>
                </a:solidFill>
                <a:latin typeface="Bazooka" pitchFamily="2" charset="0"/>
              </a:rPr>
              <a:t>indwelling</a:t>
            </a:r>
            <a:r>
              <a:rPr lang="en-US" dirty="0" smtClean="0">
                <a:latin typeface="Bazooka" pitchFamily="2" charset="0"/>
              </a:rPr>
              <a:t> </a:t>
            </a:r>
            <a:r>
              <a:rPr lang="en-US" dirty="0" smtClean="0">
                <a:solidFill>
                  <a:schemeClr val="bg1"/>
                </a:solidFill>
                <a:latin typeface="Bazooka" pitchFamily="2" charset="0"/>
              </a:rPr>
              <a:t>Spirit</a:t>
            </a:r>
            <a:r>
              <a:rPr lang="en-US" dirty="0" smtClean="0">
                <a:latin typeface="Bazooka" pitchFamily="2" charset="0"/>
              </a:rPr>
              <a:t> </a:t>
            </a:r>
            <a:r>
              <a:rPr lang="en-US" dirty="0" smtClean="0">
                <a:effectLst>
                  <a:outerShdw blurRad="38100" dist="38100" dir="2700000" algn="tl">
                    <a:srgbClr val="000000">
                      <a:alpha val="43137"/>
                    </a:srgbClr>
                  </a:outerShdw>
                </a:effectLst>
                <a:latin typeface="Bazooka" pitchFamily="2" charset="0"/>
              </a:rPr>
              <a:t>to </a:t>
            </a:r>
            <a:r>
              <a:rPr lang="en-US" u="sng" dirty="0" smtClean="0">
                <a:solidFill>
                  <a:schemeClr val="bg1"/>
                </a:solidFill>
                <a:effectLst>
                  <a:outerShdw blurRad="38100" dist="38100" dir="2700000" algn="tl">
                    <a:srgbClr val="000000">
                      <a:alpha val="43137"/>
                    </a:srgbClr>
                  </a:outerShdw>
                </a:effectLst>
                <a:latin typeface="Bazooka" pitchFamily="2" charset="0"/>
              </a:rPr>
              <a:t>represent Jesus</a:t>
            </a:r>
            <a:r>
              <a:rPr lang="en-US" u="sng" dirty="0" smtClean="0">
                <a:effectLst>
                  <a:outerShdw blurRad="38100" dist="38100" dir="2700000" algn="tl">
                    <a:srgbClr val="000000">
                      <a:alpha val="43137"/>
                    </a:srgbClr>
                  </a:outerShdw>
                </a:effectLst>
                <a:latin typeface="Bazooka" pitchFamily="2" charset="0"/>
              </a:rPr>
              <a:t> </a:t>
            </a:r>
            <a:r>
              <a:rPr lang="en-US" dirty="0" smtClean="0">
                <a:latin typeface="Bazooka" pitchFamily="2" charset="0"/>
              </a:rPr>
              <a:t>in the world  by following Him and being obedient and </a:t>
            </a:r>
            <a:r>
              <a:rPr lang="en-US" u="sng" dirty="0" smtClean="0">
                <a:solidFill>
                  <a:schemeClr val="bg1"/>
                </a:solidFill>
                <a:effectLst>
                  <a:outerShdw blurRad="38100" dist="38100" dir="2700000" algn="tl">
                    <a:srgbClr val="000000">
                      <a:alpha val="43137"/>
                    </a:srgbClr>
                  </a:outerShdw>
                </a:effectLst>
                <a:latin typeface="Bazooka" pitchFamily="2" charset="0"/>
              </a:rPr>
              <a:t>being Christ-like </a:t>
            </a:r>
            <a:r>
              <a:rPr lang="en-US" dirty="0" smtClean="0">
                <a:latin typeface="Bazooka" pitchFamily="2" charset="0"/>
              </a:rPr>
              <a:t>(the fruit of the Holy Spirit)</a:t>
            </a:r>
            <a:endParaRPr lang="en-US" dirty="0">
              <a:latin typeface="Bazooka" pitchFamily="2" charset="0"/>
            </a:endParaRPr>
          </a:p>
        </p:txBody>
      </p:sp>
      <p:sp>
        <p:nvSpPr>
          <p:cNvPr id="9" name="TextBox 8"/>
          <p:cNvSpPr txBox="1"/>
          <p:nvPr/>
        </p:nvSpPr>
        <p:spPr>
          <a:xfrm>
            <a:off x="4648200" y="4953000"/>
            <a:ext cx="3886200" cy="369332"/>
          </a:xfrm>
          <a:prstGeom prst="rect">
            <a:avLst/>
          </a:prstGeom>
          <a:noFill/>
        </p:spPr>
        <p:txBody>
          <a:bodyPr wrap="square" rtlCol="0">
            <a:spAutoFit/>
          </a:bodyPr>
          <a:lstStyle/>
          <a:p>
            <a:r>
              <a:rPr lang="en-US" dirty="0" smtClean="0">
                <a:solidFill>
                  <a:schemeClr val="bg1"/>
                </a:solidFill>
                <a:effectLst>
                  <a:outerShdw blurRad="38100" dist="38100" dir="2700000" algn="tl">
                    <a:srgbClr val="000000">
                      <a:alpha val="43137"/>
                    </a:srgbClr>
                  </a:outerShdw>
                </a:effectLst>
                <a:latin typeface="Bazooka" pitchFamily="2" charset="0"/>
              </a:rPr>
              <a:t>But there’s more …</a:t>
            </a:r>
            <a:endParaRPr lang="en-US" dirty="0">
              <a:solidFill>
                <a:schemeClr val="bg1"/>
              </a:solidFill>
              <a:effectLst>
                <a:outerShdw blurRad="38100" dist="38100" dir="2700000" algn="tl">
                  <a:srgbClr val="000000">
                    <a:alpha val="43137"/>
                  </a:srgbClr>
                </a:outerShdw>
              </a:effectLst>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
            </a:r>
            <a:endParaRPr lang="en-US" dirty="0"/>
          </a:p>
        </p:txBody>
      </p:sp>
      <p:pic>
        <p:nvPicPr>
          <p:cNvPr id="4" name="Content Placeholder 3" descr="Dove dim.jpg"/>
          <p:cNvPicPr>
            <a:picLocks noGrp="1" noChangeAspect="1"/>
          </p:cNvPicPr>
          <p:nvPr>
            <p:ph idx="1"/>
          </p:nvPr>
        </p:nvPicPr>
        <p:blipFill>
          <a:blip r:embed="rId2" cstate="print"/>
          <a:srcRect r="12746"/>
          <a:stretch>
            <a:fillRect/>
          </a:stretch>
        </p:blipFill>
        <p:spPr>
          <a:xfrm>
            <a:off x="-1" y="0"/>
            <a:ext cx="9174481" cy="6858000"/>
          </a:xfrm>
        </p:spPr>
      </p:pic>
      <p:sp>
        <p:nvSpPr>
          <p:cNvPr id="5" name="TextBox 4"/>
          <p:cNvSpPr txBox="1"/>
          <p:nvPr/>
        </p:nvSpPr>
        <p:spPr>
          <a:xfrm>
            <a:off x="4495800" y="914400"/>
            <a:ext cx="4267200" cy="2862322"/>
          </a:xfrm>
          <a:prstGeom prst="rect">
            <a:avLst/>
          </a:prstGeom>
          <a:noFill/>
        </p:spPr>
        <p:txBody>
          <a:bodyPr wrap="square" rtlCol="0">
            <a:spAutoFit/>
          </a:bodyPr>
          <a:lstStyle/>
          <a:p>
            <a:r>
              <a:rPr lang="en-US" dirty="0" smtClean="0">
                <a:latin typeface="Bazooka" pitchFamily="2" charset="0"/>
              </a:rPr>
              <a:t>Jesus said: </a:t>
            </a:r>
          </a:p>
          <a:p>
            <a:r>
              <a:rPr lang="en-US" dirty="0" smtClean="0">
                <a:latin typeface="Bazooka" pitchFamily="2" charset="0"/>
              </a:rPr>
              <a:t>“You will be </a:t>
            </a:r>
            <a:r>
              <a:rPr lang="en-US" dirty="0" err="1" smtClean="0">
                <a:latin typeface="Bazooka" pitchFamily="2" charset="0"/>
              </a:rPr>
              <a:t>baptised</a:t>
            </a:r>
            <a:r>
              <a:rPr lang="en-US" dirty="0" smtClean="0">
                <a:latin typeface="Bazooka" pitchFamily="2" charset="0"/>
              </a:rPr>
              <a:t> in the Holy Spirit not many days from now” and “You will receive power after the Holy Spirit is come upon you and you shall be My witnesses” and</a:t>
            </a:r>
          </a:p>
          <a:p>
            <a:r>
              <a:rPr lang="en-US" dirty="0" smtClean="0">
                <a:latin typeface="Bazooka" pitchFamily="2" charset="0"/>
              </a:rPr>
              <a:t>that they should wait in Jerusalem until they “were clothed with power from on high.”</a:t>
            </a:r>
          </a:p>
          <a:p>
            <a:r>
              <a:rPr lang="en-US" dirty="0" smtClean="0">
                <a:latin typeface="Bazooka" pitchFamily="2" charset="0"/>
              </a:rPr>
              <a:t>                      Acts 1:5,8 and Luke 24:49</a:t>
            </a:r>
            <a:endParaRPr lang="en-US" dirty="0">
              <a:latin typeface="Bazooka" pitchFamily="2" charset="0"/>
            </a:endParaRPr>
          </a:p>
        </p:txBody>
      </p:sp>
      <p:sp>
        <p:nvSpPr>
          <p:cNvPr id="6" name="TextBox 5"/>
          <p:cNvSpPr txBox="1"/>
          <p:nvPr/>
        </p:nvSpPr>
        <p:spPr>
          <a:xfrm>
            <a:off x="4572000" y="4572000"/>
            <a:ext cx="4191000" cy="1200329"/>
          </a:xfrm>
          <a:prstGeom prst="rect">
            <a:avLst/>
          </a:prstGeom>
          <a:noFill/>
        </p:spPr>
        <p:txBody>
          <a:bodyPr wrap="square" rtlCol="0">
            <a:spAutoFit/>
          </a:bodyPr>
          <a:lstStyle/>
          <a:p>
            <a:r>
              <a:rPr lang="en-US" u="sng" dirty="0" smtClean="0">
                <a:solidFill>
                  <a:schemeClr val="bg1"/>
                </a:solidFill>
                <a:effectLst>
                  <a:outerShdw blurRad="38100" dist="38100" dir="2700000" algn="tl">
                    <a:srgbClr val="000000">
                      <a:alpha val="43137"/>
                    </a:srgbClr>
                  </a:outerShdw>
                </a:effectLst>
                <a:latin typeface="Bazooka" pitchFamily="2" charset="0"/>
              </a:rPr>
              <a:t>God’s work </a:t>
            </a:r>
            <a:r>
              <a:rPr lang="en-US" dirty="0" smtClean="0">
                <a:solidFill>
                  <a:schemeClr val="bg1"/>
                </a:solidFill>
                <a:effectLst>
                  <a:outerShdw blurRad="38100" dist="38100" dir="2700000" algn="tl">
                    <a:srgbClr val="000000">
                      <a:alpha val="43137"/>
                    </a:srgbClr>
                  </a:outerShdw>
                </a:effectLst>
                <a:latin typeface="Bazooka" pitchFamily="2" charset="0"/>
              </a:rPr>
              <a:t>in our world is designed to be done with and not without the power of the Holy Spirit coming upon us / the anointing.</a:t>
            </a:r>
            <a:endParaRPr lang="en-US" dirty="0">
              <a:solidFill>
                <a:schemeClr val="bg1"/>
              </a:solidFill>
              <a:effectLst>
                <a:outerShdw blurRad="38100" dist="38100" dir="2700000" algn="tl">
                  <a:srgbClr val="000000">
                    <a:alpha val="43137"/>
                  </a:srgbClr>
                </a:outerShdw>
              </a:effectLst>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Dove dim.jpg"/>
          <p:cNvPicPr>
            <a:picLocks noGrp="1" noChangeAspect="1"/>
          </p:cNvPicPr>
          <p:nvPr>
            <p:ph idx="1"/>
          </p:nvPr>
        </p:nvPicPr>
        <p:blipFill>
          <a:blip r:embed="rId2" cstate="print"/>
          <a:srcRect r="12746"/>
          <a:stretch>
            <a:fillRect/>
          </a:stretch>
        </p:blipFill>
        <p:spPr>
          <a:xfrm>
            <a:off x="-1" y="0"/>
            <a:ext cx="9174481" cy="6858000"/>
          </a:xfrm>
        </p:spPr>
      </p:pic>
      <p:sp>
        <p:nvSpPr>
          <p:cNvPr id="5" name="TextBox 4"/>
          <p:cNvSpPr txBox="1"/>
          <p:nvPr/>
        </p:nvSpPr>
        <p:spPr>
          <a:xfrm>
            <a:off x="4191000" y="990600"/>
            <a:ext cx="4648200" cy="646331"/>
          </a:xfrm>
          <a:prstGeom prst="rect">
            <a:avLst/>
          </a:prstGeom>
          <a:noFill/>
        </p:spPr>
        <p:txBody>
          <a:bodyPr wrap="square" rtlCol="0">
            <a:spAutoFit/>
          </a:bodyPr>
          <a:lstStyle/>
          <a:p>
            <a:r>
              <a:rPr lang="en-US" dirty="0" smtClean="0">
                <a:latin typeface="Bazooka" pitchFamily="2" charset="0"/>
              </a:rPr>
              <a:t>How do we get empowered by /</a:t>
            </a:r>
            <a:r>
              <a:rPr lang="en-US" dirty="0" err="1" smtClean="0">
                <a:latin typeface="Bazooka" pitchFamily="2" charset="0"/>
              </a:rPr>
              <a:t>baptised</a:t>
            </a:r>
            <a:r>
              <a:rPr lang="en-US" dirty="0" smtClean="0">
                <a:latin typeface="Bazooka" pitchFamily="2" charset="0"/>
              </a:rPr>
              <a:t> in the Holy Spirit?</a:t>
            </a:r>
            <a:endParaRPr lang="en-US" dirty="0">
              <a:latin typeface="Bazooka" pitchFamily="2" charset="0"/>
            </a:endParaRPr>
          </a:p>
        </p:txBody>
      </p:sp>
      <p:sp>
        <p:nvSpPr>
          <p:cNvPr id="6" name="TextBox 5"/>
          <p:cNvSpPr txBox="1"/>
          <p:nvPr/>
        </p:nvSpPr>
        <p:spPr>
          <a:xfrm>
            <a:off x="4114800" y="2057400"/>
            <a:ext cx="4191000" cy="1477328"/>
          </a:xfrm>
          <a:prstGeom prst="rect">
            <a:avLst/>
          </a:prstGeom>
          <a:noFill/>
        </p:spPr>
        <p:txBody>
          <a:bodyPr wrap="square" rtlCol="0">
            <a:spAutoFit/>
          </a:bodyPr>
          <a:lstStyle/>
          <a:p>
            <a:r>
              <a:rPr lang="en-US" u="sng" dirty="0" smtClean="0">
                <a:latin typeface="Bazooka" pitchFamily="2" charset="0"/>
              </a:rPr>
              <a:t>The pattern</a:t>
            </a:r>
          </a:p>
          <a:p>
            <a:r>
              <a:rPr lang="en-US" dirty="0" smtClean="0">
                <a:latin typeface="Bazooka" pitchFamily="2" charset="0"/>
              </a:rPr>
              <a:t>He pours out …</a:t>
            </a:r>
          </a:p>
          <a:p>
            <a:r>
              <a:rPr lang="en-US" dirty="0" smtClean="0">
                <a:latin typeface="Bazooka" pitchFamily="2" charset="0"/>
              </a:rPr>
              <a:t>We receive</a:t>
            </a:r>
          </a:p>
          <a:p>
            <a:r>
              <a:rPr lang="en-US" dirty="0" smtClean="0">
                <a:latin typeface="Bazooka" pitchFamily="2" charset="0"/>
              </a:rPr>
              <a:t>(Gk “</a:t>
            </a:r>
            <a:r>
              <a:rPr lang="en-US" dirty="0" err="1" smtClean="0">
                <a:latin typeface="Bazooka" pitchFamily="2" charset="0"/>
              </a:rPr>
              <a:t>lumbano</a:t>
            </a:r>
            <a:r>
              <a:rPr lang="en-US" dirty="0" smtClean="0">
                <a:latin typeface="Bazooka" pitchFamily="2" charset="0"/>
              </a:rPr>
              <a:t>” which means take/receive)</a:t>
            </a:r>
            <a:endParaRPr lang="en-US" dirty="0">
              <a:latin typeface="Bazooka"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496</TotalTime>
  <Words>630</Words>
  <Application>Microsoft Office PowerPoint</Application>
  <PresentationFormat>On-screen Show (4:3)</PresentationFormat>
  <Paragraphs>77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Slide 2</vt:lpstr>
      <vt:lpstr>Slide 3</vt:lpstr>
      <vt:lpstr>Another choice:  To rebuild in our own  strength or to rebuild and grow empowered by His Spirit  </vt:lpstr>
      <vt:lpstr>Slide 5</vt:lpstr>
      <vt:lpstr>Slide 6</vt:lpstr>
      <vt:lpstr>Slide 7</vt:lpstr>
      <vt:lpstr>+</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Crossways Church</dc:creator>
  <cp:lastModifiedBy>Crossways Church</cp:lastModifiedBy>
  <cp:revision>16</cp:revision>
  <dcterms:created xsi:type="dcterms:W3CDTF">2017-05-16T08:23:13Z</dcterms:created>
  <dcterms:modified xsi:type="dcterms:W3CDTF">2017-05-20T19:44:15Z</dcterms:modified>
</cp:coreProperties>
</file>