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1" r:id="rId3"/>
    <p:sldId id="262" r:id="rId4"/>
    <p:sldId id="259" r:id="rId5"/>
    <p:sldId id="263" r:id="rId6"/>
    <p:sldId id="264" r:id="rId7"/>
    <p:sldId id="265" r:id="rId8"/>
    <p:sldId id="266" r:id="rId9"/>
    <p:sldId id="267" r:id="rId10"/>
    <p:sldId id="268" r:id="rId11"/>
    <p:sldId id="269" r:id="rId12"/>
    <p:sldId id="278" r:id="rId13"/>
    <p:sldId id="270" r:id="rId14"/>
    <p:sldId id="271" r:id="rId15"/>
    <p:sldId id="272" r:id="rId16"/>
    <p:sldId id="273" r:id="rId17"/>
    <p:sldId id="274" r:id="rId18"/>
    <p:sldId id="276" r:id="rId19"/>
    <p:sldId id="275"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F4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44" autoAdjust="0"/>
    <p:restoredTop sz="94660"/>
  </p:normalViewPr>
  <p:slideViewPr>
    <p:cSldViewPr snapToGrid="0">
      <p:cViewPr varScale="1">
        <p:scale>
          <a:sx n="52" d="100"/>
          <a:sy n="52" d="100"/>
        </p:scale>
        <p:origin x="-102" y="-31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2012637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250650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338709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240886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403109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437610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152584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228130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2708984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1841259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70F832-107A-43CC-A81B-FAE28F70708B}" type="datetimeFigureOut">
              <a:rPr lang="en-GB" smtClean="0"/>
              <a:pPr/>
              <a:t>02/04/2017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1179221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70F832-107A-43CC-A81B-FAE28F70708B}" type="datetimeFigureOut">
              <a:rPr lang="en-GB" smtClean="0"/>
              <a:pPr/>
              <a:t>02/04/2017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03C211-EFD4-408C-A9BB-2A65C547F4EB}" type="slidenum">
              <a:rPr lang="en-GB" smtClean="0"/>
              <a:pPr/>
              <a:t>‹#›</a:t>
            </a:fld>
            <a:endParaRPr lang="en-GB"/>
          </a:p>
        </p:txBody>
      </p:sp>
    </p:spTree>
    <p:extLst>
      <p:ext uri="{BB962C8B-B14F-4D97-AF65-F5344CB8AC3E}">
        <p14:creationId xmlns="" xmlns:p14="http://schemas.microsoft.com/office/powerpoint/2010/main" val="4212402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file:///C:\Users\Crossways%20Church\Desktop\Word%20of%20God%20Speak%20-%20MercyMe%20w-lyrics.mp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 name="TextBox 3"/>
          <p:cNvSpPr txBox="1"/>
          <p:nvPr/>
        </p:nvSpPr>
        <p:spPr>
          <a:xfrm>
            <a:off x="1622308" y="866407"/>
            <a:ext cx="8415216" cy="1323439"/>
          </a:xfrm>
          <a:prstGeom prst="rect">
            <a:avLst/>
          </a:prstGeom>
          <a:noFill/>
        </p:spPr>
        <p:txBody>
          <a:bodyPr wrap="square" rtlCol="0">
            <a:spAutoFit/>
          </a:bodyPr>
          <a:lstStyle/>
          <a:p>
            <a:pPr algn="ctr"/>
            <a:r>
              <a:rPr lang="en-US" sz="8000" dirty="0">
                <a:solidFill>
                  <a:schemeClr val="bg1"/>
                </a:solidFill>
              </a:rPr>
              <a:t>The </a:t>
            </a:r>
            <a:r>
              <a:rPr lang="en-US" sz="8000" dirty="0">
                <a:solidFill>
                  <a:srgbClr val="FF4F4F"/>
                </a:solidFill>
              </a:rPr>
              <a:t>Word</a:t>
            </a:r>
            <a:r>
              <a:rPr lang="en-US" sz="8000" dirty="0">
                <a:solidFill>
                  <a:schemeClr val="bg1"/>
                </a:solidFill>
              </a:rPr>
              <a:t> of God</a:t>
            </a:r>
            <a:endParaRPr lang="en-GB" sz="3200" dirty="0">
              <a:solidFill>
                <a:schemeClr val="bg1"/>
              </a:solidFill>
              <a:latin typeface="Castellar" panose="020A0402060406010301" pitchFamily="18" charset="0"/>
            </a:endParaRPr>
          </a:p>
        </p:txBody>
      </p:sp>
      <p:pic>
        <p:nvPicPr>
          <p:cNvPr id="1028" name="Picture 4" descr="https://hamby.files.wordpress.com/2011/05/love1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73413" y="2189846"/>
            <a:ext cx="7023846" cy="37809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9006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Luke 4 : 16 - 21</a:t>
            </a:r>
            <a:endParaRPr lang="en-GB" sz="2400" dirty="0">
              <a:solidFill>
                <a:schemeClr val="bg1"/>
              </a:solidFill>
              <a:latin typeface="Castellar" panose="020A0402060406010301" pitchFamily="18" charset="0"/>
            </a:endParaRPr>
          </a:p>
        </p:txBody>
      </p:sp>
      <p:sp>
        <p:nvSpPr>
          <p:cNvPr id="4" name="Rectangle 3"/>
          <p:cNvSpPr/>
          <p:nvPr/>
        </p:nvSpPr>
        <p:spPr>
          <a:xfrm>
            <a:off x="451263" y="1145254"/>
            <a:ext cx="11546296" cy="5632311"/>
          </a:xfrm>
          <a:prstGeom prst="rect">
            <a:avLst/>
          </a:prstGeom>
        </p:spPr>
        <p:txBody>
          <a:bodyPr wrap="square">
            <a:spAutoFit/>
          </a:bodyPr>
          <a:lstStyle/>
          <a:p>
            <a:pPr marL="0" lvl="1"/>
            <a:r>
              <a:rPr lang="en-GB" sz="2400" dirty="0">
                <a:solidFill>
                  <a:schemeClr val="bg1"/>
                </a:solidFill>
              </a:rPr>
              <a:t>So He came to Nazareth, where He had been brought up. And as His custom was, He went into the synagogue on the Sabbath day, and stood up to read. And He was handed the book of the prophet Isaiah. And when He had opened the book, He found the place where it was written:</a:t>
            </a:r>
          </a:p>
          <a:p>
            <a:pPr marL="457200" lvl="2"/>
            <a:r>
              <a:rPr lang="en-GB" sz="2400" i="1" dirty="0">
                <a:solidFill>
                  <a:schemeClr val="bg1"/>
                </a:solidFill>
              </a:rPr>
              <a:t>The Spirit of the LORD is upon Me,</a:t>
            </a:r>
          </a:p>
          <a:p>
            <a:pPr marL="457200" lvl="2"/>
            <a:r>
              <a:rPr lang="en-GB" sz="2400" i="1" dirty="0">
                <a:solidFill>
                  <a:schemeClr val="bg1"/>
                </a:solidFill>
              </a:rPr>
              <a:t>Because He has anointed Me</a:t>
            </a:r>
          </a:p>
          <a:p>
            <a:pPr marL="457200" lvl="2"/>
            <a:r>
              <a:rPr lang="en-GB" sz="2400" i="1" dirty="0">
                <a:solidFill>
                  <a:schemeClr val="bg1"/>
                </a:solidFill>
              </a:rPr>
              <a:t>To preach the gospel to the poor;</a:t>
            </a:r>
          </a:p>
          <a:p>
            <a:pPr marL="457200" lvl="2"/>
            <a:r>
              <a:rPr lang="en-GB" sz="2400" i="1" dirty="0">
                <a:solidFill>
                  <a:schemeClr val="bg1"/>
                </a:solidFill>
              </a:rPr>
              <a:t>He has sent Me to heal the broken-hearted,</a:t>
            </a:r>
          </a:p>
          <a:p>
            <a:pPr marL="457200" lvl="2"/>
            <a:r>
              <a:rPr lang="en-GB" sz="2400" i="1" dirty="0">
                <a:solidFill>
                  <a:schemeClr val="bg1"/>
                </a:solidFill>
              </a:rPr>
              <a:t>To proclaim liberty to the captives</a:t>
            </a:r>
          </a:p>
          <a:p>
            <a:pPr marL="457200" lvl="2"/>
            <a:r>
              <a:rPr lang="en-GB" sz="2400" i="1" dirty="0">
                <a:solidFill>
                  <a:schemeClr val="bg1"/>
                </a:solidFill>
              </a:rPr>
              <a:t>And recovery of sight to the blind,</a:t>
            </a:r>
          </a:p>
          <a:p>
            <a:pPr marL="457200" lvl="2"/>
            <a:r>
              <a:rPr lang="en-GB" sz="2400" i="1" dirty="0">
                <a:solidFill>
                  <a:schemeClr val="bg1"/>
                </a:solidFill>
              </a:rPr>
              <a:t>To set at liberty those who are oppressed</a:t>
            </a:r>
          </a:p>
          <a:p>
            <a:pPr marL="457200" lvl="2"/>
            <a:r>
              <a:rPr lang="en-GB" sz="2400" i="1" dirty="0">
                <a:solidFill>
                  <a:schemeClr val="bg1"/>
                </a:solidFill>
              </a:rPr>
              <a:t>To proclaim the acceptable year of the LORD</a:t>
            </a:r>
          </a:p>
          <a:p>
            <a:pPr marL="0" lvl="1"/>
            <a:r>
              <a:rPr lang="en-GB" sz="2400" dirty="0">
                <a:solidFill>
                  <a:schemeClr val="bg1"/>
                </a:solidFill>
              </a:rPr>
              <a:t>Then He closed the book, and gave it back to the attendant and sat down. And the eyes of all who were in the synagogue were fixed on Him. And He began to say to them, “Today this Scripture is fulfilled in your hearing”.</a:t>
            </a:r>
          </a:p>
        </p:txBody>
      </p:sp>
    </p:spTree>
    <p:extLst>
      <p:ext uri="{BB962C8B-B14F-4D97-AF65-F5344CB8AC3E}">
        <p14:creationId xmlns="" xmlns:p14="http://schemas.microsoft.com/office/powerpoint/2010/main" val="1069921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Luke 4 vs Isaiah 61</a:t>
            </a:r>
            <a:endParaRPr lang="en-GB" sz="2400" dirty="0">
              <a:solidFill>
                <a:schemeClr val="bg1"/>
              </a:solidFill>
              <a:latin typeface="Castellar" panose="020A0402060406010301" pitchFamily="18" charset="0"/>
            </a:endParaRPr>
          </a:p>
        </p:txBody>
      </p:sp>
      <p:sp>
        <p:nvSpPr>
          <p:cNvPr id="4" name="Rectangle 3"/>
          <p:cNvSpPr/>
          <p:nvPr/>
        </p:nvSpPr>
        <p:spPr>
          <a:xfrm>
            <a:off x="277842" y="1602458"/>
            <a:ext cx="7305371" cy="3970318"/>
          </a:xfrm>
          <a:prstGeom prst="rect">
            <a:avLst/>
          </a:prstGeom>
        </p:spPr>
        <p:txBody>
          <a:bodyPr wrap="square">
            <a:spAutoFit/>
          </a:bodyPr>
          <a:lstStyle/>
          <a:p>
            <a:pPr marL="457200" lvl="2"/>
            <a:r>
              <a:rPr lang="en-GB" sz="2800" i="1" dirty="0">
                <a:solidFill>
                  <a:schemeClr val="bg1"/>
                </a:solidFill>
              </a:rPr>
              <a:t>The Spirit of the LORD is upon Me,</a:t>
            </a:r>
          </a:p>
          <a:p>
            <a:pPr marL="457200" lvl="2"/>
            <a:r>
              <a:rPr lang="en-GB" sz="2800" i="1" dirty="0">
                <a:solidFill>
                  <a:schemeClr val="bg1"/>
                </a:solidFill>
              </a:rPr>
              <a:t>Because He has anointed Me</a:t>
            </a:r>
          </a:p>
          <a:p>
            <a:pPr marL="457200" lvl="2"/>
            <a:r>
              <a:rPr lang="en-GB" sz="2800" i="1" dirty="0">
                <a:solidFill>
                  <a:schemeClr val="bg1"/>
                </a:solidFill>
              </a:rPr>
              <a:t>To preach the gospel to the poor;</a:t>
            </a:r>
          </a:p>
          <a:p>
            <a:pPr marL="457200" lvl="2"/>
            <a:r>
              <a:rPr lang="en-GB" sz="2800" i="1" dirty="0">
                <a:solidFill>
                  <a:schemeClr val="bg1"/>
                </a:solidFill>
              </a:rPr>
              <a:t>He has sent Me to heal the broken-hearted,</a:t>
            </a:r>
          </a:p>
          <a:p>
            <a:pPr marL="457200" lvl="2"/>
            <a:r>
              <a:rPr lang="en-GB" sz="2800" i="1" dirty="0">
                <a:solidFill>
                  <a:schemeClr val="bg1"/>
                </a:solidFill>
              </a:rPr>
              <a:t>To proclaim liberty to the captives</a:t>
            </a:r>
          </a:p>
          <a:p>
            <a:pPr marL="457200" lvl="2"/>
            <a:r>
              <a:rPr lang="en-GB" sz="2800" i="1" dirty="0">
                <a:solidFill>
                  <a:schemeClr val="bg1"/>
                </a:solidFill>
              </a:rPr>
              <a:t>And recovery of sight to the blind,</a:t>
            </a:r>
          </a:p>
          <a:p>
            <a:pPr marL="457200" lvl="2"/>
            <a:r>
              <a:rPr lang="en-GB" sz="2800" i="1" dirty="0">
                <a:solidFill>
                  <a:schemeClr val="bg1"/>
                </a:solidFill>
              </a:rPr>
              <a:t>To set at liberty those who are oppressed</a:t>
            </a:r>
          </a:p>
          <a:p>
            <a:pPr marL="457200" lvl="2"/>
            <a:r>
              <a:rPr lang="en-GB" sz="2800" i="1" dirty="0">
                <a:solidFill>
                  <a:schemeClr val="bg1"/>
                </a:solidFill>
              </a:rPr>
              <a:t>To proclaim the acceptable year of the LORD</a:t>
            </a:r>
          </a:p>
          <a:p>
            <a:pPr marL="457200" lvl="2"/>
            <a:r>
              <a:rPr lang="en-GB" sz="2800" i="1" dirty="0">
                <a:solidFill>
                  <a:srgbClr val="FF4F4F"/>
                </a:solidFill>
              </a:rPr>
              <a:t>And the day of vengeance of our God…</a:t>
            </a:r>
          </a:p>
        </p:txBody>
      </p:sp>
      <p:sp>
        <p:nvSpPr>
          <p:cNvPr id="5" name="Arrow: Right 4"/>
          <p:cNvSpPr/>
          <p:nvPr/>
        </p:nvSpPr>
        <p:spPr>
          <a:xfrm rot="10800000">
            <a:off x="7394028" y="4445879"/>
            <a:ext cx="1135117" cy="882869"/>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8781397" y="4185450"/>
            <a:ext cx="2727434" cy="1384995"/>
          </a:xfrm>
          <a:prstGeom prst="rect">
            <a:avLst/>
          </a:prstGeom>
          <a:ln>
            <a:solidFill>
              <a:schemeClr val="bg1"/>
            </a:solidFill>
          </a:ln>
        </p:spPr>
        <p:txBody>
          <a:bodyPr wrap="square">
            <a:spAutoFit/>
          </a:bodyPr>
          <a:lstStyle/>
          <a:p>
            <a:pPr marL="173038" lvl="2"/>
            <a:r>
              <a:rPr lang="en-GB" sz="2800" dirty="0">
                <a:solidFill>
                  <a:schemeClr val="bg1"/>
                </a:solidFill>
              </a:rPr>
              <a:t>Jesus stops reading here…</a:t>
            </a:r>
          </a:p>
          <a:p>
            <a:pPr marL="173038" lvl="2"/>
            <a:r>
              <a:rPr lang="en-US" sz="2800" dirty="0">
                <a:solidFill>
                  <a:schemeClr val="bg1"/>
                </a:solidFill>
              </a:rPr>
              <a:t>m</a:t>
            </a:r>
            <a:r>
              <a:rPr lang="en-GB" sz="2800" dirty="0">
                <a:solidFill>
                  <a:schemeClr val="bg1"/>
                </a:solidFill>
              </a:rPr>
              <a:t>id-sentence!</a:t>
            </a:r>
          </a:p>
        </p:txBody>
      </p:sp>
    </p:spTree>
    <p:extLst>
      <p:ext uri="{BB962C8B-B14F-4D97-AF65-F5344CB8AC3E}">
        <p14:creationId xmlns="" xmlns:p14="http://schemas.microsoft.com/office/powerpoint/2010/main" val="2658693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The hope of “face-to-face”</a:t>
            </a:r>
            <a:endParaRPr lang="en-GB" sz="2400" dirty="0">
              <a:solidFill>
                <a:schemeClr val="bg1"/>
              </a:solidFill>
              <a:latin typeface="Castellar" panose="020A0402060406010301" pitchFamily="18" charset="0"/>
            </a:endParaRPr>
          </a:p>
        </p:txBody>
      </p:sp>
      <p:sp>
        <p:nvSpPr>
          <p:cNvPr id="4" name="Rectangle 3"/>
          <p:cNvSpPr/>
          <p:nvPr/>
        </p:nvSpPr>
        <p:spPr>
          <a:xfrm>
            <a:off x="451263" y="1588128"/>
            <a:ext cx="11420171" cy="4278094"/>
          </a:xfrm>
          <a:prstGeom prst="rect">
            <a:avLst/>
          </a:prstGeom>
        </p:spPr>
        <p:txBody>
          <a:bodyPr wrap="square">
            <a:spAutoFit/>
          </a:bodyPr>
          <a:lstStyle/>
          <a:p>
            <a:pPr marL="0" lvl="1"/>
            <a:r>
              <a:rPr lang="en-GB" sz="3200" dirty="0">
                <a:solidFill>
                  <a:schemeClr val="bg1"/>
                </a:solidFill>
              </a:rPr>
              <a:t>“For now we see in a mirror, dimly, </a:t>
            </a:r>
            <a:r>
              <a:rPr lang="en-GB" sz="3200" dirty="0">
                <a:solidFill>
                  <a:srgbClr val="FF4F4F"/>
                </a:solidFill>
              </a:rPr>
              <a:t>but then face to face</a:t>
            </a:r>
            <a:r>
              <a:rPr lang="en-GB" sz="3200" dirty="0">
                <a:solidFill>
                  <a:schemeClr val="bg1"/>
                </a:solidFill>
              </a:rPr>
              <a:t>. Now I know in part, but then </a:t>
            </a:r>
            <a:r>
              <a:rPr lang="en-GB" sz="3200" dirty="0">
                <a:solidFill>
                  <a:srgbClr val="FF4F4F"/>
                </a:solidFill>
              </a:rPr>
              <a:t>I shall know just as I also am known</a:t>
            </a:r>
            <a:r>
              <a:rPr lang="en-GB" sz="3200" dirty="0">
                <a:solidFill>
                  <a:schemeClr val="bg1"/>
                </a:solidFill>
              </a:rPr>
              <a:t>”</a:t>
            </a:r>
          </a:p>
          <a:p>
            <a:pPr marL="0" lvl="1"/>
            <a:r>
              <a:rPr lang="en-US" sz="2400" i="1" dirty="0">
                <a:solidFill>
                  <a:schemeClr val="bg1"/>
                </a:solidFill>
              </a:rPr>
              <a:t>-</a:t>
            </a:r>
            <a:r>
              <a:rPr lang="en-GB" sz="2400" i="1" dirty="0">
                <a:solidFill>
                  <a:schemeClr val="bg1"/>
                </a:solidFill>
              </a:rPr>
              <a:t> I Corinthians 13:12 </a:t>
            </a:r>
          </a:p>
          <a:p>
            <a:pPr marL="0" lvl="1"/>
            <a:endParaRPr lang="en-GB" sz="3200" dirty="0">
              <a:solidFill>
                <a:schemeClr val="bg1"/>
              </a:solidFill>
            </a:endParaRPr>
          </a:p>
          <a:p>
            <a:pPr marL="0" lvl="1"/>
            <a:r>
              <a:rPr lang="en-GB" sz="3200" dirty="0">
                <a:solidFill>
                  <a:schemeClr val="bg1"/>
                </a:solidFill>
              </a:rPr>
              <a:t>“Beloved, now we are children of God; and it has not yet been revealed what we shall be, but we know that when He is revealed, we shall be like Him, </a:t>
            </a:r>
            <a:r>
              <a:rPr lang="en-GB" sz="3200" dirty="0">
                <a:solidFill>
                  <a:srgbClr val="FF4F4F"/>
                </a:solidFill>
              </a:rPr>
              <a:t>for we shall see Him as He is</a:t>
            </a:r>
            <a:r>
              <a:rPr lang="en-GB" sz="3200" dirty="0">
                <a:solidFill>
                  <a:schemeClr val="bg1"/>
                </a:solidFill>
              </a:rPr>
              <a:t>. And everyone who has this </a:t>
            </a:r>
            <a:r>
              <a:rPr lang="en-GB" sz="3200" dirty="0">
                <a:solidFill>
                  <a:srgbClr val="FF4F4F"/>
                </a:solidFill>
              </a:rPr>
              <a:t>hope</a:t>
            </a:r>
            <a:r>
              <a:rPr lang="en-GB" sz="3200" dirty="0">
                <a:solidFill>
                  <a:schemeClr val="bg1"/>
                </a:solidFill>
              </a:rPr>
              <a:t> in Him purifies himself, just as He is pure”</a:t>
            </a:r>
          </a:p>
          <a:p>
            <a:pPr marL="0" lvl="1"/>
            <a:r>
              <a:rPr lang="en-GB" sz="2400" i="1" dirty="0">
                <a:solidFill>
                  <a:schemeClr val="bg1"/>
                </a:solidFill>
              </a:rPr>
              <a:t> - I John 3:2-3</a:t>
            </a:r>
          </a:p>
        </p:txBody>
      </p:sp>
    </p:spTree>
    <p:extLst>
      <p:ext uri="{BB962C8B-B14F-4D97-AF65-F5344CB8AC3E}">
        <p14:creationId xmlns="" xmlns:p14="http://schemas.microsoft.com/office/powerpoint/2010/main" val="7219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8071" y="2347424"/>
            <a:ext cx="8554101" cy="1754326"/>
          </a:xfrm>
          <a:prstGeom prst="rect">
            <a:avLst/>
          </a:prstGeom>
          <a:noFill/>
        </p:spPr>
        <p:txBody>
          <a:bodyPr wrap="square" rtlCol="0">
            <a:spAutoFit/>
          </a:bodyPr>
          <a:lstStyle/>
          <a:p>
            <a:r>
              <a:rPr lang="en-GB" sz="5400" dirty="0">
                <a:solidFill>
                  <a:schemeClr val="bg1"/>
                </a:solidFill>
              </a:rPr>
              <a:t>The security of being rooted in the Word</a:t>
            </a:r>
            <a:endParaRPr lang="en-GB" dirty="0">
              <a:solidFill>
                <a:srgbClr val="FF4F4F"/>
              </a:solidFill>
              <a:latin typeface="Castellar" panose="020A0402060406010301" pitchFamily="18" charset="0"/>
            </a:endParaRPr>
          </a:p>
        </p:txBody>
      </p:sp>
    </p:spTree>
    <p:extLst>
      <p:ext uri="{BB962C8B-B14F-4D97-AF65-F5344CB8AC3E}">
        <p14:creationId xmlns="" xmlns:p14="http://schemas.microsoft.com/office/powerpoint/2010/main" val="1374955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0750" y="712164"/>
            <a:ext cx="6262201" cy="5878532"/>
          </a:xfrm>
          <a:prstGeom prst="rect">
            <a:avLst/>
          </a:prstGeom>
        </p:spPr>
        <p:txBody>
          <a:bodyPr wrap="square">
            <a:spAutoFit/>
          </a:bodyPr>
          <a:lstStyle/>
          <a:p>
            <a:r>
              <a:rPr lang="en-GB" sz="4000" dirty="0">
                <a:solidFill>
                  <a:schemeClr val="bg1"/>
                </a:solidFill>
              </a:rPr>
              <a:t>For the word of God is </a:t>
            </a:r>
            <a:r>
              <a:rPr lang="en-GB" sz="4000" dirty="0">
                <a:solidFill>
                  <a:srgbClr val="FF4F4F"/>
                </a:solidFill>
              </a:rPr>
              <a:t>living and powerful</a:t>
            </a:r>
            <a:r>
              <a:rPr lang="en-GB" sz="4000" dirty="0">
                <a:solidFill>
                  <a:schemeClr val="bg1"/>
                </a:solidFill>
              </a:rPr>
              <a:t>, and </a:t>
            </a:r>
            <a:r>
              <a:rPr lang="en-GB" sz="4000" dirty="0">
                <a:solidFill>
                  <a:srgbClr val="FF4F4F"/>
                </a:solidFill>
              </a:rPr>
              <a:t>sharper than any two-edged sword</a:t>
            </a:r>
            <a:r>
              <a:rPr lang="en-GB" sz="4000" dirty="0">
                <a:solidFill>
                  <a:schemeClr val="bg1"/>
                </a:solidFill>
              </a:rPr>
              <a:t>, piercing even to the division of soul and spirit, and of joints and marrow, and is a discerner of the thoughts and intents of the heart</a:t>
            </a:r>
          </a:p>
          <a:p>
            <a:endParaRPr lang="en-GB" sz="2800" i="1" dirty="0">
              <a:solidFill>
                <a:schemeClr val="bg1"/>
              </a:solidFill>
            </a:endParaRPr>
          </a:p>
          <a:p>
            <a:r>
              <a:rPr lang="en-GB" sz="2800" i="1" dirty="0">
                <a:solidFill>
                  <a:schemeClr val="bg1"/>
                </a:solidFill>
              </a:rPr>
              <a:t>- Hebrews 4:12</a:t>
            </a:r>
          </a:p>
        </p:txBody>
      </p:sp>
      <p:pic>
        <p:nvPicPr>
          <p:cNvPr id="1028" name="Picture 4" descr="https://i0.wp.com/i.imgur.com/XyodJ.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rot="16200000">
            <a:off x="6803479" y="1809057"/>
            <a:ext cx="5143500" cy="34385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1317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Warnings about deception</a:t>
            </a:r>
            <a:endParaRPr lang="en-GB" sz="2400" dirty="0">
              <a:solidFill>
                <a:schemeClr val="bg1"/>
              </a:solidFill>
              <a:latin typeface="Castellar" panose="020A0402060406010301" pitchFamily="18" charset="0"/>
            </a:endParaRPr>
          </a:p>
        </p:txBody>
      </p:sp>
      <p:sp>
        <p:nvSpPr>
          <p:cNvPr id="4" name="Rectangle 3"/>
          <p:cNvSpPr/>
          <p:nvPr/>
        </p:nvSpPr>
        <p:spPr>
          <a:xfrm>
            <a:off x="451263" y="1429033"/>
            <a:ext cx="11577827" cy="5139869"/>
          </a:xfrm>
          <a:prstGeom prst="rect">
            <a:avLst/>
          </a:prstGeom>
        </p:spPr>
        <p:txBody>
          <a:bodyPr wrap="square">
            <a:spAutoFit/>
          </a:bodyPr>
          <a:lstStyle/>
          <a:p>
            <a:pPr marL="0" lvl="1"/>
            <a:r>
              <a:rPr lang="en-GB" sz="2800" dirty="0">
                <a:solidFill>
                  <a:schemeClr val="bg1"/>
                </a:solidFill>
              </a:rPr>
              <a:t>“Take heed that no one </a:t>
            </a:r>
            <a:r>
              <a:rPr lang="en-GB" sz="2800" dirty="0">
                <a:solidFill>
                  <a:srgbClr val="FF4F4F"/>
                </a:solidFill>
              </a:rPr>
              <a:t>deceives you</a:t>
            </a:r>
            <a:r>
              <a:rPr lang="en-GB" sz="2800" dirty="0">
                <a:solidFill>
                  <a:schemeClr val="bg1"/>
                </a:solidFill>
              </a:rPr>
              <a:t>” </a:t>
            </a:r>
            <a:r>
              <a:rPr lang="en-GB" sz="2000" i="1" dirty="0">
                <a:solidFill>
                  <a:schemeClr val="bg1"/>
                </a:solidFill>
              </a:rPr>
              <a:t>– Matthew 24:3</a:t>
            </a:r>
            <a:endParaRPr lang="en-GB" sz="2800" i="1" dirty="0">
              <a:solidFill>
                <a:schemeClr val="bg1"/>
              </a:solidFill>
            </a:endParaRPr>
          </a:p>
          <a:p>
            <a:pPr marL="0" lvl="1"/>
            <a:endParaRPr lang="en-GB" sz="2800" dirty="0">
              <a:solidFill>
                <a:schemeClr val="bg1"/>
              </a:solidFill>
            </a:endParaRPr>
          </a:p>
          <a:p>
            <a:pPr marL="0" lvl="1"/>
            <a:r>
              <a:rPr lang="en-GB" sz="2800" dirty="0">
                <a:solidFill>
                  <a:schemeClr val="bg1"/>
                </a:solidFill>
              </a:rPr>
              <a:t>“…many </a:t>
            </a:r>
            <a:r>
              <a:rPr lang="en-GB" sz="2800" dirty="0">
                <a:solidFill>
                  <a:srgbClr val="FF4F4F"/>
                </a:solidFill>
              </a:rPr>
              <a:t>false prophets </a:t>
            </a:r>
            <a:r>
              <a:rPr lang="en-GB" sz="2800" dirty="0">
                <a:solidFill>
                  <a:schemeClr val="bg1"/>
                </a:solidFill>
              </a:rPr>
              <a:t>will rise up…” </a:t>
            </a:r>
            <a:r>
              <a:rPr lang="en-GB" sz="2000" i="1" dirty="0">
                <a:solidFill>
                  <a:schemeClr val="bg1"/>
                </a:solidFill>
              </a:rPr>
              <a:t>– Matthew 24:11</a:t>
            </a:r>
            <a:endParaRPr lang="en-GB" sz="2000" dirty="0">
              <a:solidFill>
                <a:schemeClr val="bg1"/>
              </a:solidFill>
            </a:endParaRPr>
          </a:p>
          <a:p>
            <a:pPr marL="0" lvl="1"/>
            <a:endParaRPr lang="en-GB" sz="2800" dirty="0">
              <a:solidFill>
                <a:schemeClr val="bg1"/>
              </a:solidFill>
            </a:endParaRPr>
          </a:p>
          <a:p>
            <a:pPr marL="0" lvl="1"/>
            <a:r>
              <a:rPr lang="en-GB" sz="2800" dirty="0">
                <a:solidFill>
                  <a:schemeClr val="bg1"/>
                </a:solidFill>
              </a:rPr>
              <a:t>“For the time will come when they will </a:t>
            </a:r>
            <a:r>
              <a:rPr lang="en-GB" sz="2800" dirty="0">
                <a:solidFill>
                  <a:srgbClr val="FF4F4F"/>
                </a:solidFill>
              </a:rPr>
              <a:t>not endure sound doctrine</a:t>
            </a:r>
            <a:r>
              <a:rPr lang="en-GB" sz="2800" dirty="0">
                <a:solidFill>
                  <a:schemeClr val="bg1"/>
                </a:solidFill>
              </a:rPr>
              <a:t>…”</a:t>
            </a:r>
          </a:p>
          <a:p>
            <a:pPr marL="0" lvl="1"/>
            <a:r>
              <a:rPr lang="en-GB" sz="2800" dirty="0">
                <a:solidFill>
                  <a:schemeClr val="bg1"/>
                </a:solidFill>
              </a:rPr>
              <a:t> </a:t>
            </a:r>
            <a:r>
              <a:rPr lang="en-GB" sz="2000" i="1" dirty="0">
                <a:solidFill>
                  <a:schemeClr val="bg1"/>
                </a:solidFill>
              </a:rPr>
              <a:t>– 2 Timothy 4:3</a:t>
            </a:r>
          </a:p>
          <a:p>
            <a:pPr marL="0" lvl="1"/>
            <a:endParaRPr lang="en-US" sz="2800" i="1" dirty="0">
              <a:solidFill>
                <a:schemeClr val="bg1"/>
              </a:solidFill>
            </a:endParaRPr>
          </a:p>
          <a:p>
            <a:pPr marL="0" lvl="1"/>
            <a:r>
              <a:rPr lang="en-GB" sz="2800" dirty="0">
                <a:solidFill>
                  <a:schemeClr val="bg1"/>
                </a:solidFill>
              </a:rPr>
              <a:t>“…they will turn their ears </a:t>
            </a:r>
            <a:r>
              <a:rPr lang="en-GB" sz="2800" dirty="0">
                <a:solidFill>
                  <a:srgbClr val="FF4F4F"/>
                </a:solidFill>
              </a:rPr>
              <a:t>away from the truth</a:t>
            </a:r>
            <a:r>
              <a:rPr lang="en-GB" sz="2800" dirty="0">
                <a:solidFill>
                  <a:schemeClr val="bg1"/>
                </a:solidFill>
              </a:rPr>
              <a:t>, and be turned aside to fables”. </a:t>
            </a:r>
            <a:r>
              <a:rPr lang="en-GB" sz="2000" i="1" dirty="0">
                <a:solidFill>
                  <a:schemeClr val="bg1"/>
                </a:solidFill>
              </a:rPr>
              <a:t>– 2 Timothy 4:4</a:t>
            </a:r>
            <a:endParaRPr lang="en-GB" sz="2000" dirty="0">
              <a:solidFill>
                <a:schemeClr val="bg1"/>
              </a:solidFill>
            </a:endParaRPr>
          </a:p>
          <a:p>
            <a:pPr marL="0" lvl="1"/>
            <a:endParaRPr lang="en-US" sz="2800" dirty="0">
              <a:solidFill>
                <a:schemeClr val="bg1"/>
              </a:solidFill>
            </a:endParaRPr>
          </a:p>
          <a:p>
            <a:pPr marL="0" lvl="1"/>
            <a:r>
              <a:rPr lang="en-GB" sz="2800" dirty="0">
                <a:solidFill>
                  <a:schemeClr val="bg1"/>
                </a:solidFill>
              </a:rPr>
              <a:t>“…there will be false teachers among you, who will </a:t>
            </a:r>
            <a:r>
              <a:rPr lang="en-GB" sz="2800" dirty="0">
                <a:solidFill>
                  <a:srgbClr val="FF4F4F"/>
                </a:solidFill>
              </a:rPr>
              <a:t>secretly bring in destructive heresies</a:t>
            </a:r>
            <a:r>
              <a:rPr lang="en-GB" sz="2800" dirty="0">
                <a:solidFill>
                  <a:schemeClr val="bg1"/>
                </a:solidFill>
              </a:rPr>
              <a:t>”. </a:t>
            </a:r>
            <a:r>
              <a:rPr lang="en-GB" sz="2000" i="1" dirty="0">
                <a:solidFill>
                  <a:schemeClr val="bg1"/>
                </a:solidFill>
              </a:rPr>
              <a:t>– 2 Peter 2:1</a:t>
            </a:r>
            <a:endParaRPr lang="en-GB" sz="2000" dirty="0">
              <a:solidFill>
                <a:schemeClr val="bg1"/>
              </a:solidFill>
            </a:endParaRPr>
          </a:p>
        </p:txBody>
      </p:sp>
    </p:spTree>
    <p:extLst>
      <p:ext uri="{BB962C8B-B14F-4D97-AF65-F5344CB8AC3E}">
        <p14:creationId xmlns="" xmlns:p14="http://schemas.microsoft.com/office/powerpoint/2010/main" val="1101076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6540" y="1243838"/>
            <a:ext cx="8554101" cy="1754326"/>
          </a:xfrm>
          <a:prstGeom prst="rect">
            <a:avLst/>
          </a:prstGeom>
          <a:noFill/>
        </p:spPr>
        <p:txBody>
          <a:bodyPr wrap="square" rtlCol="0">
            <a:spAutoFit/>
          </a:bodyPr>
          <a:lstStyle/>
          <a:p>
            <a:r>
              <a:rPr lang="en-GB" sz="5400" dirty="0">
                <a:solidFill>
                  <a:schemeClr val="bg1"/>
                </a:solidFill>
              </a:rPr>
              <a:t>Be like the Bereans in Acts 17 who…</a:t>
            </a:r>
            <a:endParaRPr lang="en-GB" dirty="0">
              <a:solidFill>
                <a:srgbClr val="FF4F4F"/>
              </a:solidFill>
              <a:latin typeface="Castellar" panose="020A0402060406010301" pitchFamily="18" charset="0"/>
            </a:endParaRPr>
          </a:p>
        </p:txBody>
      </p:sp>
      <p:sp>
        <p:nvSpPr>
          <p:cNvPr id="3" name="Rectangle 2"/>
          <p:cNvSpPr/>
          <p:nvPr/>
        </p:nvSpPr>
        <p:spPr>
          <a:xfrm>
            <a:off x="2378620" y="3351663"/>
            <a:ext cx="7593717" cy="2123658"/>
          </a:xfrm>
          <a:prstGeom prst="rect">
            <a:avLst/>
          </a:prstGeom>
        </p:spPr>
        <p:txBody>
          <a:bodyPr wrap="square">
            <a:spAutoFit/>
          </a:bodyPr>
          <a:lstStyle/>
          <a:p>
            <a:r>
              <a:rPr lang="en-GB" sz="4400" dirty="0">
                <a:solidFill>
                  <a:schemeClr val="bg1"/>
                </a:solidFill>
              </a:rPr>
              <a:t>“…searched the Scriptures daily to find out whether these things were so.”</a:t>
            </a:r>
          </a:p>
        </p:txBody>
      </p:sp>
    </p:spTree>
    <p:extLst>
      <p:ext uri="{BB962C8B-B14F-4D97-AF65-F5344CB8AC3E}">
        <p14:creationId xmlns="" xmlns:p14="http://schemas.microsoft.com/office/powerpoint/2010/main" val="3866555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Practical tips for reading the Word</a:t>
            </a:r>
            <a:endParaRPr lang="en-GB" sz="2400" dirty="0">
              <a:solidFill>
                <a:schemeClr val="bg1"/>
              </a:solidFill>
              <a:latin typeface="Castellar" panose="020A0402060406010301" pitchFamily="18" charset="0"/>
            </a:endParaRPr>
          </a:p>
        </p:txBody>
      </p:sp>
      <p:sp>
        <p:nvSpPr>
          <p:cNvPr id="4" name="Rectangle 3"/>
          <p:cNvSpPr/>
          <p:nvPr/>
        </p:nvSpPr>
        <p:spPr>
          <a:xfrm>
            <a:off x="451264" y="1555161"/>
            <a:ext cx="10111634" cy="4401205"/>
          </a:xfrm>
          <a:prstGeom prst="rect">
            <a:avLst/>
          </a:prstGeom>
        </p:spPr>
        <p:txBody>
          <a:bodyPr wrap="square">
            <a:spAutoFit/>
          </a:bodyPr>
          <a:lstStyle/>
          <a:p>
            <a:pPr marL="514350" lvl="1" indent="-514350">
              <a:buFont typeface="+mj-lt"/>
              <a:buAutoNum type="arabicPeriod"/>
            </a:pPr>
            <a:r>
              <a:rPr lang="en-GB" sz="2800" dirty="0">
                <a:solidFill>
                  <a:schemeClr val="bg1"/>
                </a:solidFill>
              </a:rPr>
              <a:t>Start with the premise that it is true and inerrant</a:t>
            </a:r>
          </a:p>
          <a:p>
            <a:pPr marL="514350" lvl="1" indent="-514350">
              <a:buFont typeface="+mj-lt"/>
              <a:buAutoNum type="arabicPeriod"/>
            </a:pPr>
            <a:endParaRPr lang="en-GB" sz="2800" dirty="0">
              <a:solidFill>
                <a:schemeClr val="bg1"/>
              </a:solidFill>
            </a:endParaRPr>
          </a:p>
          <a:p>
            <a:pPr marL="514350" lvl="1" indent="-514350">
              <a:buFont typeface="+mj-lt"/>
              <a:buAutoNum type="arabicPeriod"/>
            </a:pPr>
            <a:r>
              <a:rPr lang="en-GB" sz="2800" dirty="0">
                <a:solidFill>
                  <a:schemeClr val="bg1"/>
                </a:solidFill>
              </a:rPr>
              <a:t>Start with prayer. Ask the Holy Spirit to teach and counsel you</a:t>
            </a:r>
          </a:p>
          <a:p>
            <a:pPr marL="514350" lvl="1" indent="-514350">
              <a:buFont typeface="+mj-lt"/>
              <a:buAutoNum type="arabicPeriod"/>
            </a:pPr>
            <a:endParaRPr lang="en-GB" sz="2800" dirty="0">
              <a:solidFill>
                <a:schemeClr val="bg1"/>
              </a:solidFill>
            </a:endParaRPr>
          </a:p>
          <a:p>
            <a:pPr marL="514350" lvl="1" indent="-514350">
              <a:buFont typeface="+mj-lt"/>
              <a:buAutoNum type="arabicPeriod"/>
            </a:pPr>
            <a:r>
              <a:rPr lang="en-GB" sz="2800" dirty="0">
                <a:solidFill>
                  <a:schemeClr val="bg1"/>
                </a:solidFill>
              </a:rPr>
              <a:t>Look for Jesus wherever you are reading. What is God saying?</a:t>
            </a:r>
          </a:p>
          <a:p>
            <a:pPr marL="514350" lvl="1" indent="-514350">
              <a:buFont typeface="+mj-lt"/>
              <a:buAutoNum type="arabicPeriod"/>
            </a:pPr>
            <a:endParaRPr lang="en-GB" sz="2800" dirty="0">
              <a:solidFill>
                <a:schemeClr val="bg1"/>
              </a:solidFill>
            </a:endParaRPr>
          </a:p>
          <a:p>
            <a:pPr marL="514350" lvl="1" indent="-514350">
              <a:buFont typeface="+mj-lt"/>
              <a:buAutoNum type="arabicPeriod"/>
            </a:pPr>
            <a:r>
              <a:rPr lang="en-GB" sz="2800" dirty="0">
                <a:solidFill>
                  <a:schemeClr val="bg1"/>
                </a:solidFill>
              </a:rPr>
              <a:t>Get hold of a study Bible or some good commentaries</a:t>
            </a:r>
          </a:p>
          <a:p>
            <a:pPr marL="1428750" lvl="3" indent="-514350">
              <a:buFont typeface="Arial" panose="020B0604020202020204" pitchFamily="34" charset="0"/>
              <a:buChar char="•"/>
            </a:pPr>
            <a:r>
              <a:rPr lang="en-GB" sz="2800" dirty="0">
                <a:solidFill>
                  <a:schemeClr val="bg1"/>
                </a:solidFill>
              </a:rPr>
              <a:t>Blue Letter Bible (www.blueletterbible.org) </a:t>
            </a:r>
          </a:p>
          <a:p>
            <a:pPr marL="514350" lvl="1" indent="-514350">
              <a:buFont typeface="+mj-lt"/>
              <a:buAutoNum type="arabicPeriod"/>
            </a:pPr>
            <a:endParaRPr lang="en-GB" sz="2800" dirty="0">
              <a:solidFill>
                <a:schemeClr val="bg1"/>
              </a:solidFill>
            </a:endParaRPr>
          </a:p>
          <a:p>
            <a:pPr marL="514350" lvl="1" indent="-514350">
              <a:buFont typeface="+mj-lt"/>
              <a:buAutoNum type="arabicPeriod"/>
            </a:pPr>
            <a:r>
              <a:rPr lang="en-GB" sz="2800" dirty="0">
                <a:solidFill>
                  <a:schemeClr val="bg1"/>
                </a:solidFill>
              </a:rPr>
              <a:t>Set aside time to read</a:t>
            </a:r>
          </a:p>
        </p:txBody>
      </p:sp>
    </p:spTree>
    <p:extLst>
      <p:ext uri="{BB962C8B-B14F-4D97-AF65-F5344CB8AC3E}">
        <p14:creationId xmlns="" xmlns:p14="http://schemas.microsoft.com/office/powerpoint/2010/main" val="2865245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6618" y="1473523"/>
            <a:ext cx="7996459" cy="4401205"/>
          </a:xfrm>
          <a:prstGeom prst="rect">
            <a:avLst/>
          </a:prstGeom>
        </p:spPr>
        <p:txBody>
          <a:bodyPr wrap="square">
            <a:spAutoFit/>
          </a:bodyPr>
          <a:lstStyle/>
          <a:p>
            <a:r>
              <a:rPr lang="en-GB" sz="3600" dirty="0">
                <a:solidFill>
                  <a:schemeClr val="bg1"/>
                </a:solidFill>
              </a:rPr>
              <a:t>“And truly Jesus did many other signs in the presence of His disciples, which are not written in this book; but these are written that you may </a:t>
            </a:r>
            <a:r>
              <a:rPr lang="en-GB" sz="3600" dirty="0">
                <a:solidFill>
                  <a:srgbClr val="FF4F4F"/>
                </a:solidFill>
              </a:rPr>
              <a:t>believe that Jesus is the Christ</a:t>
            </a:r>
            <a:r>
              <a:rPr lang="en-GB" sz="3600" dirty="0">
                <a:solidFill>
                  <a:schemeClr val="bg1"/>
                </a:solidFill>
              </a:rPr>
              <a:t>, the Son of God, </a:t>
            </a:r>
            <a:r>
              <a:rPr lang="en-GB" sz="3600" dirty="0">
                <a:solidFill>
                  <a:srgbClr val="FF4F4F"/>
                </a:solidFill>
              </a:rPr>
              <a:t>and that believing you may have life in His name</a:t>
            </a:r>
            <a:r>
              <a:rPr lang="en-GB" sz="3600" dirty="0">
                <a:solidFill>
                  <a:schemeClr val="bg1"/>
                </a:solidFill>
              </a:rPr>
              <a:t>.”</a:t>
            </a:r>
          </a:p>
          <a:p>
            <a:endParaRPr lang="en-GB" sz="3600" dirty="0">
              <a:solidFill>
                <a:schemeClr val="bg1"/>
              </a:solidFill>
            </a:endParaRPr>
          </a:p>
          <a:p>
            <a:pPr marL="457200" indent="-457200">
              <a:buFontTx/>
              <a:buChar char="-"/>
            </a:pPr>
            <a:r>
              <a:rPr lang="en-GB" sz="2800" i="1" dirty="0">
                <a:solidFill>
                  <a:schemeClr val="bg1"/>
                </a:solidFill>
              </a:rPr>
              <a:t>John 20:30-31</a:t>
            </a:r>
          </a:p>
        </p:txBody>
      </p:sp>
    </p:spTree>
    <p:extLst>
      <p:ext uri="{BB962C8B-B14F-4D97-AF65-F5344CB8AC3E}">
        <p14:creationId xmlns="" xmlns:p14="http://schemas.microsoft.com/office/powerpoint/2010/main" val="3671104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3141" y="1916969"/>
            <a:ext cx="9790386" cy="3253839"/>
          </a:xfrm>
          <a:prstGeom prst="rect">
            <a:avLst/>
          </a:prstGeom>
        </p:spPr>
        <p:txBody>
          <a:bodyPr wrap="square">
            <a:spAutoFit/>
          </a:bodyPr>
          <a:lstStyle/>
          <a:p>
            <a:pPr marL="0" lvl="1">
              <a:lnSpc>
                <a:spcPct val="107000"/>
              </a:lnSpc>
              <a:spcAft>
                <a:spcPts val="0"/>
              </a:spcAft>
            </a:pPr>
            <a:r>
              <a:rPr lang="en-GB" sz="4000" dirty="0">
                <a:solidFill>
                  <a:schemeClr val="bg1"/>
                </a:solidFill>
              </a:rPr>
              <a:t>“</a:t>
            </a:r>
            <a:r>
              <a:rPr lang="en-GB" sz="4000" dirty="0">
                <a:solidFill>
                  <a:srgbClr val="FF4F4F"/>
                </a:solidFill>
              </a:rPr>
              <a:t>Open my eyes </a:t>
            </a:r>
            <a:r>
              <a:rPr lang="en-GB" sz="4000" dirty="0">
                <a:solidFill>
                  <a:schemeClr val="bg1"/>
                </a:solidFill>
              </a:rPr>
              <a:t>that I might see wonderful things in Your Word”</a:t>
            </a:r>
          </a:p>
          <a:p>
            <a:pPr marL="0" lvl="1">
              <a:lnSpc>
                <a:spcPct val="107000"/>
              </a:lnSpc>
              <a:spcAft>
                <a:spcPts val="0"/>
              </a:spcAft>
            </a:pPr>
            <a:r>
              <a:rPr lang="en-GB" sz="2000" i="1" dirty="0">
                <a:solidFill>
                  <a:schemeClr val="bg1"/>
                </a:solidFill>
              </a:rPr>
              <a:t>- Psalm 119:18</a:t>
            </a:r>
          </a:p>
          <a:p>
            <a:pPr marL="0" lvl="1">
              <a:lnSpc>
                <a:spcPct val="107000"/>
              </a:lnSpc>
              <a:spcAft>
                <a:spcPts val="0"/>
              </a:spcAft>
            </a:pPr>
            <a:endParaRPr lang="en-GB" sz="3200" dirty="0">
              <a:solidFill>
                <a:schemeClr val="bg1"/>
              </a:solidFill>
            </a:endParaRPr>
          </a:p>
          <a:p>
            <a:pPr marL="0" lvl="1">
              <a:lnSpc>
                <a:spcPct val="107000"/>
              </a:lnSpc>
              <a:spcAft>
                <a:spcPts val="0"/>
              </a:spcAft>
            </a:pPr>
            <a:r>
              <a:rPr lang="en-GB" sz="4000" dirty="0">
                <a:solidFill>
                  <a:schemeClr val="bg1"/>
                </a:solidFill>
              </a:rPr>
              <a:t>“Let the word of Christ </a:t>
            </a:r>
            <a:r>
              <a:rPr lang="en-GB" sz="4000" dirty="0">
                <a:solidFill>
                  <a:srgbClr val="FF4F4F"/>
                </a:solidFill>
              </a:rPr>
              <a:t>dwell in you richly</a:t>
            </a:r>
            <a:r>
              <a:rPr lang="en-GB" sz="4000" dirty="0">
                <a:solidFill>
                  <a:schemeClr val="bg1"/>
                </a:solidFill>
              </a:rPr>
              <a:t>…”</a:t>
            </a:r>
          </a:p>
          <a:p>
            <a:pPr marL="0" lvl="1">
              <a:lnSpc>
                <a:spcPct val="107000"/>
              </a:lnSpc>
            </a:pPr>
            <a:r>
              <a:rPr lang="en-GB" sz="2000" i="1" dirty="0">
                <a:solidFill>
                  <a:schemeClr val="bg1"/>
                </a:solidFill>
              </a:rPr>
              <a:t>- Colossians 3:16a</a:t>
            </a:r>
          </a:p>
        </p:txBody>
      </p:sp>
      <p:sp>
        <p:nvSpPr>
          <p:cNvPr id="6" name="TextBox 5"/>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2 prayers for all of us…</a:t>
            </a:r>
            <a:endParaRPr lang="en-GB" sz="2400" dirty="0">
              <a:solidFill>
                <a:schemeClr val="bg1"/>
              </a:solidFill>
              <a:latin typeface="Castellar" panose="020A0402060406010301" pitchFamily="18" charset="0"/>
            </a:endParaRPr>
          </a:p>
        </p:txBody>
      </p:sp>
    </p:spTree>
    <p:extLst>
      <p:ext uri="{BB962C8B-B14F-4D97-AF65-F5344CB8AC3E}">
        <p14:creationId xmlns="" xmlns:p14="http://schemas.microsoft.com/office/powerpoint/2010/main" val="15533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Building on a solid foundation</a:t>
            </a:r>
            <a:endParaRPr lang="en-GB" sz="5400" dirty="0">
              <a:solidFill>
                <a:schemeClr val="bg1"/>
              </a:solidFill>
              <a:latin typeface="Castellar" panose="020A0402060406010301" pitchFamily="18" charset="0"/>
            </a:endParaRPr>
          </a:p>
        </p:txBody>
      </p:sp>
      <p:pic>
        <p:nvPicPr>
          <p:cNvPr id="4" name="Picture 2" descr="http://1.bp.blogspot.com/-U3BpgqPHvmM/VhmaqbUsrLI/AAAAAAAAKE4/dfoeTfZrDcg/s1600/house-on-rock.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73053" y="1530138"/>
            <a:ext cx="5865668" cy="456684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9909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d of God Speak - MercyMe w-lyrics.mp4">
            <a:hlinkClick r:id="" action="ppaction://media"/>
          </p:cNvPr>
          <p:cNvPicPr>
            <a:picLocks noRot="1" noChangeAspect="1"/>
          </p:cNvPicPr>
          <p:nvPr>
            <a:videoFile r:link="rId1"/>
          </p:nvPr>
        </p:nvPicPr>
        <p:blipFill>
          <a:blip r:embed="rId3" cstate="print"/>
          <a:stretch>
            <a:fillRect/>
          </a:stretch>
        </p:blipFill>
        <p:spPr>
          <a:xfrm>
            <a:off x="0" y="0"/>
            <a:ext cx="12192000" cy="6858000"/>
          </a:xfrm>
          <a:prstGeom prst="rect">
            <a:avLst/>
          </a:prstGeom>
        </p:spPr>
      </p:pic>
    </p:spTree>
    <p:extLst>
      <p:ext uri="{BB962C8B-B14F-4D97-AF65-F5344CB8AC3E}">
        <p14:creationId xmlns="" xmlns:p14="http://schemas.microsoft.com/office/powerpoint/2010/main" val="224993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3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1292662"/>
          </a:xfrm>
          <a:prstGeom prst="rect">
            <a:avLst/>
          </a:prstGeom>
          <a:noFill/>
        </p:spPr>
        <p:txBody>
          <a:bodyPr wrap="square" rtlCol="0">
            <a:spAutoFit/>
          </a:bodyPr>
          <a:lstStyle/>
          <a:p>
            <a:r>
              <a:rPr lang="en-US" sz="5400" dirty="0">
                <a:solidFill>
                  <a:schemeClr val="bg1"/>
                </a:solidFill>
              </a:rPr>
              <a:t>Jesus is the </a:t>
            </a:r>
            <a:r>
              <a:rPr lang="en-US" sz="5400" dirty="0">
                <a:solidFill>
                  <a:srgbClr val="FF4F4F"/>
                </a:solidFill>
              </a:rPr>
              <a:t>Word</a:t>
            </a:r>
          </a:p>
          <a:p>
            <a:endParaRPr lang="en-GB" sz="2400" dirty="0">
              <a:solidFill>
                <a:schemeClr val="bg1"/>
              </a:solidFill>
              <a:latin typeface="Castellar" panose="020A0402060406010301" pitchFamily="18" charset="0"/>
            </a:endParaRPr>
          </a:p>
        </p:txBody>
      </p:sp>
      <p:sp>
        <p:nvSpPr>
          <p:cNvPr id="4" name="Rectangle 3"/>
          <p:cNvSpPr/>
          <p:nvPr/>
        </p:nvSpPr>
        <p:spPr>
          <a:xfrm>
            <a:off x="451263" y="1618227"/>
            <a:ext cx="11420171" cy="4644733"/>
          </a:xfrm>
          <a:prstGeom prst="rect">
            <a:avLst/>
          </a:prstGeom>
        </p:spPr>
        <p:txBody>
          <a:bodyPr wrap="square">
            <a:spAutoFit/>
          </a:bodyPr>
          <a:lstStyle/>
          <a:p>
            <a:pPr marL="0" lvl="1">
              <a:lnSpc>
                <a:spcPct val="107000"/>
              </a:lnSpc>
              <a:spcAft>
                <a:spcPts val="0"/>
              </a:spcAft>
            </a:pPr>
            <a:r>
              <a:rPr lang="en-GB" sz="32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1</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In the beginning was the </a:t>
            </a:r>
            <a:r>
              <a:rPr lang="en-GB" sz="3200" dirty="0">
                <a:solidFill>
                  <a:srgbClr val="FF4F4F"/>
                </a:solidFill>
                <a:latin typeface="Calibri" panose="020F0502020204030204" pitchFamily="34" charset="0"/>
                <a:ea typeface="Calibri" panose="020F0502020204030204" pitchFamily="34" charset="0"/>
                <a:cs typeface="Times New Roman" panose="02020603050405020304" pitchFamily="18" charset="0"/>
              </a:rPr>
              <a:t>Word [Jesus]</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and the </a:t>
            </a:r>
            <a:r>
              <a:rPr lang="en-GB" sz="3200" dirty="0">
                <a:solidFill>
                  <a:srgbClr val="FF4F4F"/>
                </a:solidFill>
                <a:latin typeface="Calibri" panose="020F0502020204030204" pitchFamily="34" charset="0"/>
                <a:ea typeface="Calibri" panose="020F0502020204030204" pitchFamily="34" charset="0"/>
                <a:cs typeface="Times New Roman" panose="02020603050405020304" pitchFamily="18" charset="0"/>
              </a:rPr>
              <a:t>Word [Jesus] </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was with God, and the </a:t>
            </a:r>
            <a:r>
              <a:rPr lang="en-GB" sz="3200" dirty="0">
                <a:solidFill>
                  <a:srgbClr val="FF4F4F"/>
                </a:solidFill>
                <a:latin typeface="Calibri" panose="020F0502020204030204" pitchFamily="34" charset="0"/>
                <a:ea typeface="Calibri" panose="020F0502020204030204" pitchFamily="34" charset="0"/>
                <a:cs typeface="Times New Roman" panose="02020603050405020304" pitchFamily="18" charset="0"/>
              </a:rPr>
              <a:t>Word [Jesus] </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was God. </a:t>
            </a:r>
            <a:r>
              <a:rPr lang="en-GB" sz="32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2</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He was in the beginning with God. </a:t>
            </a:r>
            <a:r>
              <a:rPr lang="en-GB" sz="32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3</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All things were made through Him, and without Him nothing was made that was made.</a:t>
            </a:r>
          </a:p>
          <a:p>
            <a:pPr>
              <a:lnSpc>
                <a:spcPct val="107000"/>
              </a:lnSpc>
              <a:spcAft>
                <a:spcPts val="0"/>
              </a:spcAft>
            </a:pP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p>
          <a:p>
            <a:pPr marL="0" lvl="1">
              <a:lnSpc>
                <a:spcPct val="107000"/>
              </a:lnSpc>
              <a:spcAft>
                <a:spcPts val="800"/>
              </a:spcAft>
            </a:pPr>
            <a:r>
              <a:rPr lang="en-GB" sz="3200"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14</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And the </a:t>
            </a:r>
            <a:r>
              <a:rPr lang="en-GB" sz="3200" dirty="0">
                <a:solidFill>
                  <a:srgbClr val="FF4F4F"/>
                </a:solidFill>
                <a:latin typeface="Calibri" panose="020F0502020204030204" pitchFamily="34" charset="0"/>
                <a:ea typeface="Calibri" panose="020F0502020204030204" pitchFamily="34" charset="0"/>
                <a:cs typeface="Times New Roman" panose="02020603050405020304" pitchFamily="18" charset="0"/>
              </a:rPr>
              <a:t>Word [Jesus] </a:t>
            </a:r>
            <a:r>
              <a:rPr lang="en-GB"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became flesh and dwelt among us, and we beheld His glory…</a:t>
            </a:r>
          </a:p>
          <a:p>
            <a:pPr marL="0" lvl="1">
              <a:lnSpc>
                <a:spcPct val="107000"/>
              </a:lnSpc>
              <a:spcAft>
                <a:spcPts val="800"/>
              </a:spcAft>
            </a:pPr>
            <a:endParaRPr lang="en-GB"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lvl="1">
              <a:lnSpc>
                <a:spcPct val="107000"/>
              </a:lnSpc>
              <a:spcAft>
                <a:spcPts val="800"/>
              </a:spcAft>
            </a:pPr>
            <a:r>
              <a:rPr lang="en-US" sz="2400" i="1" dirty="0">
                <a:solidFill>
                  <a:schemeClr val="bg1"/>
                </a:solidFill>
                <a:latin typeface="Calibri" panose="020F0502020204030204" pitchFamily="34" charset="0"/>
                <a:cs typeface="Times New Roman" panose="02020603050405020304" pitchFamily="18" charset="0"/>
              </a:rPr>
              <a:t>- John 1</a:t>
            </a:r>
            <a:endParaRPr lang="en-GB" sz="2400" i="1"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44691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98429" y="2126707"/>
            <a:ext cx="8554101" cy="2523768"/>
          </a:xfrm>
          <a:prstGeom prst="rect">
            <a:avLst/>
          </a:prstGeom>
          <a:noFill/>
        </p:spPr>
        <p:txBody>
          <a:bodyPr wrap="square" rtlCol="0">
            <a:spAutoFit/>
          </a:bodyPr>
          <a:lstStyle/>
          <a:p>
            <a:r>
              <a:rPr lang="en-US" sz="5400" dirty="0">
                <a:solidFill>
                  <a:schemeClr val="bg1"/>
                </a:solidFill>
              </a:rPr>
              <a:t>Jesus is…</a:t>
            </a:r>
          </a:p>
          <a:p>
            <a:r>
              <a:rPr lang="en-US" sz="4400" dirty="0">
                <a:solidFill>
                  <a:schemeClr val="bg1"/>
                </a:solidFill>
              </a:rPr>
              <a:t>…the Word (</a:t>
            </a:r>
            <a:r>
              <a:rPr lang="en-US" sz="4400" i="1" dirty="0">
                <a:solidFill>
                  <a:schemeClr val="bg1"/>
                </a:solidFill>
              </a:rPr>
              <a:t>Logos</a:t>
            </a:r>
            <a:r>
              <a:rPr lang="en-US" sz="4400" dirty="0">
                <a:solidFill>
                  <a:schemeClr val="bg1"/>
                </a:solidFill>
              </a:rPr>
              <a:t>)</a:t>
            </a:r>
          </a:p>
          <a:p>
            <a:r>
              <a:rPr lang="en-US" sz="4400" dirty="0">
                <a:solidFill>
                  <a:schemeClr val="bg1"/>
                </a:solidFill>
              </a:rPr>
              <a:t>…the </a:t>
            </a:r>
            <a:r>
              <a:rPr lang="en-US" sz="6000" dirty="0">
                <a:solidFill>
                  <a:srgbClr val="FF4F4F"/>
                </a:solidFill>
              </a:rPr>
              <a:t>divine expression </a:t>
            </a:r>
            <a:r>
              <a:rPr lang="en-US" sz="4400" dirty="0">
                <a:solidFill>
                  <a:schemeClr val="bg1"/>
                </a:solidFill>
              </a:rPr>
              <a:t>of God</a:t>
            </a:r>
            <a:endParaRPr lang="en-GB" dirty="0">
              <a:solidFill>
                <a:schemeClr val="bg1"/>
              </a:solidFill>
              <a:latin typeface="Castellar" panose="020A0402060406010301" pitchFamily="18" charset="0"/>
            </a:endParaRPr>
          </a:p>
        </p:txBody>
      </p:sp>
    </p:spTree>
    <p:extLst>
      <p:ext uri="{BB962C8B-B14F-4D97-AF65-F5344CB8AC3E}">
        <p14:creationId xmlns="" xmlns:p14="http://schemas.microsoft.com/office/powerpoint/2010/main" val="1115662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80081" y="4097398"/>
            <a:ext cx="5528439" cy="2308324"/>
          </a:xfrm>
          <a:prstGeom prst="rect">
            <a:avLst/>
          </a:prstGeom>
          <a:noFill/>
        </p:spPr>
        <p:txBody>
          <a:bodyPr wrap="square" rtlCol="0">
            <a:spAutoFit/>
          </a:bodyPr>
          <a:lstStyle/>
          <a:p>
            <a:r>
              <a:rPr lang="en-US" sz="4800" dirty="0">
                <a:solidFill>
                  <a:schemeClr val="bg1"/>
                </a:solidFill>
              </a:rPr>
              <a:t>Jesus didn’t just bring us a message… </a:t>
            </a:r>
            <a:r>
              <a:rPr lang="en-US" sz="4800" dirty="0">
                <a:solidFill>
                  <a:srgbClr val="FF4F4F"/>
                </a:solidFill>
              </a:rPr>
              <a:t>He is the message!</a:t>
            </a:r>
            <a:endParaRPr lang="en-GB" sz="1600" dirty="0">
              <a:solidFill>
                <a:srgbClr val="FF4F4F"/>
              </a:solidFill>
              <a:latin typeface="Castellar" panose="020A0402060406010301" pitchFamily="18" charset="0"/>
            </a:endParaRPr>
          </a:p>
        </p:txBody>
      </p:sp>
      <p:sp>
        <p:nvSpPr>
          <p:cNvPr id="4" name="TextBox 3"/>
          <p:cNvSpPr txBox="1"/>
          <p:nvPr/>
        </p:nvSpPr>
        <p:spPr>
          <a:xfrm>
            <a:off x="709447" y="639494"/>
            <a:ext cx="7326189" cy="2123658"/>
          </a:xfrm>
          <a:prstGeom prst="rect">
            <a:avLst/>
          </a:prstGeom>
          <a:noFill/>
        </p:spPr>
        <p:txBody>
          <a:bodyPr wrap="square" rtlCol="0">
            <a:spAutoFit/>
          </a:bodyPr>
          <a:lstStyle/>
          <a:p>
            <a:r>
              <a:rPr lang="en-GB" sz="4800" dirty="0">
                <a:solidFill>
                  <a:schemeClr val="bg1"/>
                </a:solidFill>
              </a:rPr>
              <a:t>“God… has in these last days spoken to us by </a:t>
            </a:r>
            <a:r>
              <a:rPr lang="en-GB" sz="4800" dirty="0">
                <a:solidFill>
                  <a:srgbClr val="FF4F4F"/>
                </a:solidFill>
              </a:rPr>
              <a:t>His Son”</a:t>
            </a:r>
          </a:p>
          <a:p>
            <a:endParaRPr lang="en-GB" sz="1200" i="1" dirty="0">
              <a:solidFill>
                <a:schemeClr val="bg1"/>
              </a:solidFill>
              <a:latin typeface="Castellar" panose="020A0402060406010301" pitchFamily="18" charset="0"/>
            </a:endParaRPr>
          </a:p>
          <a:p>
            <a:r>
              <a:rPr lang="en-GB" sz="2400" i="1" dirty="0">
                <a:solidFill>
                  <a:schemeClr val="bg1"/>
                </a:solidFill>
              </a:rPr>
              <a:t>- Hebrews 4 : 1-2</a:t>
            </a:r>
          </a:p>
        </p:txBody>
      </p:sp>
      <p:cxnSp>
        <p:nvCxnSpPr>
          <p:cNvPr id="6" name="Connector: Elbow 5"/>
          <p:cNvCxnSpPr>
            <a:cxnSpLocks/>
          </p:cNvCxnSpPr>
          <p:nvPr/>
        </p:nvCxnSpPr>
        <p:spPr>
          <a:xfrm rot="10800000">
            <a:off x="4059620" y="3105344"/>
            <a:ext cx="1883978" cy="2365297"/>
          </a:xfrm>
          <a:prstGeom prst="bentConnector2">
            <a:avLst/>
          </a:prstGeom>
          <a:ln w="25400">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64812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First hand experience of Jesus…</a:t>
            </a:r>
            <a:endParaRPr lang="en-GB" sz="2400" dirty="0">
              <a:solidFill>
                <a:schemeClr val="bg1"/>
              </a:solidFill>
              <a:latin typeface="Castellar" panose="020A0402060406010301" pitchFamily="18" charset="0"/>
            </a:endParaRPr>
          </a:p>
        </p:txBody>
      </p:sp>
      <p:sp>
        <p:nvSpPr>
          <p:cNvPr id="4" name="Rectangle 3"/>
          <p:cNvSpPr/>
          <p:nvPr/>
        </p:nvSpPr>
        <p:spPr>
          <a:xfrm>
            <a:off x="451263" y="1555161"/>
            <a:ext cx="11420171" cy="5035674"/>
          </a:xfrm>
          <a:prstGeom prst="rect">
            <a:avLst/>
          </a:prstGeom>
        </p:spPr>
        <p:txBody>
          <a:bodyPr wrap="square">
            <a:spAutoFit/>
          </a:bodyPr>
          <a:lstStyle/>
          <a:p>
            <a:pPr marL="0" lvl="1">
              <a:lnSpc>
                <a:spcPct val="107000"/>
              </a:lnSpc>
              <a:spcAft>
                <a:spcPts val="0"/>
              </a:spcAft>
            </a:pPr>
            <a:r>
              <a:rPr lang="en-GB" sz="2800" dirty="0">
                <a:solidFill>
                  <a:schemeClr val="bg1"/>
                </a:solidFill>
              </a:rPr>
              <a:t>“We proclaim to you the one who existed from the beginning, </a:t>
            </a:r>
            <a:r>
              <a:rPr lang="en-GB" sz="2800" dirty="0">
                <a:solidFill>
                  <a:srgbClr val="FF4F4F"/>
                </a:solidFill>
              </a:rPr>
              <a:t>whom we have heard and seen</a:t>
            </a:r>
            <a:r>
              <a:rPr lang="en-GB" sz="2800" dirty="0">
                <a:solidFill>
                  <a:schemeClr val="bg1"/>
                </a:solidFill>
              </a:rPr>
              <a:t>. We </a:t>
            </a:r>
            <a:r>
              <a:rPr lang="en-GB" sz="2800" dirty="0">
                <a:solidFill>
                  <a:srgbClr val="FF4F4F"/>
                </a:solidFill>
              </a:rPr>
              <a:t>saw him with our own eyes </a:t>
            </a:r>
            <a:r>
              <a:rPr lang="en-GB" sz="2800" dirty="0">
                <a:solidFill>
                  <a:schemeClr val="bg1"/>
                </a:solidFill>
              </a:rPr>
              <a:t>and </a:t>
            </a:r>
            <a:r>
              <a:rPr lang="en-GB" sz="2800" dirty="0">
                <a:solidFill>
                  <a:srgbClr val="FF4F4F"/>
                </a:solidFill>
              </a:rPr>
              <a:t>touched him with our own hands</a:t>
            </a:r>
            <a:r>
              <a:rPr lang="en-GB" sz="2800" dirty="0">
                <a:solidFill>
                  <a:schemeClr val="bg1"/>
                </a:solidFill>
              </a:rPr>
              <a:t>. He is the Word of life. This one who is life itself was revealed to us, and we have seen him. And now we testify and proclaim to you that he is the one who is eternal life. He was with the Father, and then he was revealed to us. We proclaim to you what we ourselves have actually </a:t>
            </a:r>
            <a:r>
              <a:rPr lang="en-GB" sz="2800" dirty="0">
                <a:solidFill>
                  <a:srgbClr val="FF4F4F"/>
                </a:solidFill>
              </a:rPr>
              <a:t>seen</a:t>
            </a:r>
            <a:r>
              <a:rPr lang="en-GB" sz="2800" dirty="0">
                <a:solidFill>
                  <a:schemeClr val="bg1"/>
                </a:solidFill>
              </a:rPr>
              <a:t> and </a:t>
            </a:r>
            <a:r>
              <a:rPr lang="en-GB" sz="2800" dirty="0">
                <a:solidFill>
                  <a:srgbClr val="FF4F4F"/>
                </a:solidFill>
              </a:rPr>
              <a:t>heard</a:t>
            </a:r>
            <a:r>
              <a:rPr lang="en-GB" sz="2800" dirty="0">
                <a:solidFill>
                  <a:schemeClr val="bg1"/>
                </a:solidFill>
              </a:rPr>
              <a:t> so that you may have fellowship with us. And our fellowship is with the Father and with his Son, Jesus Christ. We are writing these things so that you may fully share our joy”.</a:t>
            </a:r>
          </a:p>
          <a:p>
            <a:pPr marL="0" lvl="1">
              <a:lnSpc>
                <a:spcPct val="107000"/>
              </a:lnSpc>
              <a:spcAft>
                <a:spcPts val="800"/>
              </a:spcAft>
            </a:pPr>
            <a:endParaRPr lang="en-US" i="1" dirty="0">
              <a:solidFill>
                <a:schemeClr val="bg1"/>
              </a:solidFill>
              <a:latin typeface="Castellar" panose="020A0402060406010301" pitchFamily="18" charset="0"/>
            </a:endParaRPr>
          </a:p>
          <a:p>
            <a:pPr marL="0" lvl="1">
              <a:lnSpc>
                <a:spcPct val="107000"/>
              </a:lnSpc>
              <a:spcAft>
                <a:spcPts val="800"/>
              </a:spcAft>
            </a:pPr>
            <a:r>
              <a:rPr lang="en-US" sz="2400" i="1" dirty="0">
                <a:solidFill>
                  <a:schemeClr val="bg1"/>
                </a:solidFill>
              </a:rPr>
              <a:t>- 1 John 1 : 1 – 4 NLT</a:t>
            </a:r>
            <a:endParaRPr lang="en-GB" sz="2400" i="1" dirty="0">
              <a:solidFill>
                <a:schemeClr val="bg1"/>
              </a:solidFill>
            </a:endParaRPr>
          </a:p>
        </p:txBody>
      </p:sp>
    </p:spTree>
    <p:extLst>
      <p:ext uri="{BB962C8B-B14F-4D97-AF65-F5344CB8AC3E}">
        <p14:creationId xmlns="" xmlns:p14="http://schemas.microsoft.com/office/powerpoint/2010/main" val="874863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923330"/>
          </a:xfrm>
          <a:prstGeom prst="rect">
            <a:avLst/>
          </a:prstGeom>
          <a:noFill/>
        </p:spPr>
        <p:txBody>
          <a:bodyPr wrap="square" rtlCol="0">
            <a:spAutoFit/>
          </a:bodyPr>
          <a:lstStyle/>
          <a:p>
            <a:r>
              <a:rPr lang="en-US" sz="5400" dirty="0">
                <a:solidFill>
                  <a:schemeClr val="bg1"/>
                </a:solidFill>
              </a:rPr>
              <a:t>Jesus in the Old Testament…</a:t>
            </a:r>
            <a:endParaRPr lang="en-GB" sz="2400" dirty="0">
              <a:solidFill>
                <a:schemeClr val="bg1"/>
              </a:solidFill>
              <a:latin typeface="Castellar" panose="020A0402060406010301" pitchFamily="18" charset="0"/>
            </a:endParaRPr>
          </a:p>
        </p:txBody>
      </p:sp>
      <p:sp>
        <p:nvSpPr>
          <p:cNvPr id="4" name="Rectangle 3"/>
          <p:cNvSpPr/>
          <p:nvPr/>
        </p:nvSpPr>
        <p:spPr>
          <a:xfrm>
            <a:off x="451263" y="1555161"/>
            <a:ext cx="11420171" cy="4955203"/>
          </a:xfrm>
          <a:prstGeom prst="rect">
            <a:avLst/>
          </a:prstGeom>
        </p:spPr>
        <p:txBody>
          <a:bodyPr wrap="square">
            <a:spAutoFit/>
          </a:bodyPr>
          <a:lstStyle/>
          <a:p>
            <a:pPr marL="0" lvl="1"/>
            <a:r>
              <a:rPr lang="en-GB" sz="3200" dirty="0">
                <a:solidFill>
                  <a:schemeClr val="bg1"/>
                </a:solidFill>
              </a:rPr>
              <a:t>“You search the Scriptures, because you think that in them you have eternal life; and </a:t>
            </a:r>
            <a:r>
              <a:rPr lang="en-GB" sz="3200" dirty="0">
                <a:solidFill>
                  <a:srgbClr val="FF4F4F"/>
                </a:solidFill>
              </a:rPr>
              <a:t>these are they which testify about me”</a:t>
            </a:r>
          </a:p>
          <a:p>
            <a:pPr marL="0" lvl="1"/>
            <a:r>
              <a:rPr lang="en-GB" sz="2800" dirty="0">
                <a:solidFill>
                  <a:schemeClr val="bg1"/>
                </a:solidFill>
              </a:rPr>
              <a:t> </a:t>
            </a:r>
            <a:r>
              <a:rPr lang="en-GB" sz="2000" i="1" dirty="0">
                <a:solidFill>
                  <a:schemeClr val="bg1"/>
                </a:solidFill>
              </a:rPr>
              <a:t>– John 5:39</a:t>
            </a:r>
            <a:endParaRPr lang="en-GB" sz="2800" i="1" dirty="0">
              <a:solidFill>
                <a:schemeClr val="bg1"/>
              </a:solidFill>
            </a:endParaRPr>
          </a:p>
          <a:p>
            <a:pPr marL="0" lvl="1"/>
            <a:endParaRPr lang="en-GB" sz="2800" dirty="0">
              <a:solidFill>
                <a:schemeClr val="bg1"/>
              </a:solidFill>
            </a:endParaRPr>
          </a:p>
          <a:p>
            <a:pPr marL="0" lvl="1"/>
            <a:r>
              <a:rPr lang="en-GB" sz="3200" dirty="0">
                <a:solidFill>
                  <a:schemeClr val="bg1"/>
                </a:solidFill>
              </a:rPr>
              <a:t>“If you believed Moses, you would believe me, for </a:t>
            </a:r>
            <a:r>
              <a:rPr lang="en-GB" sz="3200" dirty="0">
                <a:solidFill>
                  <a:srgbClr val="FF4F4F"/>
                </a:solidFill>
              </a:rPr>
              <a:t>he wrote about me” </a:t>
            </a:r>
          </a:p>
          <a:p>
            <a:pPr marL="0" lvl="1"/>
            <a:r>
              <a:rPr lang="en-GB" sz="2000" i="1" dirty="0">
                <a:solidFill>
                  <a:schemeClr val="bg1"/>
                </a:solidFill>
              </a:rPr>
              <a:t>– John 5:46</a:t>
            </a:r>
            <a:endParaRPr lang="en-GB" sz="2000" dirty="0">
              <a:solidFill>
                <a:schemeClr val="bg1"/>
              </a:solidFill>
            </a:endParaRPr>
          </a:p>
          <a:p>
            <a:pPr marL="0" lvl="1"/>
            <a:endParaRPr lang="en-GB" sz="2800" dirty="0">
              <a:solidFill>
                <a:schemeClr val="bg1"/>
              </a:solidFill>
            </a:endParaRPr>
          </a:p>
          <a:p>
            <a:pPr marL="0" lvl="1"/>
            <a:r>
              <a:rPr lang="en-GB" sz="3200" dirty="0">
                <a:solidFill>
                  <a:schemeClr val="bg1"/>
                </a:solidFill>
              </a:rPr>
              <a:t>“And beginning at Moses and all the Prophets, </a:t>
            </a:r>
            <a:r>
              <a:rPr lang="en-GB" sz="3200" dirty="0">
                <a:solidFill>
                  <a:srgbClr val="FF4F4F"/>
                </a:solidFill>
              </a:rPr>
              <a:t>He expounded to them in all the Scriptures the things concerning Himself”</a:t>
            </a:r>
            <a:r>
              <a:rPr lang="en-GB" sz="3200" dirty="0">
                <a:solidFill>
                  <a:schemeClr val="bg1"/>
                </a:solidFill>
              </a:rPr>
              <a:t> </a:t>
            </a:r>
          </a:p>
          <a:p>
            <a:pPr marL="0" lvl="1"/>
            <a:r>
              <a:rPr lang="en-GB" sz="2000" i="1" dirty="0">
                <a:solidFill>
                  <a:schemeClr val="bg1"/>
                </a:solidFill>
              </a:rPr>
              <a:t>– Luke 24:27</a:t>
            </a:r>
            <a:endParaRPr lang="en-GB" sz="2000" dirty="0">
              <a:solidFill>
                <a:schemeClr val="bg1"/>
              </a:solidFill>
            </a:endParaRPr>
          </a:p>
        </p:txBody>
      </p:sp>
    </p:spTree>
    <p:extLst>
      <p:ext uri="{BB962C8B-B14F-4D97-AF65-F5344CB8AC3E}">
        <p14:creationId xmlns="" xmlns:p14="http://schemas.microsoft.com/office/powerpoint/2010/main" val="326087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1263" y="325565"/>
            <a:ext cx="10452264" cy="1754326"/>
          </a:xfrm>
          <a:prstGeom prst="rect">
            <a:avLst/>
          </a:prstGeom>
          <a:noFill/>
        </p:spPr>
        <p:txBody>
          <a:bodyPr wrap="square" rtlCol="0">
            <a:spAutoFit/>
          </a:bodyPr>
          <a:lstStyle/>
          <a:p>
            <a:r>
              <a:rPr lang="en-US" sz="5400" dirty="0">
                <a:solidFill>
                  <a:schemeClr val="bg1"/>
                </a:solidFill>
              </a:rPr>
              <a:t>The Old Testament is also written for </a:t>
            </a:r>
            <a:r>
              <a:rPr lang="en-US" sz="5400" dirty="0">
                <a:solidFill>
                  <a:srgbClr val="FF4F4F"/>
                </a:solidFill>
              </a:rPr>
              <a:t>our</a:t>
            </a:r>
            <a:r>
              <a:rPr lang="en-US" sz="5400" dirty="0">
                <a:solidFill>
                  <a:schemeClr val="bg1"/>
                </a:solidFill>
              </a:rPr>
              <a:t> benefit</a:t>
            </a:r>
            <a:endParaRPr lang="en-GB" sz="2400" dirty="0">
              <a:solidFill>
                <a:schemeClr val="bg1"/>
              </a:solidFill>
              <a:latin typeface="Castellar" panose="020A0402060406010301" pitchFamily="18" charset="0"/>
            </a:endParaRPr>
          </a:p>
        </p:txBody>
      </p:sp>
      <p:sp>
        <p:nvSpPr>
          <p:cNvPr id="4" name="Rectangle 3"/>
          <p:cNvSpPr/>
          <p:nvPr/>
        </p:nvSpPr>
        <p:spPr>
          <a:xfrm>
            <a:off x="451263" y="2280855"/>
            <a:ext cx="11420171" cy="4093428"/>
          </a:xfrm>
          <a:prstGeom prst="rect">
            <a:avLst/>
          </a:prstGeom>
        </p:spPr>
        <p:txBody>
          <a:bodyPr wrap="square">
            <a:spAutoFit/>
          </a:bodyPr>
          <a:lstStyle/>
          <a:p>
            <a:pPr marL="0" lvl="1"/>
            <a:r>
              <a:rPr lang="en-GB" sz="3200" dirty="0">
                <a:solidFill>
                  <a:schemeClr val="bg1"/>
                </a:solidFill>
              </a:rPr>
              <a:t>“Now all these things happened to them as examples, and </a:t>
            </a:r>
            <a:r>
              <a:rPr lang="en-GB" sz="3200" dirty="0">
                <a:solidFill>
                  <a:srgbClr val="FF4F4F"/>
                </a:solidFill>
              </a:rPr>
              <a:t>they were written for our admonition</a:t>
            </a:r>
            <a:r>
              <a:rPr lang="en-GB" sz="3200" dirty="0">
                <a:solidFill>
                  <a:schemeClr val="bg1"/>
                </a:solidFill>
              </a:rPr>
              <a:t>, upon whom the ends of the ages have come”</a:t>
            </a:r>
          </a:p>
          <a:p>
            <a:pPr marL="0" lvl="1"/>
            <a:r>
              <a:rPr lang="en-GB" sz="2000" i="1" dirty="0">
                <a:solidFill>
                  <a:schemeClr val="bg1"/>
                </a:solidFill>
              </a:rPr>
              <a:t>- 1 Cor 10:11</a:t>
            </a:r>
          </a:p>
          <a:p>
            <a:pPr marL="0" lvl="1"/>
            <a:endParaRPr lang="en-GB" sz="2800" dirty="0">
              <a:solidFill>
                <a:schemeClr val="bg1"/>
              </a:solidFill>
            </a:endParaRPr>
          </a:p>
          <a:p>
            <a:pPr marL="0" lvl="1"/>
            <a:r>
              <a:rPr lang="en-GB" sz="3200" dirty="0">
                <a:solidFill>
                  <a:schemeClr val="bg1"/>
                </a:solidFill>
              </a:rPr>
              <a:t>“For whatever things were written before were </a:t>
            </a:r>
            <a:r>
              <a:rPr lang="en-GB" sz="3200" dirty="0">
                <a:solidFill>
                  <a:srgbClr val="FF4F4F"/>
                </a:solidFill>
              </a:rPr>
              <a:t>written for our learning</a:t>
            </a:r>
            <a:r>
              <a:rPr lang="en-GB" sz="3200" dirty="0">
                <a:solidFill>
                  <a:schemeClr val="bg1"/>
                </a:solidFill>
              </a:rPr>
              <a:t>, that we through the patience and comfort of the Scriptures might have hope.”</a:t>
            </a:r>
          </a:p>
          <a:p>
            <a:pPr marL="0" lvl="1"/>
            <a:r>
              <a:rPr lang="en-GB" sz="2000" i="1" dirty="0">
                <a:solidFill>
                  <a:schemeClr val="bg1"/>
                </a:solidFill>
              </a:rPr>
              <a:t>- Romans 15:4</a:t>
            </a:r>
          </a:p>
        </p:txBody>
      </p:sp>
    </p:spTree>
    <p:extLst>
      <p:ext uri="{BB962C8B-B14F-4D97-AF65-F5344CB8AC3E}">
        <p14:creationId xmlns="" xmlns:p14="http://schemas.microsoft.com/office/powerpoint/2010/main" val="131039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4195" y="1669507"/>
            <a:ext cx="8554101" cy="3416320"/>
          </a:xfrm>
          <a:prstGeom prst="rect">
            <a:avLst/>
          </a:prstGeom>
          <a:noFill/>
        </p:spPr>
        <p:txBody>
          <a:bodyPr wrap="square" rtlCol="0">
            <a:spAutoFit/>
          </a:bodyPr>
          <a:lstStyle/>
          <a:p>
            <a:r>
              <a:rPr lang="en-GB" sz="5400" dirty="0">
                <a:solidFill>
                  <a:schemeClr val="bg1"/>
                </a:solidFill>
              </a:rPr>
              <a:t>The New Testament is in the Old Testament </a:t>
            </a:r>
            <a:r>
              <a:rPr lang="en-GB" sz="5400" dirty="0">
                <a:solidFill>
                  <a:srgbClr val="FF4F4F"/>
                </a:solidFill>
              </a:rPr>
              <a:t>concealed</a:t>
            </a:r>
            <a:r>
              <a:rPr lang="en-GB" sz="5400" dirty="0">
                <a:solidFill>
                  <a:schemeClr val="bg1"/>
                </a:solidFill>
              </a:rPr>
              <a:t> and the Old Testament is in the New Testament </a:t>
            </a:r>
            <a:r>
              <a:rPr lang="en-GB" sz="5400" dirty="0">
                <a:solidFill>
                  <a:srgbClr val="FF4F4F"/>
                </a:solidFill>
              </a:rPr>
              <a:t>revealed</a:t>
            </a:r>
            <a:endParaRPr lang="en-GB" dirty="0">
              <a:solidFill>
                <a:srgbClr val="FF4F4F"/>
              </a:solidFill>
              <a:latin typeface="Castellar" panose="020A0402060406010301" pitchFamily="18" charset="0"/>
            </a:endParaRPr>
          </a:p>
        </p:txBody>
      </p:sp>
    </p:spTree>
    <p:extLst>
      <p:ext uri="{BB962C8B-B14F-4D97-AF65-F5344CB8AC3E}">
        <p14:creationId xmlns="" xmlns:p14="http://schemas.microsoft.com/office/powerpoint/2010/main" val="3178612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1114</TotalTime>
  <Words>1165</Words>
  <Application>Microsoft Office PowerPoint</Application>
  <PresentationFormat>Custom</PresentationFormat>
  <Paragraphs>101</Paragraphs>
  <Slides>20</Slides>
  <Notes>0</Notes>
  <HiddenSlides>0</HiddenSlides>
  <MMClips>1</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Harper</dc:creator>
  <cp:lastModifiedBy>Crossways Church</cp:lastModifiedBy>
  <cp:revision>40</cp:revision>
  <dcterms:created xsi:type="dcterms:W3CDTF">2017-03-04T12:02:49Z</dcterms:created>
  <dcterms:modified xsi:type="dcterms:W3CDTF">2017-04-02T06:30:13Z</dcterms:modified>
</cp:coreProperties>
</file>