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3" r:id="rId3"/>
    <p:sldId id="256" r:id="rId4"/>
    <p:sldId id="257"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6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C9AAC0A-22C9-496A-BB09-5C5827B5D0A9}" type="datetimeFigureOut">
              <a:rPr lang="en-GB" smtClean="0"/>
              <a:t>08/04/2017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2320361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C9AAC0A-22C9-496A-BB09-5C5827B5D0A9}" type="datetimeFigureOut">
              <a:rPr lang="en-GB" smtClean="0"/>
              <a:t>08/04/2017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1262018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C9AAC0A-22C9-496A-BB09-5C5827B5D0A9}" type="datetimeFigureOut">
              <a:rPr lang="en-GB" smtClean="0"/>
              <a:t>08/04/2017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1942309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C9AAC0A-22C9-496A-BB09-5C5827B5D0A9}" type="datetimeFigureOut">
              <a:rPr lang="en-GB" smtClean="0"/>
              <a:t>08/04/2017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3058686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C9AAC0A-22C9-496A-BB09-5C5827B5D0A9}" type="datetimeFigureOut">
              <a:rPr lang="en-GB" smtClean="0"/>
              <a:t>08/04/2017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1374296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C9AAC0A-22C9-496A-BB09-5C5827B5D0A9}" type="datetimeFigureOut">
              <a:rPr lang="en-GB" smtClean="0"/>
              <a:t>08/04/2017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564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C9AAC0A-22C9-496A-BB09-5C5827B5D0A9}" type="datetimeFigureOut">
              <a:rPr lang="en-GB" smtClean="0"/>
              <a:t>08/04/2017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268054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C9AAC0A-22C9-496A-BB09-5C5827B5D0A9}" type="datetimeFigureOut">
              <a:rPr lang="en-GB" smtClean="0"/>
              <a:t>08/04/2017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304893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9AAC0A-22C9-496A-BB09-5C5827B5D0A9}" type="datetimeFigureOut">
              <a:rPr lang="en-GB" smtClean="0"/>
              <a:t>08/04/2017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1584709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C9AAC0A-22C9-496A-BB09-5C5827B5D0A9}" type="datetimeFigureOut">
              <a:rPr lang="en-GB" smtClean="0"/>
              <a:t>08/04/2017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456990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C9AAC0A-22C9-496A-BB09-5C5827B5D0A9}" type="datetimeFigureOut">
              <a:rPr lang="en-GB" smtClean="0"/>
              <a:t>08/04/2017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C4EEC7-66B5-4506-8278-AF8416B637B1}" type="slidenum">
              <a:rPr lang="en-GB" smtClean="0"/>
              <a:t>‹#›</a:t>
            </a:fld>
            <a:endParaRPr lang="en-GB"/>
          </a:p>
        </p:txBody>
      </p:sp>
    </p:spTree>
    <p:extLst>
      <p:ext uri="{BB962C8B-B14F-4D97-AF65-F5344CB8AC3E}">
        <p14:creationId xmlns:p14="http://schemas.microsoft.com/office/powerpoint/2010/main" val="1058004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AAC0A-22C9-496A-BB09-5C5827B5D0A9}" type="datetimeFigureOut">
              <a:rPr lang="en-GB" smtClean="0"/>
              <a:t>08/04/2017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4EEC7-66B5-4506-8278-AF8416B637B1}" type="slidenum">
              <a:rPr lang="en-GB" smtClean="0"/>
              <a:t>‹#›</a:t>
            </a:fld>
            <a:endParaRPr lang="en-GB"/>
          </a:p>
        </p:txBody>
      </p:sp>
    </p:spTree>
    <p:extLst>
      <p:ext uri="{BB962C8B-B14F-4D97-AF65-F5344CB8AC3E}">
        <p14:creationId xmlns:p14="http://schemas.microsoft.com/office/powerpoint/2010/main" val="29556825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256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84909"/>
            <a:ext cx="10515600" cy="5692054"/>
          </a:xfrm>
        </p:spPr>
        <p:txBody>
          <a:bodyPr/>
          <a:lstStyle/>
          <a:p>
            <a:r>
              <a:rPr lang="en-US" b="1" dirty="0">
                <a:solidFill>
                  <a:schemeClr val="accent5">
                    <a:lumMod val="50000"/>
                  </a:schemeClr>
                </a:solidFill>
              </a:rPr>
              <a:t>A weapon of warfare</a:t>
            </a:r>
          </a:p>
          <a:p>
            <a:endParaRPr lang="en-US" b="1" dirty="0">
              <a:solidFill>
                <a:schemeClr val="accent5">
                  <a:lumMod val="50000"/>
                </a:schemeClr>
              </a:solidFill>
            </a:endParaRPr>
          </a:p>
          <a:p>
            <a:pPr marL="0" indent="0">
              <a:buNone/>
            </a:pPr>
            <a:r>
              <a:rPr lang="en-GB" dirty="0">
                <a:solidFill>
                  <a:schemeClr val="accent5">
                    <a:lumMod val="50000"/>
                  </a:schemeClr>
                </a:solidFill>
              </a:rPr>
              <a:t>Let the high praises of God be in their mouth, and a two-edged sword in their hand, to execute vengeance on the nations, and punishments on the peoples; to bind their kings with chains, and their nobles with fetters of iron. </a:t>
            </a:r>
          </a:p>
          <a:p>
            <a:pPr marL="0" indent="0">
              <a:buNone/>
            </a:pPr>
            <a:r>
              <a:rPr lang="en-GB" sz="2000" i="1" dirty="0">
                <a:solidFill>
                  <a:schemeClr val="accent5">
                    <a:lumMod val="50000"/>
                  </a:schemeClr>
                </a:solidFill>
              </a:rPr>
              <a:t>Psalm 149 v 6-9</a:t>
            </a:r>
          </a:p>
          <a:p>
            <a:pPr marL="0" indent="0">
              <a:buNone/>
            </a:pPr>
            <a:endParaRPr lang="en-US" dirty="0">
              <a:solidFill>
                <a:schemeClr val="accent5">
                  <a:lumMod val="50000"/>
                </a:schemeClr>
              </a:solidFill>
            </a:endParaRPr>
          </a:p>
          <a:p>
            <a:pPr marL="0" indent="0">
              <a:buNone/>
            </a:pPr>
            <a:r>
              <a:rPr lang="en-GB" dirty="0">
                <a:solidFill>
                  <a:schemeClr val="accent5">
                    <a:lumMod val="50000"/>
                  </a:schemeClr>
                </a:solidFill>
              </a:rPr>
              <a:t>Now when they began to sing and to praise, the Lord set ambushes against the people of Ammon, Moab, and Mount </a:t>
            </a:r>
            <a:r>
              <a:rPr lang="en-GB" dirty="0" err="1">
                <a:solidFill>
                  <a:schemeClr val="accent5">
                    <a:lumMod val="50000"/>
                  </a:schemeClr>
                </a:solidFill>
              </a:rPr>
              <a:t>Seir</a:t>
            </a:r>
            <a:r>
              <a:rPr lang="en-GB" dirty="0">
                <a:solidFill>
                  <a:schemeClr val="accent5">
                    <a:lumMod val="50000"/>
                  </a:schemeClr>
                </a:solidFill>
              </a:rPr>
              <a:t>, who had come against Judah; and they were defeated. </a:t>
            </a:r>
          </a:p>
          <a:p>
            <a:pPr marL="0" indent="0">
              <a:buNone/>
            </a:pPr>
            <a:r>
              <a:rPr lang="en-GB" sz="2000" i="1" dirty="0">
                <a:solidFill>
                  <a:schemeClr val="accent5">
                    <a:lumMod val="50000"/>
                  </a:schemeClr>
                </a:solidFill>
              </a:rPr>
              <a:t>2 Chronicles 20 v 22 </a:t>
            </a:r>
          </a:p>
          <a:p>
            <a:pPr marL="0" indent="0">
              <a:buNone/>
            </a:pPr>
            <a:endParaRPr lang="en-GB" dirty="0">
              <a:solidFill>
                <a:schemeClr val="accent5">
                  <a:lumMod val="50000"/>
                </a:schemeClr>
              </a:solidFill>
            </a:endParaRPr>
          </a:p>
          <a:p>
            <a:pPr marL="0" indent="0">
              <a:buNone/>
            </a:pPr>
            <a:endParaRPr lang="en-US" dirty="0">
              <a:solidFill>
                <a:schemeClr val="accent5">
                  <a:lumMod val="50000"/>
                </a:schemeClr>
              </a:solidFill>
            </a:endParaRPr>
          </a:p>
          <a:p>
            <a:pPr marL="0" indent="0">
              <a:buNone/>
            </a:pPr>
            <a:endParaRPr lang="en-GB" dirty="0">
              <a:solidFill>
                <a:schemeClr val="accent5">
                  <a:lumMod val="50000"/>
                </a:schemeClr>
              </a:solidFill>
            </a:endParaRPr>
          </a:p>
          <a:p>
            <a:pPr marL="0" indent="0">
              <a:buNone/>
            </a:pPr>
            <a:endParaRPr lang="en-GB" b="1" dirty="0">
              <a:solidFill>
                <a:schemeClr val="accent5">
                  <a:lumMod val="50000"/>
                </a:schemeClr>
              </a:solidFill>
            </a:endParaRPr>
          </a:p>
        </p:txBody>
      </p:sp>
    </p:spTree>
    <p:extLst>
      <p:ext uri="{BB962C8B-B14F-4D97-AF65-F5344CB8AC3E}">
        <p14:creationId xmlns:p14="http://schemas.microsoft.com/office/powerpoint/2010/main" val="354020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5">
                    <a:lumMod val="50000"/>
                  </a:schemeClr>
                </a:solidFill>
              </a:rPr>
              <a:t>How we worship</a:t>
            </a:r>
            <a:endParaRPr lang="en-GB" b="1" dirty="0">
              <a:solidFill>
                <a:schemeClr val="accent5">
                  <a:lumMod val="50000"/>
                </a:schemeClr>
              </a:solidFill>
            </a:endParaRPr>
          </a:p>
        </p:txBody>
      </p:sp>
      <p:sp>
        <p:nvSpPr>
          <p:cNvPr id="3" name="Content Placeholder 2"/>
          <p:cNvSpPr>
            <a:spLocks noGrp="1"/>
          </p:cNvSpPr>
          <p:nvPr>
            <p:ph idx="1"/>
          </p:nvPr>
        </p:nvSpPr>
        <p:spPr>
          <a:xfrm>
            <a:off x="838200" y="1482435"/>
            <a:ext cx="10515600" cy="5056909"/>
          </a:xfrm>
        </p:spPr>
        <p:txBody>
          <a:bodyPr>
            <a:normAutofit/>
          </a:bodyPr>
          <a:lstStyle/>
          <a:p>
            <a:pPr marL="0" indent="0">
              <a:buNone/>
            </a:pPr>
            <a:endParaRPr lang="en-US" dirty="0">
              <a:solidFill>
                <a:schemeClr val="accent5">
                  <a:lumMod val="50000"/>
                </a:schemeClr>
              </a:solidFill>
            </a:endParaRPr>
          </a:p>
          <a:p>
            <a:pPr marL="0" indent="0">
              <a:buNone/>
            </a:pPr>
            <a:endParaRPr lang="en-US" dirty="0">
              <a:solidFill>
                <a:schemeClr val="accent5">
                  <a:lumMod val="50000"/>
                </a:schemeClr>
              </a:solidFill>
            </a:endParaRPr>
          </a:p>
          <a:p>
            <a:pPr marL="0" indent="0">
              <a:buNone/>
            </a:pPr>
            <a:r>
              <a:rPr lang="en-US" dirty="0">
                <a:solidFill>
                  <a:schemeClr val="accent5">
                    <a:lumMod val="50000"/>
                  </a:schemeClr>
                </a:solidFill>
              </a:rPr>
              <a:t>                Spirit – Soul – Body          </a:t>
            </a:r>
            <a:endParaRPr lang="en-GB" dirty="0">
              <a:solidFill>
                <a:schemeClr val="accent5">
                  <a:lumMod val="50000"/>
                </a:schemeClr>
              </a:solidFill>
            </a:endParaRPr>
          </a:p>
        </p:txBody>
      </p:sp>
    </p:spTree>
    <p:extLst>
      <p:ext uri="{BB962C8B-B14F-4D97-AF65-F5344CB8AC3E}">
        <p14:creationId xmlns:p14="http://schemas.microsoft.com/office/powerpoint/2010/main" val="474617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1890"/>
            <a:ext cx="10515600" cy="5971309"/>
          </a:xfrm>
        </p:spPr>
        <p:txBody>
          <a:bodyPr>
            <a:normAutofit fontScale="85000" lnSpcReduction="20000"/>
          </a:bodyPr>
          <a:lstStyle/>
          <a:p>
            <a:pPr marL="0" indent="0">
              <a:buNone/>
            </a:pPr>
            <a:r>
              <a:rPr lang="en-US" dirty="0">
                <a:solidFill>
                  <a:schemeClr val="accent5">
                    <a:lumMod val="50000"/>
                  </a:schemeClr>
                </a:solidFill>
              </a:rPr>
              <a:t>Oh, </a:t>
            </a:r>
            <a:r>
              <a:rPr lang="en-US" b="1" dirty="0">
                <a:solidFill>
                  <a:schemeClr val="accent5">
                    <a:lumMod val="50000"/>
                  </a:schemeClr>
                </a:solidFill>
              </a:rPr>
              <a:t>clap</a:t>
            </a:r>
            <a:r>
              <a:rPr lang="en-US" dirty="0">
                <a:solidFill>
                  <a:schemeClr val="accent5">
                    <a:lumMod val="50000"/>
                  </a:schemeClr>
                </a:solidFill>
              </a:rPr>
              <a:t> your hands, all you peoples! </a:t>
            </a:r>
            <a:r>
              <a:rPr lang="en-US" b="1" dirty="0">
                <a:solidFill>
                  <a:schemeClr val="accent5">
                    <a:lumMod val="50000"/>
                  </a:schemeClr>
                </a:solidFill>
              </a:rPr>
              <a:t>Shout</a:t>
            </a:r>
            <a:r>
              <a:rPr lang="en-US" dirty="0">
                <a:solidFill>
                  <a:schemeClr val="accent5">
                    <a:lumMod val="50000"/>
                  </a:schemeClr>
                </a:solidFill>
              </a:rPr>
              <a:t> to God with the voice of triumph!      </a:t>
            </a:r>
          </a:p>
          <a:p>
            <a:pPr marL="0" indent="0">
              <a:buNone/>
            </a:pPr>
            <a:r>
              <a:rPr lang="en-US" sz="2400" i="1" dirty="0">
                <a:solidFill>
                  <a:schemeClr val="accent5">
                    <a:lumMod val="50000"/>
                  </a:schemeClr>
                </a:solidFill>
              </a:rPr>
              <a:t>Psalm 47 v 1</a:t>
            </a:r>
          </a:p>
          <a:p>
            <a:pPr marL="0" indent="0">
              <a:buNone/>
            </a:pPr>
            <a:r>
              <a:rPr lang="en-US" dirty="0">
                <a:solidFill>
                  <a:schemeClr val="accent5">
                    <a:lumMod val="50000"/>
                  </a:schemeClr>
                </a:solidFill>
              </a:rPr>
              <a:t>   </a:t>
            </a:r>
          </a:p>
          <a:p>
            <a:pPr marL="0" indent="0">
              <a:buNone/>
            </a:pPr>
            <a:r>
              <a:rPr lang="en-US" dirty="0">
                <a:solidFill>
                  <a:schemeClr val="accent5">
                    <a:lumMod val="50000"/>
                  </a:schemeClr>
                </a:solidFill>
              </a:rPr>
              <a:t>Oh, </a:t>
            </a:r>
            <a:r>
              <a:rPr lang="en-US" b="1" dirty="0">
                <a:solidFill>
                  <a:schemeClr val="accent5">
                    <a:lumMod val="50000"/>
                  </a:schemeClr>
                </a:solidFill>
              </a:rPr>
              <a:t>sing</a:t>
            </a:r>
            <a:r>
              <a:rPr lang="en-US" dirty="0">
                <a:solidFill>
                  <a:schemeClr val="accent5">
                    <a:lumMod val="50000"/>
                  </a:schemeClr>
                </a:solidFill>
              </a:rPr>
              <a:t> to the Lord a new song!</a:t>
            </a:r>
          </a:p>
          <a:p>
            <a:pPr marL="0" indent="0">
              <a:buNone/>
            </a:pPr>
            <a:r>
              <a:rPr lang="en-US" sz="2400" i="1" dirty="0">
                <a:solidFill>
                  <a:schemeClr val="accent5">
                    <a:lumMod val="50000"/>
                  </a:schemeClr>
                </a:solidFill>
              </a:rPr>
              <a:t>Psalm 96 v 1</a:t>
            </a:r>
          </a:p>
          <a:p>
            <a:pPr marL="0" indent="0">
              <a:buNone/>
            </a:pPr>
            <a:endParaRPr lang="en-US" dirty="0">
              <a:solidFill>
                <a:schemeClr val="accent5">
                  <a:lumMod val="50000"/>
                </a:schemeClr>
              </a:solidFill>
            </a:endParaRPr>
          </a:p>
          <a:p>
            <a:pPr marL="0" indent="0">
              <a:buNone/>
            </a:pPr>
            <a:r>
              <a:rPr lang="en-GB" dirty="0">
                <a:solidFill>
                  <a:schemeClr val="accent5">
                    <a:lumMod val="50000"/>
                  </a:schemeClr>
                </a:solidFill>
              </a:rPr>
              <a:t>Oh come, let us worship and </a:t>
            </a:r>
            <a:r>
              <a:rPr lang="en-GB" b="1" dirty="0">
                <a:solidFill>
                  <a:schemeClr val="accent5">
                    <a:lumMod val="50000"/>
                  </a:schemeClr>
                </a:solidFill>
              </a:rPr>
              <a:t>bow down</a:t>
            </a:r>
            <a:r>
              <a:rPr lang="en-GB" dirty="0">
                <a:solidFill>
                  <a:schemeClr val="accent5">
                    <a:lumMod val="50000"/>
                  </a:schemeClr>
                </a:solidFill>
              </a:rPr>
              <a:t>; let us </a:t>
            </a:r>
            <a:r>
              <a:rPr lang="en-GB" b="1" dirty="0">
                <a:solidFill>
                  <a:schemeClr val="accent5">
                    <a:lumMod val="50000"/>
                  </a:schemeClr>
                </a:solidFill>
              </a:rPr>
              <a:t>kneel</a:t>
            </a:r>
            <a:r>
              <a:rPr lang="en-GB" dirty="0">
                <a:solidFill>
                  <a:schemeClr val="accent5">
                    <a:lumMod val="50000"/>
                  </a:schemeClr>
                </a:solidFill>
              </a:rPr>
              <a:t> before the Lord our maker.</a:t>
            </a:r>
          </a:p>
          <a:p>
            <a:pPr marL="0" indent="0">
              <a:buNone/>
            </a:pPr>
            <a:r>
              <a:rPr lang="en-GB" sz="2400" i="1" dirty="0">
                <a:solidFill>
                  <a:schemeClr val="accent5">
                    <a:lumMod val="50000"/>
                  </a:schemeClr>
                </a:solidFill>
              </a:rPr>
              <a:t>Psalm 95 v 6</a:t>
            </a:r>
          </a:p>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…Let my prayer be set before you as incense, </a:t>
            </a:r>
            <a:r>
              <a:rPr lang="en-GB" b="1" dirty="0">
                <a:solidFill>
                  <a:schemeClr val="accent5">
                    <a:lumMod val="50000"/>
                  </a:schemeClr>
                </a:solidFill>
              </a:rPr>
              <a:t>the lifting of my hands</a:t>
            </a:r>
            <a:r>
              <a:rPr lang="en-GB" dirty="0">
                <a:solidFill>
                  <a:schemeClr val="accent5">
                    <a:lumMod val="50000"/>
                  </a:schemeClr>
                </a:solidFill>
              </a:rPr>
              <a:t> as the evening sacrifice. </a:t>
            </a:r>
          </a:p>
          <a:p>
            <a:pPr marL="0" indent="0">
              <a:buNone/>
            </a:pPr>
            <a:r>
              <a:rPr lang="en-GB" sz="2400" i="1" dirty="0">
                <a:solidFill>
                  <a:schemeClr val="accent5">
                    <a:lumMod val="50000"/>
                  </a:schemeClr>
                </a:solidFill>
              </a:rPr>
              <a:t>Psalm 141 v 2 </a:t>
            </a:r>
          </a:p>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Let them praise His name with </a:t>
            </a:r>
            <a:r>
              <a:rPr lang="en-GB" b="1" dirty="0">
                <a:solidFill>
                  <a:schemeClr val="accent5">
                    <a:lumMod val="50000"/>
                  </a:schemeClr>
                </a:solidFill>
              </a:rPr>
              <a:t>dancing</a:t>
            </a:r>
            <a:r>
              <a:rPr lang="en-GB" dirty="0">
                <a:solidFill>
                  <a:schemeClr val="accent5">
                    <a:lumMod val="50000"/>
                  </a:schemeClr>
                </a:solidFill>
              </a:rPr>
              <a:t> and </a:t>
            </a:r>
            <a:r>
              <a:rPr lang="en-GB" b="1" dirty="0">
                <a:solidFill>
                  <a:schemeClr val="accent5">
                    <a:lumMod val="50000"/>
                  </a:schemeClr>
                </a:solidFill>
              </a:rPr>
              <a:t>make music</a:t>
            </a:r>
            <a:r>
              <a:rPr lang="en-GB" dirty="0">
                <a:solidFill>
                  <a:schemeClr val="accent5">
                    <a:lumMod val="50000"/>
                  </a:schemeClr>
                </a:solidFill>
              </a:rPr>
              <a:t> to Him with tambourine and harp. </a:t>
            </a:r>
          </a:p>
          <a:p>
            <a:pPr marL="0" indent="0">
              <a:buNone/>
            </a:pPr>
            <a:r>
              <a:rPr lang="en-GB" sz="2400" i="1" dirty="0">
                <a:solidFill>
                  <a:schemeClr val="accent5">
                    <a:lumMod val="50000"/>
                  </a:schemeClr>
                </a:solidFill>
              </a:rPr>
              <a:t>Psalm 149 v 3 </a:t>
            </a:r>
          </a:p>
          <a:p>
            <a:pPr marL="0" indent="0">
              <a:buNone/>
            </a:pPr>
            <a:endParaRPr lang="en-GB" dirty="0">
              <a:solidFill>
                <a:schemeClr val="accent5">
                  <a:lumMod val="50000"/>
                </a:schemeClr>
              </a:solidFill>
            </a:endParaRPr>
          </a:p>
        </p:txBody>
      </p:sp>
    </p:spTree>
    <p:extLst>
      <p:ext uri="{BB962C8B-B14F-4D97-AF65-F5344CB8AC3E}">
        <p14:creationId xmlns:p14="http://schemas.microsoft.com/office/powerpoint/2010/main" val="205748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32509"/>
            <a:ext cx="10515600" cy="5844454"/>
          </a:xfrm>
        </p:spPr>
        <p:txBody>
          <a:bodyPr>
            <a:normAutofit/>
          </a:bodyPr>
          <a:lstStyle/>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Though the fig tree may not blossom, nor fruit be on the vines; though the labour of the olive may fail, and the fields yield no food; though the flock may be cut off from the fold, and there be no herd in the stalls – Yet will I rejoice in the Lord, I will joy in the God of my salvation. </a:t>
            </a:r>
          </a:p>
          <a:p>
            <a:pPr marL="0" indent="0">
              <a:buNone/>
            </a:pPr>
            <a:r>
              <a:rPr lang="en-GB" sz="2000" i="1" dirty="0">
                <a:solidFill>
                  <a:schemeClr val="accent5">
                    <a:lumMod val="50000"/>
                  </a:schemeClr>
                </a:solidFill>
              </a:rPr>
              <a:t>Habakkuk 3 v 17-18</a:t>
            </a:r>
          </a:p>
          <a:p>
            <a:pPr marL="0" indent="0">
              <a:buNone/>
            </a:pPr>
            <a:r>
              <a:rPr lang="en-GB" dirty="0">
                <a:solidFill>
                  <a:schemeClr val="accent5">
                    <a:lumMod val="50000"/>
                  </a:schemeClr>
                </a:solidFill>
              </a:rPr>
              <a:t> </a:t>
            </a:r>
          </a:p>
          <a:p>
            <a:pPr marL="0" indent="0">
              <a:buNone/>
            </a:pPr>
            <a:r>
              <a:rPr lang="en-GB" dirty="0">
                <a:solidFill>
                  <a:schemeClr val="accent5">
                    <a:lumMod val="50000"/>
                  </a:schemeClr>
                </a:solidFill>
              </a:rPr>
              <a:t>I am in the midst of lions; I lie among ravenous beasts – men whose teeth are spears and arrows, whose tongues are sharp swords.</a:t>
            </a:r>
          </a:p>
          <a:p>
            <a:pPr marL="0" indent="0">
              <a:buNone/>
            </a:pPr>
            <a:r>
              <a:rPr lang="en-GB" dirty="0">
                <a:solidFill>
                  <a:schemeClr val="accent5">
                    <a:lumMod val="50000"/>
                  </a:schemeClr>
                </a:solidFill>
              </a:rPr>
              <a:t>Be exalted O God, above the heavens; let your glory be over all the earth.</a:t>
            </a:r>
            <a:r>
              <a:rPr lang="en-GB" u="sng" dirty="0">
                <a:solidFill>
                  <a:schemeClr val="accent5">
                    <a:lumMod val="50000"/>
                  </a:schemeClr>
                </a:solidFill>
              </a:rPr>
              <a:t> </a:t>
            </a:r>
          </a:p>
          <a:p>
            <a:pPr marL="0" indent="0">
              <a:lnSpc>
                <a:spcPct val="100000"/>
              </a:lnSpc>
              <a:buNone/>
            </a:pPr>
            <a:r>
              <a:rPr lang="en-GB" sz="2000" i="1" dirty="0">
                <a:solidFill>
                  <a:schemeClr val="accent5">
                    <a:lumMod val="50000"/>
                  </a:schemeClr>
                </a:solidFill>
              </a:rPr>
              <a:t>Psalm 57 v 4-5</a:t>
            </a:r>
          </a:p>
          <a:p>
            <a:pPr marL="0" indent="0">
              <a:buNone/>
            </a:pPr>
            <a:r>
              <a:rPr lang="en-GB" dirty="0">
                <a:solidFill>
                  <a:schemeClr val="accent5">
                    <a:lumMod val="50000"/>
                  </a:schemeClr>
                </a:solidFill>
              </a:rPr>
              <a:t> </a:t>
            </a:r>
          </a:p>
          <a:p>
            <a:pPr marL="0" indent="0">
              <a:buNone/>
            </a:pPr>
            <a:endParaRPr lang="en-GB" dirty="0">
              <a:solidFill>
                <a:schemeClr val="accent5">
                  <a:lumMod val="50000"/>
                </a:schemeClr>
              </a:solidFill>
            </a:endParaRPr>
          </a:p>
          <a:p>
            <a:pPr marL="0" indent="0">
              <a:buNone/>
            </a:pPr>
            <a:endParaRPr lang="en-GB" b="1" dirty="0">
              <a:solidFill>
                <a:schemeClr val="accent5">
                  <a:lumMod val="50000"/>
                </a:schemeClr>
              </a:solidFill>
            </a:endParaRPr>
          </a:p>
        </p:txBody>
      </p:sp>
    </p:spTree>
    <p:extLst>
      <p:ext uri="{BB962C8B-B14F-4D97-AF65-F5344CB8AC3E}">
        <p14:creationId xmlns:p14="http://schemas.microsoft.com/office/powerpoint/2010/main" val="269885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7309"/>
            <a:ext cx="10515600" cy="5539654"/>
          </a:xfrm>
        </p:spPr>
        <p:txBody>
          <a:bodyPr/>
          <a:lstStyle/>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Therefore I urge you, brothers, in view of God’s mercy, to offer your bodies as living sacrifices, holy and pleasing to God – this is your </a:t>
            </a:r>
            <a:r>
              <a:rPr lang="en-GB" b="1" dirty="0">
                <a:solidFill>
                  <a:schemeClr val="accent5">
                    <a:lumMod val="50000"/>
                  </a:schemeClr>
                </a:solidFill>
              </a:rPr>
              <a:t>spiritual act of worship</a:t>
            </a:r>
            <a:r>
              <a:rPr lang="en-GB" dirty="0">
                <a:solidFill>
                  <a:schemeClr val="accent5">
                    <a:lumMod val="50000"/>
                  </a:schemeClr>
                </a:solidFill>
              </a:rPr>
              <a:t>. </a:t>
            </a:r>
          </a:p>
          <a:p>
            <a:pPr marL="0" indent="0">
              <a:buNone/>
            </a:pPr>
            <a:r>
              <a:rPr lang="en-GB" sz="2000" i="1" dirty="0">
                <a:solidFill>
                  <a:schemeClr val="accent5">
                    <a:lumMod val="50000"/>
                  </a:schemeClr>
                </a:solidFill>
              </a:rPr>
              <a:t>Romans 12 v 1</a:t>
            </a:r>
          </a:p>
          <a:p>
            <a:pPr marL="0" indent="0">
              <a:buNone/>
            </a:pPr>
            <a:endParaRPr lang="en-GB" dirty="0">
              <a:solidFill>
                <a:schemeClr val="accent5">
                  <a:lumMod val="50000"/>
                </a:schemeClr>
              </a:solidFill>
            </a:endParaRPr>
          </a:p>
          <a:p>
            <a:pPr marL="0" indent="0">
              <a:buNone/>
            </a:pPr>
            <a:endParaRPr lang="en-GB" dirty="0">
              <a:solidFill>
                <a:schemeClr val="accent5">
                  <a:lumMod val="50000"/>
                </a:schemeClr>
              </a:solidFill>
            </a:endParaRPr>
          </a:p>
          <a:p>
            <a:pPr marL="0" indent="0">
              <a:buNone/>
            </a:pPr>
            <a:endParaRPr lang="en-GB" dirty="0">
              <a:solidFill>
                <a:schemeClr val="accent5">
                  <a:lumMod val="50000"/>
                </a:schemeClr>
              </a:solidFill>
            </a:endParaRPr>
          </a:p>
        </p:txBody>
      </p:sp>
    </p:spTree>
    <p:extLst>
      <p:ext uri="{BB962C8B-B14F-4D97-AF65-F5344CB8AC3E}">
        <p14:creationId xmlns:p14="http://schemas.microsoft.com/office/powerpoint/2010/main" val="2360028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97527"/>
            <a:ext cx="10515600" cy="5179436"/>
          </a:xfrm>
        </p:spPr>
        <p:txBody>
          <a:bodyPr>
            <a:normAutofit/>
          </a:bodyPr>
          <a:lstStyle/>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Yet a time is coming and has now come when the true worshipers will worship the Father in spirit and in truth, for they are the kind of worshipers the Father seeks. God is spirit, and His worshipers must worship in spirit and in truth.</a:t>
            </a:r>
          </a:p>
          <a:p>
            <a:pPr marL="0" indent="0">
              <a:buNone/>
            </a:pPr>
            <a:r>
              <a:rPr lang="en-GB" sz="2000" i="1" dirty="0">
                <a:solidFill>
                  <a:schemeClr val="accent5">
                    <a:lumMod val="50000"/>
                  </a:schemeClr>
                </a:solidFill>
              </a:rPr>
              <a:t>John 4 v 23-24</a:t>
            </a:r>
          </a:p>
          <a:p>
            <a:pPr marL="0" indent="0">
              <a:buNone/>
            </a:pPr>
            <a:r>
              <a:rPr lang="en-GB" dirty="0">
                <a:solidFill>
                  <a:schemeClr val="accent5">
                    <a:lumMod val="50000"/>
                  </a:schemeClr>
                </a:solidFill>
              </a:rPr>
              <a:t> </a:t>
            </a:r>
          </a:p>
          <a:p>
            <a:pPr marL="0" indent="0">
              <a:buNone/>
            </a:pPr>
            <a:endParaRPr lang="en-GB" dirty="0">
              <a:solidFill>
                <a:schemeClr val="accent5">
                  <a:lumMod val="50000"/>
                </a:schemeClr>
              </a:solidFill>
            </a:endParaRPr>
          </a:p>
        </p:txBody>
      </p:sp>
    </p:spTree>
    <p:extLst>
      <p:ext uri="{BB962C8B-B14F-4D97-AF65-F5344CB8AC3E}">
        <p14:creationId xmlns:p14="http://schemas.microsoft.com/office/powerpoint/2010/main" val="1893184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62000"/>
            <a:ext cx="10515600" cy="5414963"/>
          </a:xfrm>
        </p:spPr>
        <p:txBody>
          <a:bodyPr>
            <a:normAutofit/>
          </a:bodyPr>
          <a:lstStyle/>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And I will ask the Father, and He will give you another Counsellor, to be with you forever – the Spirit of truth. The world cannot accept Him because it neither sees Him nor knows Him. But you know Him, for He lives with you and will be in you.</a:t>
            </a:r>
          </a:p>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 All this I have spoken while still with you. But the Counsellor, the Holy Spirit, whom the Father will send in my name, will teach you all things and will remind you of everything I have said to you. </a:t>
            </a:r>
          </a:p>
          <a:p>
            <a:pPr marL="0" indent="0">
              <a:buNone/>
            </a:pPr>
            <a:r>
              <a:rPr lang="en-GB" sz="2000" i="1" dirty="0">
                <a:solidFill>
                  <a:schemeClr val="accent5">
                    <a:lumMod val="50000"/>
                  </a:schemeClr>
                </a:solidFill>
              </a:rPr>
              <a:t>John 14 v 16-17, 25-26 </a:t>
            </a:r>
          </a:p>
          <a:p>
            <a:endParaRPr lang="en-US" dirty="0">
              <a:solidFill>
                <a:schemeClr val="accent5">
                  <a:lumMod val="50000"/>
                </a:schemeClr>
              </a:solidFill>
            </a:endParaRPr>
          </a:p>
          <a:p>
            <a:pPr marL="0" indent="0">
              <a:buNone/>
            </a:pPr>
            <a:endParaRPr lang="en-GB" dirty="0">
              <a:solidFill>
                <a:schemeClr val="accent5">
                  <a:lumMod val="50000"/>
                </a:schemeClr>
              </a:solidFill>
            </a:endParaRPr>
          </a:p>
          <a:p>
            <a:endParaRPr lang="en-GB" dirty="0">
              <a:solidFill>
                <a:schemeClr val="accent5">
                  <a:lumMod val="50000"/>
                </a:schemeClr>
              </a:solidFill>
            </a:endParaRPr>
          </a:p>
        </p:txBody>
      </p:sp>
    </p:spTree>
    <p:extLst>
      <p:ext uri="{BB962C8B-B14F-4D97-AF65-F5344CB8AC3E}">
        <p14:creationId xmlns:p14="http://schemas.microsoft.com/office/powerpoint/2010/main" val="598829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34291"/>
            <a:ext cx="10515600" cy="5442672"/>
          </a:xfrm>
        </p:spPr>
        <p:txBody>
          <a:bodyPr/>
          <a:lstStyle/>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Through Jesus, therefore, let us continually offer to God a sacrifice of praise – the fruit of lips that confess His name.</a:t>
            </a:r>
          </a:p>
          <a:p>
            <a:pPr marL="0" indent="0">
              <a:buNone/>
            </a:pPr>
            <a:r>
              <a:rPr lang="en-GB" sz="2000" i="1" dirty="0">
                <a:solidFill>
                  <a:schemeClr val="accent5">
                    <a:lumMod val="50000"/>
                  </a:schemeClr>
                </a:solidFill>
              </a:rPr>
              <a:t>Hebrews 13 v 15 </a:t>
            </a:r>
          </a:p>
          <a:p>
            <a:endParaRPr lang="en-GB" dirty="0">
              <a:solidFill>
                <a:schemeClr val="accent5">
                  <a:lumMod val="50000"/>
                </a:schemeClr>
              </a:solidFill>
            </a:endParaRPr>
          </a:p>
          <a:p>
            <a:endParaRPr lang="en-US" dirty="0">
              <a:solidFill>
                <a:schemeClr val="accent5">
                  <a:lumMod val="50000"/>
                </a:schemeClr>
              </a:solidFill>
            </a:endParaRPr>
          </a:p>
          <a:p>
            <a:pPr marL="0" indent="0">
              <a:buNone/>
            </a:pPr>
            <a:endParaRPr lang="en-GB" dirty="0">
              <a:solidFill>
                <a:schemeClr val="accent5">
                  <a:lumMod val="50000"/>
                </a:schemeClr>
              </a:solidFill>
            </a:endParaRPr>
          </a:p>
          <a:p>
            <a:pPr marL="0" indent="0">
              <a:buNone/>
            </a:pPr>
            <a:endParaRPr lang="en-GB" dirty="0">
              <a:solidFill>
                <a:schemeClr val="accent5">
                  <a:lumMod val="50000"/>
                </a:schemeClr>
              </a:solidFill>
            </a:endParaRPr>
          </a:p>
        </p:txBody>
      </p:sp>
    </p:spTree>
    <p:extLst>
      <p:ext uri="{BB962C8B-B14F-4D97-AF65-F5344CB8AC3E}">
        <p14:creationId xmlns:p14="http://schemas.microsoft.com/office/powerpoint/2010/main" val="2652414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91491"/>
            <a:ext cx="10515600" cy="4985472"/>
          </a:xfrm>
        </p:spPr>
        <p:txBody>
          <a:bodyPr/>
          <a:lstStyle/>
          <a:p>
            <a:pPr marL="0" indent="0">
              <a:buNone/>
            </a:pPr>
            <a:r>
              <a:rPr lang="en-GB" dirty="0">
                <a:solidFill>
                  <a:schemeClr val="accent5">
                    <a:lumMod val="50000"/>
                  </a:schemeClr>
                </a:solidFill>
              </a:rPr>
              <a:t>Oh, come let us adore Him</a:t>
            </a:r>
          </a:p>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For He alone is worthy</a:t>
            </a:r>
          </a:p>
          <a:p>
            <a:pPr marL="0" indent="0">
              <a:buNone/>
            </a:pPr>
            <a:r>
              <a:rPr lang="en-GB" dirty="0">
                <a:solidFill>
                  <a:schemeClr val="accent5">
                    <a:lumMod val="50000"/>
                  </a:schemeClr>
                </a:solidFill>
              </a:rPr>
              <a:t> </a:t>
            </a:r>
          </a:p>
          <a:p>
            <a:pPr marL="0" indent="0">
              <a:buNone/>
            </a:pPr>
            <a:r>
              <a:rPr lang="en-GB" dirty="0">
                <a:solidFill>
                  <a:schemeClr val="accent5">
                    <a:lumMod val="50000"/>
                  </a:schemeClr>
                </a:solidFill>
              </a:rPr>
              <a:t>We give You all the glory</a:t>
            </a:r>
          </a:p>
          <a:p>
            <a:pPr marL="0" indent="0">
              <a:buNone/>
            </a:pPr>
            <a:r>
              <a:rPr lang="en-GB" dirty="0">
                <a:solidFill>
                  <a:schemeClr val="accent5">
                    <a:lumMod val="50000"/>
                  </a:schemeClr>
                </a:solidFill>
              </a:rPr>
              <a:t> </a:t>
            </a:r>
          </a:p>
          <a:p>
            <a:pPr marL="0" indent="0">
              <a:buNone/>
            </a:pPr>
            <a:r>
              <a:rPr lang="en-GB" dirty="0">
                <a:solidFill>
                  <a:schemeClr val="accent5">
                    <a:lumMod val="50000"/>
                  </a:schemeClr>
                </a:solidFill>
              </a:rPr>
              <a:t>How could we not adore You                        </a:t>
            </a:r>
          </a:p>
          <a:p>
            <a:pPr marL="0" indent="0">
              <a:buNone/>
            </a:pPr>
            <a:endParaRPr lang="en-GB" dirty="0">
              <a:solidFill>
                <a:schemeClr val="accent5">
                  <a:lumMod val="50000"/>
                </a:schemeClr>
              </a:solidFill>
            </a:endParaRPr>
          </a:p>
        </p:txBody>
      </p:sp>
    </p:spTree>
    <p:extLst>
      <p:ext uri="{BB962C8B-B14F-4D97-AF65-F5344CB8AC3E}">
        <p14:creationId xmlns:p14="http://schemas.microsoft.com/office/powerpoint/2010/main" val="365741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 name="TextBox 3"/>
          <p:cNvSpPr txBox="1"/>
          <p:nvPr/>
        </p:nvSpPr>
        <p:spPr>
          <a:xfrm>
            <a:off x="1622308" y="866407"/>
            <a:ext cx="8415216" cy="1323439"/>
          </a:xfrm>
          <a:prstGeom prst="rect">
            <a:avLst/>
          </a:prstGeom>
          <a:noFill/>
        </p:spPr>
        <p:txBody>
          <a:bodyPr wrap="square" rtlCol="0">
            <a:spAutoFit/>
          </a:bodyPr>
          <a:lstStyle/>
          <a:p>
            <a:pPr algn="ctr"/>
            <a:r>
              <a:rPr lang="en-US" sz="8000" dirty="0">
                <a:solidFill>
                  <a:schemeClr val="bg1"/>
                </a:solidFill>
              </a:rPr>
              <a:t>The </a:t>
            </a:r>
            <a:r>
              <a:rPr lang="en-US" sz="8000" dirty="0">
                <a:solidFill>
                  <a:srgbClr val="FF4F4F"/>
                </a:solidFill>
              </a:rPr>
              <a:t>Word</a:t>
            </a:r>
            <a:r>
              <a:rPr lang="en-US" sz="8000" dirty="0">
                <a:solidFill>
                  <a:schemeClr val="bg1"/>
                </a:solidFill>
              </a:rPr>
              <a:t> of God</a:t>
            </a:r>
            <a:endParaRPr lang="en-GB" sz="3200" dirty="0">
              <a:solidFill>
                <a:schemeClr val="bg1"/>
              </a:solidFill>
              <a:latin typeface="Castellar" panose="020A0402060406010301" pitchFamily="18" charset="0"/>
            </a:endParaRPr>
          </a:p>
        </p:txBody>
      </p:sp>
      <p:pic>
        <p:nvPicPr>
          <p:cNvPr id="1028" name="Picture 4" descr="https://hamby.files.wordpress.com/2011/05/love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413" y="2189846"/>
            <a:ext cx="7023846" cy="3780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06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943" y="1828800"/>
            <a:ext cx="6473371" cy="1115106"/>
          </a:xfrm>
        </p:spPr>
        <p:txBody>
          <a:bodyPr>
            <a:normAutofit/>
          </a:bodyPr>
          <a:lstStyle/>
          <a:p>
            <a:r>
              <a:rPr lang="en-US" sz="7200" dirty="0">
                <a:solidFill>
                  <a:schemeClr val="accent5">
                    <a:lumMod val="50000"/>
                  </a:schemeClr>
                </a:solidFill>
              </a:rPr>
              <a:t>Our response</a:t>
            </a:r>
            <a:endParaRPr lang="en-GB" sz="7200" dirty="0">
              <a:solidFill>
                <a:schemeClr val="accent5">
                  <a:lumMod val="50000"/>
                </a:schemeClr>
              </a:solidFill>
            </a:endParaRPr>
          </a:p>
        </p:txBody>
      </p:sp>
    </p:spTree>
    <p:extLst>
      <p:ext uri="{BB962C8B-B14F-4D97-AF65-F5344CB8AC3E}">
        <p14:creationId xmlns:p14="http://schemas.microsoft.com/office/powerpoint/2010/main" val="2464685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8764"/>
            <a:ext cx="10515600" cy="6192980"/>
          </a:xfrm>
        </p:spPr>
        <p:txBody>
          <a:bodyPr>
            <a:normAutofit fontScale="85000" lnSpcReduction="20000"/>
          </a:bodyPr>
          <a:lstStyle/>
          <a:p>
            <a:pPr marL="0" indent="0">
              <a:buNone/>
            </a:pPr>
            <a:r>
              <a:rPr lang="en-GB" dirty="0">
                <a:solidFill>
                  <a:schemeClr val="accent5">
                    <a:lumMod val="50000"/>
                  </a:schemeClr>
                </a:solidFill>
              </a:rPr>
              <a:t>Then I looked, and I heard the voice of many angels around the throne, and the living creatures, and the elders; and the number of them was ten thousand times ten thousand, and thousands of thousands, saying with a loud voice:</a:t>
            </a:r>
          </a:p>
          <a:p>
            <a:pPr marL="0" indent="0">
              <a:buNone/>
            </a:pPr>
            <a:endParaRPr lang="en-GB" dirty="0">
              <a:solidFill>
                <a:schemeClr val="accent5">
                  <a:lumMod val="50000"/>
                </a:schemeClr>
              </a:solidFill>
            </a:endParaRPr>
          </a:p>
          <a:p>
            <a:pPr marL="457200" lvl="1" indent="0">
              <a:buNone/>
            </a:pPr>
            <a:r>
              <a:rPr lang="en-GB" sz="2800" dirty="0">
                <a:solidFill>
                  <a:schemeClr val="accent5">
                    <a:lumMod val="50000"/>
                  </a:schemeClr>
                </a:solidFill>
              </a:rPr>
              <a:t>“Worthy is the Lamb who was slain</a:t>
            </a:r>
          </a:p>
          <a:p>
            <a:pPr marL="457200" lvl="1" indent="0">
              <a:buNone/>
            </a:pPr>
            <a:r>
              <a:rPr lang="en-GB" sz="2800" dirty="0">
                <a:solidFill>
                  <a:schemeClr val="accent5">
                    <a:lumMod val="50000"/>
                  </a:schemeClr>
                </a:solidFill>
              </a:rPr>
              <a:t>To receive power and riches and wisdom,</a:t>
            </a:r>
          </a:p>
          <a:p>
            <a:pPr marL="457200" lvl="1" indent="0">
              <a:buNone/>
            </a:pPr>
            <a:r>
              <a:rPr lang="en-GB" sz="2800" dirty="0">
                <a:solidFill>
                  <a:schemeClr val="accent5">
                    <a:lumMod val="50000"/>
                  </a:schemeClr>
                </a:solidFill>
              </a:rPr>
              <a:t>And strength and honour and glory and blessing!”</a:t>
            </a:r>
          </a:p>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And every creature which is in heaven and on the earth and under the earth and such as are in the sea, and all that are in them, I heard saying:</a:t>
            </a:r>
          </a:p>
          <a:p>
            <a:pPr marL="0" indent="0">
              <a:buNone/>
            </a:pPr>
            <a:endParaRPr lang="en-GB" dirty="0">
              <a:solidFill>
                <a:schemeClr val="accent5">
                  <a:lumMod val="50000"/>
                </a:schemeClr>
              </a:solidFill>
            </a:endParaRPr>
          </a:p>
          <a:p>
            <a:pPr marL="457200" lvl="1" indent="0">
              <a:buNone/>
            </a:pPr>
            <a:r>
              <a:rPr lang="en-GB" sz="2800" dirty="0">
                <a:solidFill>
                  <a:schemeClr val="accent5">
                    <a:lumMod val="50000"/>
                  </a:schemeClr>
                </a:solidFill>
              </a:rPr>
              <a:t>“Blessing and honour and glory and power</a:t>
            </a:r>
          </a:p>
          <a:p>
            <a:pPr marL="457200" lvl="1" indent="0">
              <a:buNone/>
            </a:pPr>
            <a:r>
              <a:rPr lang="en-GB" sz="2800" dirty="0">
                <a:solidFill>
                  <a:schemeClr val="accent5">
                    <a:lumMod val="50000"/>
                  </a:schemeClr>
                </a:solidFill>
              </a:rPr>
              <a:t>Be to Him who sits on the throne, </a:t>
            </a:r>
          </a:p>
          <a:p>
            <a:pPr marL="457200" lvl="1" indent="0">
              <a:buNone/>
            </a:pPr>
            <a:r>
              <a:rPr lang="en-GB" sz="2800" dirty="0">
                <a:solidFill>
                  <a:schemeClr val="accent5">
                    <a:lumMod val="50000"/>
                  </a:schemeClr>
                </a:solidFill>
              </a:rPr>
              <a:t>And to the Lamb, forever and ever!”</a:t>
            </a:r>
          </a:p>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Then the four living creatures said, “Amen!” And the twenty-four elders fell down and </a:t>
            </a:r>
            <a:r>
              <a:rPr lang="en-GB" b="1" dirty="0">
                <a:solidFill>
                  <a:schemeClr val="accent5">
                    <a:lumMod val="50000"/>
                  </a:schemeClr>
                </a:solidFill>
              </a:rPr>
              <a:t>worshiped Him </a:t>
            </a:r>
            <a:r>
              <a:rPr lang="en-GB" dirty="0">
                <a:solidFill>
                  <a:schemeClr val="accent5">
                    <a:lumMod val="50000"/>
                  </a:schemeClr>
                </a:solidFill>
              </a:rPr>
              <a:t>who lives forever and ever.</a:t>
            </a:r>
          </a:p>
          <a:p>
            <a:pPr marL="0" indent="0">
              <a:buNone/>
            </a:pPr>
            <a:r>
              <a:rPr lang="en-US" dirty="0">
                <a:solidFill>
                  <a:schemeClr val="accent5">
                    <a:lumMod val="50000"/>
                  </a:schemeClr>
                </a:solidFill>
              </a:rPr>
              <a:t>                                                                                                                       </a:t>
            </a:r>
            <a:r>
              <a:rPr lang="en-US" sz="2300" i="1" dirty="0">
                <a:solidFill>
                  <a:schemeClr val="accent5">
                    <a:lumMod val="50000"/>
                  </a:schemeClr>
                </a:solidFill>
              </a:rPr>
              <a:t>Revelation 5 v 11-14</a:t>
            </a:r>
            <a:endParaRPr lang="en-GB" i="1" dirty="0">
              <a:solidFill>
                <a:schemeClr val="accent5">
                  <a:lumMod val="50000"/>
                </a:schemeClr>
              </a:solidFill>
            </a:endParaRPr>
          </a:p>
        </p:txBody>
      </p:sp>
    </p:spTree>
    <p:extLst>
      <p:ext uri="{BB962C8B-B14F-4D97-AF65-F5344CB8AC3E}">
        <p14:creationId xmlns:p14="http://schemas.microsoft.com/office/powerpoint/2010/main" val="1277063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5">
                    <a:lumMod val="50000"/>
                  </a:schemeClr>
                </a:solidFill>
              </a:rPr>
              <a:t>Worship</a:t>
            </a:r>
            <a:endParaRPr lang="en-GB" b="1" dirty="0">
              <a:solidFill>
                <a:schemeClr val="accent5">
                  <a:lumMod val="50000"/>
                </a:schemeClr>
              </a:solidFill>
            </a:endParaRPr>
          </a:p>
        </p:txBody>
      </p:sp>
      <p:sp>
        <p:nvSpPr>
          <p:cNvPr id="3" name="Content Placeholder 2"/>
          <p:cNvSpPr>
            <a:spLocks noGrp="1"/>
          </p:cNvSpPr>
          <p:nvPr>
            <p:ph idx="1"/>
          </p:nvPr>
        </p:nvSpPr>
        <p:spPr/>
        <p:txBody>
          <a:bodyPr/>
          <a:lstStyle/>
          <a:p>
            <a:pPr marL="0" indent="0">
              <a:buNone/>
            </a:pPr>
            <a:r>
              <a:rPr lang="en-US" dirty="0">
                <a:solidFill>
                  <a:schemeClr val="accent5">
                    <a:lumMod val="50000"/>
                  </a:schemeClr>
                </a:solidFill>
              </a:rPr>
              <a:t>Our response to who God is, </a:t>
            </a:r>
          </a:p>
          <a:p>
            <a:pPr marL="0" indent="0">
              <a:buNone/>
            </a:pPr>
            <a:r>
              <a:rPr lang="en-US" dirty="0">
                <a:solidFill>
                  <a:schemeClr val="accent5">
                    <a:lumMod val="50000"/>
                  </a:schemeClr>
                </a:solidFill>
              </a:rPr>
              <a:t>as He reveals Himself to us in His Word</a:t>
            </a:r>
            <a:endParaRPr lang="en-GB" dirty="0">
              <a:solidFill>
                <a:schemeClr val="accent5">
                  <a:lumMod val="50000"/>
                </a:schemeClr>
              </a:solidFill>
            </a:endParaRPr>
          </a:p>
        </p:txBody>
      </p:sp>
    </p:spTree>
    <p:extLst>
      <p:ext uri="{BB962C8B-B14F-4D97-AF65-F5344CB8AC3E}">
        <p14:creationId xmlns:p14="http://schemas.microsoft.com/office/powerpoint/2010/main" val="41438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GB" dirty="0">
              <a:solidFill>
                <a:schemeClr val="accent5">
                  <a:lumMod val="50000"/>
                </a:schemeClr>
              </a:solidFill>
            </a:endParaRPr>
          </a:p>
          <a:p>
            <a:pPr marL="0" indent="0">
              <a:buNone/>
            </a:pPr>
            <a:r>
              <a:rPr lang="en-GB" dirty="0">
                <a:solidFill>
                  <a:schemeClr val="accent5">
                    <a:lumMod val="50000"/>
                  </a:schemeClr>
                </a:solidFill>
              </a:rPr>
              <a:t>So the priests and the Levites sanctified themselves to bring up </a:t>
            </a:r>
          </a:p>
          <a:p>
            <a:pPr marL="0" indent="0">
              <a:buNone/>
            </a:pPr>
            <a:r>
              <a:rPr lang="en-GB" dirty="0">
                <a:solidFill>
                  <a:schemeClr val="accent5">
                    <a:lumMod val="50000"/>
                  </a:schemeClr>
                </a:solidFill>
              </a:rPr>
              <a:t>the ark of the Lord God of Israel. And the children of the Levites </a:t>
            </a:r>
          </a:p>
          <a:p>
            <a:pPr marL="0" indent="0">
              <a:buNone/>
            </a:pPr>
            <a:r>
              <a:rPr lang="en-GB" dirty="0">
                <a:solidFill>
                  <a:schemeClr val="accent5">
                    <a:lumMod val="50000"/>
                  </a:schemeClr>
                </a:solidFill>
              </a:rPr>
              <a:t>bore the ark of God on their shoulders, by its poles, as Moses had</a:t>
            </a:r>
          </a:p>
          <a:p>
            <a:pPr marL="0" indent="0">
              <a:buNone/>
            </a:pPr>
            <a:r>
              <a:rPr lang="en-GB" dirty="0">
                <a:solidFill>
                  <a:schemeClr val="accent5">
                    <a:lumMod val="50000"/>
                  </a:schemeClr>
                </a:solidFill>
              </a:rPr>
              <a:t>commanded </a:t>
            </a:r>
            <a:r>
              <a:rPr lang="en-GB" b="1" dirty="0">
                <a:solidFill>
                  <a:schemeClr val="accent5">
                    <a:lumMod val="50000"/>
                  </a:schemeClr>
                </a:solidFill>
              </a:rPr>
              <a:t>according to the Word of the Lord</a:t>
            </a:r>
            <a:r>
              <a:rPr lang="en-GB" dirty="0">
                <a:solidFill>
                  <a:schemeClr val="accent5">
                    <a:lumMod val="50000"/>
                  </a:schemeClr>
                </a:solidFill>
              </a:rPr>
              <a:t>. </a:t>
            </a:r>
          </a:p>
          <a:p>
            <a:pPr marL="0" indent="0">
              <a:buNone/>
            </a:pPr>
            <a:endParaRPr lang="en-GB" dirty="0">
              <a:solidFill>
                <a:schemeClr val="accent5">
                  <a:lumMod val="50000"/>
                </a:schemeClr>
              </a:solidFill>
            </a:endParaRPr>
          </a:p>
          <a:p>
            <a:pPr marL="0" indent="0">
              <a:buNone/>
            </a:pPr>
            <a:r>
              <a:rPr lang="en-GB" i="1" dirty="0">
                <a:solidFill>
                  <a:schemeClr val="accent5">
                    <a:lumMod val="50000"/>
                  </a:schemeClr>
                </a:solidFill>
              </a:rPr>
              <a:t>                                                                                 </a:t>
            </a:r>
            <a:r>
              <a:rPr lang="en-GB" sz="2000" i="1" dirty="0">
                <a:solidFill>
                  <a:schemeClr val="accent5">
                    <a:lumMod val="50000"/>
                  </a:schemeClr>
                </a:solidFill>
              </a:rPr>
              <a:t>1 Chronicles 15 v 14 - 15 </a:t>
            </a:r>
            <a:endParaRPr lang="en-GB" i="1" dirty="0">
              <a:solidFill>
                <a:schemeClr val="accent5">
                  <a:lumMod val="50000"/>
                </a:schemeClr>
              </a:solidFill>
            </a:endParaRPr>
          </a:p>
          <a:p>
            <a:pPr marL="0" indent="0">
              <a:buNone/>
            </a:pPr>
            <a:endParaRPr lang="en-US" dirty="0">
              <a:solidFill>
                <a:schemeClr val="accent5">
                  <a:lumMod val="50000"/>
                </a:schemeClr>
              </a:solidFill>
            </a:endParaRPr>
          </a:p>
          <a:p>
            <a:pPr marL="0" indent="0">
              <a:buNone/>
            </a:pPr>
            <a:endParaRPr lang="en-GB" dirty="0">
              <a:solidFill>
                <a:schemeClr val="accent5">
                  <a:lumMod val="50000"/>
                </a:schemeClr>
              </a:solidFill>
            </a:endParaRPr>
          </a:p>
          <a:p>
            <a:endParaRPr lang="en-GB" dirty="0">
              <a:solidFill>
                <a:schemeClr val="accent5">
                  <a:lumMod val="50000"/>
                </a:schemeClr>
              </a:solidFill>
            </a:endParaRPr>
          </a:p>
        </p:txBody>
      </p:sp>
    </p:spTree>
    <p:extLst>
      <p:ext uri="{BB962C8B-B14F-4D97-AF65-F5344CB8AC3E}">
        <p14:creationId xmlns:p14="http://schemas.microsoft.com/office/powerpoint/2010/main" val="4149750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5">
                    <a:lumMod val="50000"/>
                  </a:schemeClr>
                </a:solidFill>
              </a:rPr>
              <a:t>Why we worship</a:t>
            </a:r>
            <a:endParaRPr lang="en-GB" b="1" dirty="0">
              <a:solidFill>
                <a:schemeClr val="accent5">
                  <a:lumMod val="50000"/>
                </a:schemeClr>
              </a:solidFill>
            </a:endParaRPr>
          </a:p>
        </p:txBody>
      </p:sp>
      <p:sp>
        <p:nvSpPr>
          <p:cNvPr id="3" name="Content Placeholder 2"/>
          <p:cNvSpPr>
            <a:spLocks noGrp="1"/>
          </p:cNvSpPr>
          <p:nvPr>
            <p:ph idx="1"/>
          </p:nvPr>
        </p:nvSpPr>
        <p:spPr/>
        <p:txBody>
          <a:bodyPr/>
          <a:lstStyle/>
          <a:p>
            <a:pPr marL="0" indent="0">
              <a:buNone/>
            </a:pPr>
            <a:endParaRPr lang="en-US" dirty="0">
              <a:solidFill>
                <a:schemeClr val="accent5">
                  <a:lumMod val="50000"/>
                </a:schemeClr>
              </a:solidFill>
            </a:endParaRPr>
          </a:p>
          <a:p>
            <a:pPr marL="0" indent="0">
              <a:buNone/>
            </a:pPr>
            <a:r>
              <a:rPr lang="en-US" dirty="0">
                <a:solidFill>
                  <a:schemeClr val="accent5">
                    <a:lumMod val="50000"/>
                  </a:schemeClr>
                </a:solidFill>
              </a:rPr>
              <a:t>Worship the Lord in the splendor of His holiness.</a:t>
            </a:r>
          </a:p>
          <a:p>
            <a:pPr marL="0" indent="0">
              <a:buNone/>
            </a:pPr>
            <a:r>
              <a:rPr lang="en-US" sz="2000" i="1" dirty="0">
                <a:solidFill>
                  <a:schemeClr val="accent5">
                    <a:lumMod val="50000"/>
                  </a:schemeClr>
                </a:solidFill>
              </a:rPr>
              <a:t>Psalm 96 v 9</a:t>
            </a:r>
          </a:p>
          <a:p>
            <a:pPr marL="0" indent="0">
              <a:buNone/>
            </a:pPr>
            <a:endParaRPr lang="en-US" dirty="0">
              <a:solidFill>
                <a:schemeClr val="accent5">
                  <a:lumMod val="50000"/>
                </a:schemeClr>
              </a:solidFill>
            </a:endParaRPr>
          </a:p>
          <a:p>
            <a:pPr marL="0" indent="0">
              <a:buNone/>
            </a:pPr>
            <a:endParaRPr lang="en-US" dirty="0">
              <a:solidFill>
                <a:schemeClr val="accent5">
                  <a:lumMod val="50000"/>
                </a:schemeClr>
              </a:solidFill>
            </a:endParaRPr>
          </a:p>
          <a:p>
            <a:pPr marL="0" indent="0">
              <a:buNone/>
            </a:pPr>
            <a:r>
              <a:rPr lang="en-US" dirty="0">
                <a:solidFill>
                  <a:schemeClr val="accent5">
                    <a:lumMod val="50000"/>
                  </a:schemeClr>
                </a:solidFill>
              </a:rPr>
              <a:t>Let everything that has breath praise the Lord! </a:t>
            </a:r>
          </a:p>
          <a:p>
            <a:pPr marL="0" indent="0">
              <a:buNone/>
            </a:pPr>
            <a:r>
              <a:rPr lang="en-US" sz="2000" i="1" dirty="0">
                <a:solidFill>
                  <a:schemeClr val="accent5">
                    <a:lumMod val="50000"/>
                  </a:schemeClr>
                </a:solidFill>
              </a:rPr>
              <a:t>Psalm 150 v 6</a:t>
            </a:r>
          </a:p>
          <a:p>
            <a:pPr marL="0" indent="0">
              <a:buNone/>
            </a:pPr>
            <a:endParaRPr lang="en-GB" dirty="0">
              <a:solidFill>
                <a:schemeClr val="accent5">
                  <a:lumMod val="50000"/>
                </a:schemeClr>
              </a:solidFill>
            </a:endParaRPr>
          </a:p>
        </p:txBody>
      </p:sp>
    </p:spTree>
    <p:extLst>
      <p:ext uri="{BB962C8B-B14F-4D97-AF65-F5344CB8AC3E}">
        <p14:creationId xmlns:p14="http://schemas.microsoft.com/office/powerpoint/2010/main" val="3452509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5">
                    <a:lumMod val="50000"/>
                  </a:schemeClr>
                </a:solidFill>
              </a:rPr>
              <a:t>Worship</a:t>
            </a:r>
            <a:endParaRPr lang="en-GB" dirty="0">
              <a:solidFill>
                <a:schemeClr val="accent5">
                  <a:lumMod val="50000"/>
                </a:schemeClr>
              </a:solidFill>
            </a:endParaRPr>
          </a:p>
        </p:txBody>
      </p:sp>
      <p:sp>
        <p:nvSpPr>
          <p:cNvPr id="3" name="Content Placeholder 2"/>
          <p:cNvSpPr>
            <a:spLocks noGrp="1"/>
          </p:cNvSpPr>
          <p:nvPr>
            <p:ph idx="1"/>
          </p:nvPr>
        </p:nvSpPr>
        <p:spPr/>
        <p:txBody>
          <a:bodyPr/>
          <a:lstStyle/>
          <a:p>
            <a:r>
              <a:rPr lang="en-US" b="1" dirty="0">
                <a:solidFill>
                  <a:schemeClr val="accent5">
                    <a:lumMod val="50000"/>
                  </a:schemeClr>
                </a:solidFill>
              </a:rPr>
              <a:t>Prepares us for God’s presence in our lives</a:t>
            </a:r>
          </a:p>
          <a:p>
            <a:pPr marL="0" indent="0">
              <a:buNone/>
            </a:pPr>
            <a:endParaRPr lang="en-US" dirty="0">
              <a:solidFill>
                <a:schemeClr val="accent5">
                  <a:lumMod val="50000"/>
                </a:schemeClr>
              </a:solidFill>
            </a:endParaRPr>
          </a:p>
          <a:p>
            <a:pPr marL="0" indent="0">
              <a:buNone/>
            </a:pPr>
            <a:r>
              <a:rPr lang="en-US" b="1" dirty="0">
                <a:solidFill>
                  <a:schemeClr val="accent5">
                    <a:lumMod val="50000"/>
                  </a:schemeClr>
                </a:solidFill>
              </a:rPr>
              <a:t>Enter</a:t>
            </a:r>
            <a:r>
              <a:rPr lang="en-US" dirty="0">
                <a:solidFill>
                  <a:schemeClr val="accent5">
                    <a:lumMod val="50000"/>
                  </a:schemeClr>
                </a:solidFill>
              </a:rPr>
              <a:t> into His gates with thanksgiving and His courts with praise… </a:t>
            </a:r>
          </a:p>
          <a:p>
            <a:pPr marL="0" indent="0">
              <a:buNone/>
            </a:pPr>
            <a:r>
              <a:rPr lang="en-US" sz="2000" i="1" dirty="0">
                <a:solidFill>
                  <a:schemeClr val="accent5">
                    <a:lumMod val="50000"/>
                  </a:schemeClr>
                </a:solidFill>
              </a:rPr>
              <a:t>Psalm 100 v 4</a:t>
            </a:r>
          </a:p>
          <a:p>
            <a:pPr marL="0" indent="0">
              <a:buNone/>
            </a:pPr>
            <a:endParaRPr lang="en-US" dirty="0">
              <a:solidFill>
                <a:schemeClr val="accent5">
                  <a:lumMod val="50000"/>
                </a:schemeClr>
              </a:solidFill>
            </a:endParaRPr>
          </a:p>
          <a:p>
            <a:pPr marL="0" indent="0">
              <a:buNone/>
            </a:pPr>
            <a:r>
              <a:rPr lang="en-US" dirty="0">
                <a:solidFill>
                  <a:schemeClr val="accent5">
                    <a:lumMod val="50000"/>
                  </a:schemeClr>
                </a:solidFill>
              </a:rPr>
              <a:t>But You are holy, </a:t>
            </a:r>
            <a:r>
              <a:rPr lang="en-US" b="1" dirty="0">
                <a:solidFill>
                  <a:schemeClr val="accent5">
                    <a:lumMod val="50000"/>
                  </a:schemeClr>
                </a:solidFill>
              </a:rPr>
              <a:t>enthroned</a:t>
            </a:r>
            <a:r>
              <a:rPr lang="en-US" dirty="0">
                <a:solidFill>
                  <a:schemeClr val="accent5">
                    <a:lumMod val="50000"/>
                  </a:schemeClr>
                </a:solidFill>
              </a:rPr>
              <a:t> in the praises of Israel.</a:t>
            </a:r>
          </a:p>
          <a:p>
            <a:pPr marL="0" indent="0">
              <a:buNone/>
            </a:pPr>
            <a:r>
              <a:rPr lang="en-US" sz="2000" i="1" dirty="0">
                <a:solidFill>
                  <a:schemeClr val="accent5">
                    <a:lumMod val="50000"/>
                  </a:schemeClr>
                </a:solidFill>
              </a:rPr>
              <a:t>Psalm 22 v 3</a:t>
            </a:r>
            <a:endParaRPr lang="en-GB" sz="2000" i="1" dirty="0">
              <a:solidFill>
                <a:schemeClr val="accent5">
                  <a:lumMod val="50000"/>
                </a:schemeClr>
              </a:solidFill>
            </a:endParaRPr>
          </a:p>
        </p:txBody>
      </p:sp>
    </p:spTree>
    <p:extLst>
      <p:ext uri="{BB962C8B-B14F-4D97-AF65-F5344CB8AC3E}">
        <p14:creationId xmlns:p14="http://schemas.microsoft.com/office/powerpoint/2010/main" val="64100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51164"/>
            <a:ext cx="10515600" cy="5525799"/>
          </a:xfrm>
        </p:spPr>
        <p:txBody>
          <a:bodyPr/>
          <a:lstStyle/>
          <a:p>
            <a:r>
              <a:rPr lang="en-US" b="1" dirty="0">
                <a:solidFill>
                  <a:schemeClr val="accent5">
                    <a:lumMod val="50000"/>
                  </a:schemeClr>
                </a:solidFill>
              </a:rPr>
              <a:t>Changes our circumstances as we focus on who God is</a:t>
            </a:r>
          </a:p>
          <a:p>
            <a:endParaRPr lang="en-US" dirty="0">
              <a:solidFill>
                <a:schemeClr val="accent5">
                  <a:lumMod val="50000"/>
                </a:schemeClr>
              </a:solidFill>
            </a:endParaRPr>
          </a:p>
          <a:p>
            <a:pPr marL="0" indent="0">
              <a:buNone/>
            </a:pPr>
            <a:r>
              <a:rPr lang="en-US" dirty="0">
                <a:solidFill>
                  <a:schemeClr val="accent5">
                    <a:lumMod val="50000"/>
                  </a:schemeClr>
                </a:solidFill>
              </a:rPr>
              <a:t>We put on “the garment of praise for the spirit of heaviness”. </a:t>
            </a:r>
          </a:p>
          <a:p>
            <a:pPr marL="0" indent="0">
              <a:buNone/>
            </a:pPr>
            <a:r>
              <a:rPr lang="en-US" sz="2000" i="1" dirty="0">
                <a:solidFill>
                  <a:schemeClr val="accent5">
                    <a:lumMod val="50000"/>
                  </a:schemeClr>
                </a:solidFill>
              </a:rPr>
              <a:t>Isaiah 61 v 3</a:t>
            </a:r>
          </a:p>
          <a:p>
            <a:pPr marL="0" indent="0">
              <a:buNone/>
            </a:pPr>
            <a:endParaRPr lang="en-US" dirty="0">
              <a:solidFill>
                <a:schemeClr val="accent5">
                  <a:lumMod val="50000"/>
                </a:schemeClr>
              </a:solidFill>
            </a:endParaRPr>
          </a:p>
          <a:p>
            <a:pPr marL="0" indent="0">
              <a:buNone/>
            </a:pPr>
            <a:r>
              <a:rPr lang="en-GB" dirty="0">
                <a:solidFill>
                  <a:schemeClr val="accent5">
                    <a:lumMod val="50000"/>
                  </a:schemeClr>
                </a:solidFill>
              </a:rPr>
              <a:t>But at midnight Paul and Silas were praising and singing hymns to God, and the prisoners were listening to them. Suddenly there was a great earthquake, so that the foundations of the prison were shaken; and immediately all the doors were opened and everyone’s chains were loosed. </a:t>
            </a:r>
          </a:p>
          <a:p>
            <a:pPr marL="0" indent="0">
              <a:buNone/>
            </a:pPr>
            <a:r>
              <a:rPr lang="en-GB" sz="2000" i="1" dirty="0">
                <a:solidFill>
                  <a:schemeClr val="accent5">
                    <a:lumMod val="50000"/>
                  </a:schemeClr>
                </a:solidFill>
              </a:rPr>
              <a:t>Acts 16 v 25-26</a:t>
            </a:r>
          </a:p>
          <a:p>
            <a:pPr marL="0" indent="0">
              <a:buNone/>
            </a:pPr>
            <a:endParaRPr lang="en-US" dirty="0">
              <a:solidFill>
                <a:schemeClr val="accent5">
                  <a:lumMod val="50000"/>
                </a:schemeClr>
              </a:solidFill>
            </a:endParaRPr>
          </a:p>
          <a:p>
            <a:pPr marL="0" indent="0">
              <a:buNone/>
            </a:pPr>
            <a:endParaRPr lang="en-GB" dirty="0">
              <a:solidFill>
                <a:schemeClr val="accent5">
                  <a:lumMod val="50000"/>
                </a:schemeClr>
              </a:solidFill>
            </a:endParaRPr>
          </a:p>
          <a:p>
            <a:pPr marL="0" indent="0">
              <a:buNone/>
            </a:pPr>
            <a:endParaRPr lang="en-GB" dirty="0">
              <a:solidFill>
                <a:schemeClr val="accent5">
                  <a:lumMod val="50000"/>
                </a:schemeClr>
              </a:solidFill>
            </a:endParaRPr>
          </a:p>
        </p:txBody>
      </p:sp>
    </p:spTree>
    <p:extLst>
      <p:ext uri="{BB962C8B-B14F-4D97-AF65-F5344CB8AC3E}">
        <p14:creationId xmlns:p14="http://schemas.microsoft.com/office/powerpoint/2010/main" val="2450928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379</TotalTime>
  <Words>926</Words>
  <Application>Microsoft Office PowerPoint</Application>
  <PresentationFormat>Widescreen</PresentationFormat>
  <Paragraphs>112</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Castellar</vt:lpstr>
      <vt:lpstr>Office Theme</vt:lpstr>
      <vt:lpstr>PowerPoint Presentation</vt:lpstr>
      <vt:lpstr>PowerPoint Presentation</vt:lpstr>
      <vt:lpstr>Our response</vt:lpstr>
      <vt:lpstr>PowerPoint Presentation</vt:lpstr>
      <vt:lpstr>Worship</vt:lpstr>
      <vt:lpstr>PowerPoint Presentation</vt:lpstr>
      <vt:lpstr>Why we worship</vt:lpstr>
      <vt:lpstr>Worship</vt:lpstr>
      <vt:lpstr>PowerPoint Presentation</vt:lpstr>
      <vt:lpstr>PowerPoint Presentation</vt:lpstr>
      <vt:lpstr>How we worship</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response</dc:title>
  <dc:creator>Steven Harper</dc:creator>
  <cp:lastModifiedBy>Steven Harper</cp:lastModifiedBy>
  <cp:revision>27</cp:revision>
  <dcterms:created xsi:type="dcterms:W3CDTF">2017-04-05T12:08:38Z</dcterms:created>
  <dcterms:modified xsi:type="dcterms:W3CDTF">2017-04-08T19:23:12Z</dcterms:modified>
</cp:coreProperties>
</file>