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63" r:id="rId2"/>
    <p:sldId id="264" r:id="rId3"/>
    <p:sldId id="265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5911"/>
    <a:srgbClr val="ECC0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60" d="100"/>
          <a:sy n="60" d="100"/>
        </p:scale>
        <p:origin x="900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79" y="182879"/>
            <a:ext cx="8778240" cy="649224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rgbClr val="FFFFFF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smtClean="0"/>
              <a:t>2/4/2017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373380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4459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2/4/2017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9140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2/4/2017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5779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2/4/2017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504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6000" b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2/4/2017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4020408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6089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2/4/2017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9778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2/4/2017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387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2/4/2017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004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2/4/2017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290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314" y="1097280"/>
            <a:ext cx="4149638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2/4/2017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628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19107" y="1069847"/>
            <a:ext cx="4257703" cy="4645153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2/4/2017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580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80" y="182880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fld id="{96DFF08F-DC6B-4601-B491-B0F83F6DD2DA}" type="datetimeFigureOut">
              <a:rPr lang="en-US" smtClean="0"/>
              <a:pPr/>
              <a:t>2/4/2017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9401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2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304800" y="2229853"/>
            <a:ext cx="8470231" cy="4410022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0" tIns="274320" rIns="457200" bIns="274320" rtlCol="0" anchor="ctr"/>
          <a:lstStyle/>
          <a:p>
            <a:pPr algn="ctr">
              <a:lnSpc>
                <a:spcPct val="150000"/>
              </a:lnSpc>
            </a:pPr>
            <a:r>
              <a:rPr lang="en-ZA" sz="2800" b="1" dirty="0" smtClean="0">
                <a:solidFill>
                  <a:sysClr val="windowText" lastClr="000000"/>
                </a:solidFill>
                <a:latin typeface="Candara" panose="020E0502030303020204" pitchFamily="34" charset="0"/>
              </a:rPr>
              <a:t>Romans 12 v 1-2</a:t>
            </a:r>
          </a:p>
          <a:p>
            <a:pPr algn="ctr">
              <a:lnSpc>
                <a:spcPct val="150000"/>
              </a:lnSpc>
            </a:pPr>
            <a:endParaRPr lang="en-ZA" sz="1000" b="1" dirty="0" smtClean="0">
              <a:solidFill>
                <a:sysClr val="windowText" lastClr="000000"/>
              </a:solidFill>
              <a:latin typeface="Candara" panose="020E0502030303020204" pitchFamily="34" charset="0"/>
            </a:endParaRPr>
          </a:p>
          <a:p>
            <a:pPr>
              <a:lnSpc>
                <a:spcPct val="150000"/>
              </a:lnSpc>
            </a:pPr>
            <a:r>
              <a:rPr lang="en-ZA" sz="2000" dirty="0" smtClean="0">
                <a:solidFill>
                  <a:sysClr val="windowText" lastClr="000000"/>
                </a:solidFill>
                <a:latin typeface="Corbel" panose="020B0503020204020204" pitchFamily="34" charset="0"/>
              </a:rPr>
              <a:t>"</a:t>
            </a:r>
            <a:r>
              <a:rPr lang="en-ZA" sz="2000" baseline="30000" dirty="0" smtClean="0">
                <a:solidFill>
                  <a:sysClr val="windowText" lastClr="000000"/>
                </a:solidFill>
                <a:latin typeface="Corbel" panose="020B0503020204020204" pitchFamily="34" charset="0"/>
              </a:rPr>
              <a:t>1</a:t>
            </a:r>
            <a:r>
              <a:rPr lang="en-ZA" sz="2000" dirty="0" smtClean="0">
                <a:solidFill>
                  <a:sysClr val="windowText" lastClr="000000"/>
                </a:solidFill>
                <a:latin typeface="Corbel" panose="020B0503020204020204" pitchFamily="34" charset="0"/>
              </a:rPr>
              <a:t>Brothers </a:t>
            </a:r>
            <a:r>
              <a:rPr lang="en-ZA" sz="2000" dirty="0">
                <a:solidFill>
                  <a:sysClr val="windowText" lastClr="000000"/>
                </a:solidFill>
                <a:latin typeface="Corbel" panose="020B0503020204020204" pitchFamily="34" charset="0"/>
              </a:rPr>
              <a:t>and sisters, God has shown you his mercy. So I am asking you to </a:t>
            </a:r>
            <a:r>
              <a:rPr lang="en-ZA" sz="2000" b="1" i="1" dirty="0">
                <a:solidFill>
                  <a:sysClr val="windowText" lastClr="000000"/>
                </a:solidFill>
                <a:latin typeface="Corbel" panose="020B0503020204020204" pitchFamily="34" charset="0"/>
              </a:rPr>
              <a:t>offer up your bodies to him</a:t>
            </a:r>
            <a:r>
              <a:rPr lang="en-ZA" sz="2000" dirty="0">
                <a:solidFill>
                  <a:sysClr val="windowText" lastClr="000000"/>
                </a:solidFill>
                <a:latin typeface="Corbel" panose="020B0503020204020204" pitchFamily="34" charset="0"/>
              </a:rPr>
              <a:t> while you are still alive. Your bodies are a holy sacrifice that is pleasing to God. When you offer your bodies to God, you are worshiping him. </a:t>
            </a:r>
            <a:r>
              <a:rPr lang="en-ZA" sz="2000" baseline="30000" dirty="0">
                <a:solidFill>
                  <a:sysClr val="windowText" lastClr="000000"/>
                </a:solidFill>
                <a:latin typeface="Corbel" panose="020B0503020204020204" pitchFamily="34" charset="0"/>
              </a:rPr>
              <a:t>2</a:t>
            </a:r>
            <a:r>
              <a:rPr lang="en-ZA" sz="2000" b="1" i="1" dirty="0">
                <a:solidFill>
                  <a:sysClr val="windowText" lastClr="000000"/>
                </a:solidFill>
                <a:latin typeface="Corbel" panose="020B0503020204020204" pitchFamily="34" charset="0"/>
              </a:rPr>
              <a:t>Don't live any longer the way this world lives</a:t>
            </a:r>
            <a:r>
              <a:rPr lang="en-ZA" sz="2000" i="1" dirty="0">
                <a:solidFill>
                  <a:sysClr val="windowText" lastClr="000000"/>
                </a:solidFill>
                <a:latin typeface="Corbel" panose="020B0503020204020204" pitchFamily="34" charset="0"/>
              </a:rPr>
              <a:t>.</a:t>
            </a:r>
            <a:r>
              <a:rPr lang="en-ZA" sz="2000" dirty="0">
                <a:solidFill>
                  <a:sysClr val="windowText" lastClr="000000"/>
                </a:solidFill>
                <a:latin typeface="Corbel" panose="020B0503020204020204" pitchFamily="34" charset="0"/>
              </a:rPr>
              <a:t> </a:t>
            </a:r>
            <a:r>
              <a:rPr lang="en-ZA" sz="2000" b="1" i="1" dirty="0">
                <a:solidFill>
                  <a:sysClr val="windowText" lastClr="000000"/>
                </a:solidFill>
                <a:latin typeface="Corbel" panose="020B0503020204020204" pitchFamily="34" charset="0"/>
              </a:rPr>
              <a:t>Let your way of thinking be completely changed</a:t>
            </a:r>
            <a:r>
              <a:rPr lang="en-ZA" sz="2000" b="1" dirty="0">
                <a:solidFill>
                  <a:sysClr val="windowText" lastClr="000000"/>
                </a:solidFill>
                <a:latin typeface="Corbel" panose="020B0503020204020204" pitchFamily="34" charset="0"/>
              </a:rPr>
              <a:t>.</a:t>
            </a:r>
            <a:r>
              <a:rPr lang="en-ZA" sz="2000" dirty="0">
                <a:solidFill>
                  <a:sysClr val="windowText" lastClr="000000"/>
                </a:solidFill>
                <a:latin typeface="Corbel" panose="020B0503020204020204" pitchFamily="34" charset="0"/>
              </a:rPr>
              <a:t> Then you will be able to test what God wants for you. And you will agree that what he wants is right. His plan is good and pleasing and perfect</a:t>
            </a:r>
            <a:r>
              <a:rPr lang="en-ZA" sz="2000" dirty="0" smtClean="0">
                <a:solidFill>
                  <a:sysClr val="windowText" lastClr="000000"/>
                </a:solidFill>
                <a:latin typeface="Corbel" panose="020B0503020204020204" pitchFamily="34" charset="0"/>
              </a:rPr>
              <a:t>.“ NIRV</a:t>
            </a:r>
            <a:endParaRPr lang="en-ZA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09986" y="384303"/>
            <a:ext cx="3459256" cy="14612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 smtClean="0">
                <a:solidFill>
                  <a:srgbClr val="815911"/>
                </a:solidFill>
              </a:rPr>
              <a:t>Changed Thinking</a:t>
            </a:r>
            <a:endParaRPr lang="en-ZA" b="1" dirty="0">
              <a:solidFill>
                <a:srgbClr val="8159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689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766482"/>
            <a:ext cx="7406640" cy="955639"/>
          </a:xfrm>
        </p:spPr>
        <p:txBody>
          <a:bodyPr>
            <a:normAutofit fontScale="90000"/>
          </a:bodyPr>
          <a:lstStyle/>
          <a:p>
            <a:r>
              <a:rPr lang="en-ZA" b="1" dirty="0">
                <a:solidFill>
                  <a:sysClr val="windowText" lastClr="000000"/>
                </a:solidFill>
                <a:latin typeface="Candara" panose="020E0502030303020204" pitchFamily="34" charset="0"/>
              </a:rPr>
              <a:t>Let's shift the way we think about </a:t>
            </a:r>
            <a:r>
              <a:rPr lang="en-ZA" b="1" dirty="0" smtClean="0">
                <a:solidFill>
                  <a:sysClr val="windowText" lastClr="000000"/>
                </a:solidFill>
                <a:latin typeface="Candara" panose="020E0502030303020204" pitchFamily="34" charset="0"/>
              </a:rPr>
              <a:t>church</a:t>
            </a:r>
            <a:endParaRPr lang="en-ZA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28650" y="2259107"/>
            <a:ext cx="8031256" cy="4303956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274320" rIns="274320" bIns="274320" rtlCol="0" anchor="b"/>
          <a:lstStyle/>
          <a:p>
            <a:pPr algn="ctr">
              <a:lnSpc>
                <a:spcPct val="150000"/>
              </a:lnSpc>
            </a:pPr>
            <a:r>
              <a:rPr lang="en-ZA" sz="2800" b="1" dirty="0">
                <a:solidFill>
                  <a:schemeClr val="tx1"/>
                </a:solidFill>
                <a:latin typeface="Candara" panose="020E0502030303020204" pitchFamily="34" charset="0"/>
              </a:rPr>
              <a:t>Romans 12 v 6-8</a:t>
            </a:r>
          </a:p>
          <a:p>
            <a:pPr>
              <a:lnSpc>
                <a:spcPct val="150000"/>
              </a:lnSpc>
            </a:pPr>
            <a:r>
              <a:rPr lang="en-ZA" sz="2000" dirty="0" smtClean="0">
                <a:solidFill>
                  <a:schemeClr val="tx1"/>
                </a:solidFill>
              </a:rPr>
              <a:t>"</a:t>
            </a:r>
            <a:r>
              <a:rPr lang="en-ZA" sz="2000" baseline="30000" dirty="0" smtClean="0">
                <a:solidFill>
                  <a:schemeClr val="tx1"/>
                </a:solidFill>
              </a:rPr>
              <a:t>6</a:t>
            </a:r>
            <a:r>
              <a:rPr lang="en-ZA" sz="2000" dirty="0" smtClean="0">
                <a:solidFill>
                  <a:schemeClr val="tx1"/>
                </a:solidFill>
              </a:rPr>
              <a:t>We all have gifts. They differ in keeping with the grace that God has given each of us. Do you have the gift of prophecy? </a:t>
            </a:r>
            <a:r>
              <a:rPr lang="en-ZA" sz="2000" b="1" i="1" dirty="0" smtClean="0">
                <a:solidFill>
                  <a:schemeClr val="tx1"/>
                </a:solidFill>
              </a:rPr>
              <a:t>Then</a:t>
            </a:r>
            <a:r>
              <a:rPr lang="en-ZA" sz="2000" dirty="0" smtClean="0">
                <a:solidFill>
                  <a:schemeClr val="tx1"/>
                </a:solidFill>
              </a:rPr>
              <a:t> </a:t>
            </a:r>
            <a:r>
              <a:rPr lang="en-ZA" sz="2000" b="1" i="1" dirty="0" smtClean="0">
                <a:solidFill>
                  <a:schemeClr val="tx1"/>
                </a:solidFill>
              </a:rPr>
              <a:t>use it</a:t>
            </a:r>
            <a:r>
              <a:rPr lang="en-ZA" sz="2000" dirty="0" smtClean="0">
                <a:solidFill>
                  <a:schemeClr val="tx1"/>
                </a:solidFill>
              </a:rPr>
              <a:t> in keeping with the faith you have. </a:t>
            </a:r>
            <a:r>
              <a:rPr lang="en-ZA" sz="2000" baseline="30000" dirty="0" smtClean="0">
                <a:solidFill>
                  <a:schemeClr val="tx1"/>
                </a:solidFill>
              </a:rPr>
              <a:t>7</a:t>
            </a:r>
            <a:r>
              <a:rPr lang="en-ZA" sz="2000" dirty="0" smtClean="0">
                <a:solidFill>
                  <a:schemeClr val="tx1"/>
                </a:solidFill>
              </a:rPr>
              <a:t>Is it your gift to serve? </a:t>
            </a:r>
            <a:r>
              <a:rPr lang="en-ZA" sz="2000" b="1" i="1" dirty="0" smtClean="0">
                <a:solidFill>
                  <a:schemeClr val="tx1"/>
                </a:solidFill>
              </a:rPr>
              <a:t>Then serve</a:t>
            </a:r>
            <a:r>
              <a:rPr lang="en-ZA" sz="2000" dirty="0" smtClean="0">
                <a:solidFill>
                  <a:schemeClr val="tx1"/>
                </a:solidFill>
              </a:rPr>
              <a:t>. Is it teaching? </a:t>
            </a:r>
            <a:r>
              <a:rPr lang="en-ZA" sz="2000" b="1" i="1" dirty="0" smtClean="0">
                <a:solidFill>
                  <a:schemeClr val="tx1"/>
                </a:solidFill>
              </a:rPr>
              <a:t>Then teach</a:t>
            </a:r>
            <a:r>
              <a:rPr lang="en-ZA" sz="2000" dirty="0" smtClean="0">
                <a:solidFill>
                  <a:schemeClr val="tx1"/>
                </a:solidFill>
              </a:rPr>
              <a:t>. </a:t>
            </a:r>
            <a:r>
              <a:rPr lang="en-ZA" sz="2000" baseline="30000" dirty="0" smtClean="0">
                <a:solidFill>
                  <a:schemeClr val="tx1"/>
                </a:solidFill>
              </a:rPr>
              <a:t>8</a:t>
            </a:r>
            <a:r>
              <a:rPr lang="en-ZA" sz="2000" dirty="0" smtClean="0">
                <a:solidFill>
                  <a:schemeClr val="tx1"/>
                </a:solidFill>
              </a:rPr>
              <a:t>Is it telling others how they should live? </a:t>
            </a:r>
            <a:r>
              <a:rPr lang="en-ZA" sz="2000" b="1" i="1" dirty="0" smtClean="0">
                <a:solidFill>
                  <a:schemeClr val="tx1"/>
                </a:solidFill>
              </a:rPr>
              <a:t>Then tell them</a:t>
            </a:r>
            <a:r>
              <a:rPr lang="en-ZA" sz="2000" dirty="0" smtClean="0">
                <a:solidFill>
                  <a:schemeClr val="tx1"/>
                </a:solidFill>
              </a:rPr>
              <a:t>. Is it giving to those who are in need? </a:t>
            </a:r>
            <a:r>
              <a:rPr lang="en-ZA" sz="2000" b="1" i="1" dirty="0" smtClean="0">
                <a:solidFill>
                  <a:schemeClr val="tx1"/>
                </a:solidFill>
              </a:rPr>
              <a:t>Then give freely</a:t>
            </a:r>
            <a:r>
              <a:rPr lang="en-ZA" sz="2000" dirty="0" smtClean="0">
                <a:solidFill>
                  <a:schemeClr val="tx1"/>
                </a:solidFill>
              </a:rPr>
              <a:t>. Is it being a leader? </a:t>
            </a:r>
            <a:r>
              <a:rPr lang="en-ZA" sz="2000" b="1" i="1" dirty="0" smtClean="0">
                <a:solidFill>
                  <a:schemeClr val="tx1"/>
                </a:solidFill>
              </a:rPr>
              <a:t>Then work hard at it</a:t>
            </a:r>
            <a:r>
              <a:rPr lang="en-ZA" sz="2000" dirty="0" smtClean="0">
                <a:solidFill>
                  <a:schemeClr val="tx1"/>
                </a:solidFill>
              </a:rPr>
              <a:t>. Is it showing mercy? </a:t>
            </a:r>
            <a:r>
              <a:rPr lang="en-ZA" sz="2000" b="1" i="1" dirty="0" smtClean="0">
                <a:solidFill>
                  <a:schemeClr val="tx1"/>
                </a:solidFill>
              </a:rPr>
              <a:t>Then do it cheerfully." </a:t>
            </a:r>
            <a:r>
              <a:rPr lang="en-ZA" sz="2000" dirty="0" smtClean="0">
                <a:solidFill>
                  <a:schemeClr val="tx1"/>
                </a:solidFill>
              </a:rPr>
              <a:t>NIRV </a:t>
            </a:r>
            <a:endParaRPr lang="en-ZA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5483038" y="398930"/>
            <a:ext cx="3459256" cy="14612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 smtClean="0">
                <a:solidFill>
                  <a:srgbClr val="815911"/>
                </a:solidFill>
              </a:rPr>
              <a:t>Engage wholeheartedly</a:t>
            </a:r>
            <a:endParaRPr lang="en-ZA" b="1" dirty="0">
              <a:solidFill>
                <a:srgbClr val="8159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839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01547" y="3941072"/>
            <a:ext cx="8031256" cy="2434816"/>
          </a:xfrm>
          <a:prstGeom prst="rect">
            <a:avLst/>
          </a:prstGeom>
          <a:solidFill>
            <a:schemeClr val="bg1">
              <a:alpha val="92000"/>
            </a:schemeClr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274320" rIns="274320" bIns="274320" rtlCol="0" anchor="b"/>
          <a:lstStyle/>
          <a:p>
            <a:pPr algn="ctr">
              <a:lnSpc>
                <a:spcPct val="150000"/>
              </a:lnSpc>
            </a:pPr>
            <a:r>
              <a:rPr lang="en-ZA" sz="2800" b="1" dirty="0">
                <a:solidFill>
                  <a:schemeClr val="tx1"/>
                </a:solidFill>
                <a:latin typeface="Candara" panose="020E0502030303020204" pitchFamily="34" charset="0"/>
              </a:rPr>
              <a:t>Romans 12 v </a:t>
            </a:r>
            <a:r>
              <a:rPr lang="en-ZA" sz="2800" b="1" dirty="0" smtClean="0">
                <a:solidFill>
                  <a:schemeClr val="tx1"/>
                </a:solidFill>
                <a:latin typeface="Candara" panose="020E0502030303020204" pitchFamily="34" charset="0"/>
              </a:rPr>
              <a:t>9-10</a:t>
            </a:r>
            <a:endParaRPr lang="en-ZA" sz="2800" b="1" dirty="0">
              <a:solidFill>
                <a:schemeClr val="tx1"/>
              </a:solidFill>
              <a:latin typeface="Candara" panose="020E0502030303020204" pitchFamily="34" charset="0"/>
            </a:endParaRPr>
          </a:p>
          <a:p>
            <a:pPr>
              <a:lnSpc>
                <a:spcPct val="150000"/>
              </a:lnSpc>
            </a:pPr>
            <a:r>
              <a:rPr lang="en-ZA" sz="2000" baseline="30000" dirty="0">
                <a:solidFill>
                  <a:schemeClr val="tx1"/>
                </a:solidFill>
              </a:rPr>
              <a:t>"9</a:t>
            </a:r>
            <a:r>
              <a:rPr lang="en-ZA" sz="2000" b="1" i="1" dirty="0">
                <a:solidFill>
                  <a:schemeClr val="tx1"/>
                </a:solidFill>
              </a:rPr>
              <a:t>Don’t just pretend to love</a:t>
            </a:r>
            <a:r>
              <a:rPr lang="en-ZA" sz="2000" dirty="0">
                <a:solidFill>
                  <a:schemeClr val="tx1"/>
                </a:solidFill>
              </a:rPr>
              <a:t> others. Really love them. Hate what is wrong. Hold tightly to what is good. </a:t>
            </a:r>
            <a:r>
              <a:rPr lang="en-ZA" sz="2000" baseline="30000" dirty="0">
                <a:solidFill>
                  <a:schemeClr val="tx1"/>
                </a:solidFill>
              </a:rPr>
              <a:t>10</a:t>
            </a:r>
            <a:r>
              <a:rPr lang="en-ZA" sz="2000" b="1" i="1" dirty="0">
                <a:solidFill>
                  <a:schemeClr val="tx1"/>
                </a:solidFill>
              </a:rPr>
              <a:t>Love each other with genuine affection</a:t>
            </a:r>
            <a:r>
              <a:rPr lang="en-ZA" sz="2000" dirty="0">
                <a:solidFill>
                  <a:schemeClr val="tx1"/>
                </a:solidFill>
              </a:rPr>
              <a:t>, and take delight in </a:t>
            </a:r>
            <a:r>
              <a:rPr lang="en-ZA" sz="2000" dirty="0" smtClean="0">
                <a:solidFill>
                  <a:schemeClr val="tx1"/>
                </a:solidFill>
              </a:rPr>
              <a:t>honouring </a:t>
            </a:r>
            <a:r>
              <a:rPr lang="en-ZA" sz="2000" dirty="0">
                <a:solidFill>
                  <a:schemeClr val="tx1"/>
                </a:solidFill>
              </a:rPr>
              <a:t>each other. </a:t>
            </a:r>
            <a:r>
              <a:rPr lang="en-ZA" sz="2000" baseline="30000" dirty="0">
                <a:solidFill>
                  <a:schemeClr val="tx1"/>
                </a:solidFill>
              </a:rPr>
              <a:t>11"</a:t>
            </a:r>
            <a:r>
              <a:rPr lang="en-ZA" sz="2000" dirty="0">
                <a:solidFill>
                  <a:schemeClr val="tx1"/>
                </a:solidFill>
              </a:rPr>
              <a:t>NLT</a:t>
            </a:r>
            <a:r>
              <a:rPr lang="en-ZA" sz="2000" dirty="0">
                <a:solidFill>
                  <a:schemeClr val="tx1"/>
                </a:solidFill>
              </a:rPr>
              <a:t> </a:t>
            </a:r>
            <a:endParaRPr lang="en-ZA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00494" y="509289"/>
            <a:ext cx="3459256" cy="14612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b="1" dirty="0" smtClean="0">
                <a:solidFill>
                  <a:srgbClr val="815911"/>
                </a:solidFill>
              </a:rPr>
              <a:t>Love Sincerely</a:t>
            </a:r>
            <a:endParaRPr lang="en-ZA" b="1" dirty="0">
              <a:solidFill>
                <a:srgbClr val="8159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62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si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TM03457444[[fn=Basis]]</Template>
  <TotalTime>113</TotalTime>
  <Words>281</Words>
  <Application>Microsoft Office PowerPoint</Application>
  <PresentationFormat>On-screen Show (4:3)</PresentationFormat>
  <Paragraphs>11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Candara</vt:lpstr>
      <vt:lpstr>Corbel</vt:lpstr>
      <vt:lpstr>Basis</vt:lpstr>
      <vt:lpstr>PowerPoint Presentation</vt:lpstr>
      <vt:lpstr>Let's shift the way we think about church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Doug</dc:creator>
  <cp:lastModifiedBy>Doug</cp:lastModifiedBy>
  <cp:revision>11</cp:revision>
  <dcterms:created xsi:type="dcterms:W3CDTF">2017-02-04T14:10:17Z</dcterms:created>
  <dcterms:modified xsi:type="dcterms:W3CDTF">2017-02-04T16:03:42Z</dcterms:modified>
</cp:coreProperties>
</file>