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3" r:id="rId6"/>
    <p:sldId id="266" r:id="rId7"/>
    <p:sldId id="262" r:id="rId8"/>
    <p:sldId id="265" r:id="rId9"/>
    <p:sldId id="26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88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DB56A0-C0DA-4B0E-9011-ECC6ACDF69C9}" type="datetimeFigureOut">
              <a:rPr lang="en-ZA" smtClean="0"/>
              <a:pPr/>
              <a:t>2015/07/04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AB0BE0FE-7188-452D-A235-FF5CB92AA50D}"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DB56A0-C0DA-4B0E-9011-ECC6ACDF69C9}" type="datetimeFigureOut">
              <a:rPr lang="en-ZA" smtClean="0"/>
              <a:pPr/>
              <a:t>2015/07/04</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0BE0FE-7188-452D-A235-FF5CB92AA50D}"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5.media.tumblr.com/tumblr_m8rzxsZ72J1r0bhvho1_1280.jpg"/>
          <p:cNvPicPr>
            <a:picLocks noChangeAspect="1" noChangeArrowheads="1"/>
          </p:cNvPicPr>
          <p:nvPr/>
        </p:nvPicPr>
        <p:blipFill>
          <a:blip r:embed="rId2" cstate="print"/>
          <a:srcRect/>
          <a:stretch>
            <a:fillRect/>
          </a:stretch>
        </p:blipFill>
        <p:spPr bwMode="auto">
          <a:xfrm flipH="1">
            <a:off x="0" y="4015"/>
            <a:ext cx="10332640" cy="6853985"/>
          </a:xfrm>
          <a:prstGeom prst="rect">
            <a:avLst/>
          </a:prstGeom>
          <a:noFill/>
        </p:spPr>
      </p:pic>
      <p:sp>
        <p:nvSpPr>
          <p:cNvPr id="5" name="TextBox 4"/>
          <p:cNvSpPr txBox="1"/>
          <p:nvPr/>
        </p:nvSpPr>
        <p:spPr>
          <a:xfrm>
            <a:off x="0" y="548680"/>
            <a:ext cx="9144000" cy="1015663"/>
          </a:xfrm>
          <a:prstGeom prst="rect">
            <a:avLst/>
          </a:prstGeom>
          <a:noFill/>
        </p:spPr>
        <p:txBody>
          <a:bodyPr wrap="square" rtlCol="0">
            <a:spAutoFit/>
          </a:bodyPr>
          <a:lstStyle/>
          <a:p>
            <a:pPr algn="ctr"/>
            <a:r>
              <a:rPr lang="en-ZA" sz="6000" dirty="0" smtClean="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rPr>
              <a:t>The Faith Challenge</a:t>
            </a:r>
            <a:endParaRPr lang="en-ZA" sz="6000" dirty="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endParaRPr>
          </a:p>
        </p:txBody>
      </p:sp>
      <p:sp>
        <p:nvSpPr>
          <p:cNvPr id="6" name="TextBox 5"/>
          <p:cNvSpPr txBox="1"/>
          <p:nvPr/>
        </p:nvSpPr>
        <p:spPr>
          <a:xfrm>
            <a:off x="0" y="4725144"/>
            <a:ext cx="9144000" cy="707886"/>
          </a:xfrm>
          <a:prstGeom prst="rect">
            <a:avLst/>
          </a:prstGeom>
          <a:noFill/>
        </p:spPr>
        <p:txBody>
          <a:bodyPr wrap="square" rtlCol="0">
            <a:spAutoFit/>
          </a:bodyPr>
          <a:lstStyle/>
          <a:p>
            <a:r>
              <a:rPr lang="en-ZA" sz="4000" dirty="0" smtClean="0">
                <a:latin typeface="+mj-lt"/>
              </a:rPr>
              <a:t>Hard choices with high stakes</a:t>
            </a:r>
            <a:endParaRPr lang="en-ZA" sz="40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2" presetClass="entr" presetSubtype="0" fill="hold" grpId="0" nodeType="afterEffect">
                                  <p:stCondLst>
                                    <p:cond delay="500"/>
                                  </p:stCondLst>
                                  <p:childTnLst>
                                    <p:set>
                                      <p:cBhvr>
                                        <p:cTn id="13" dur="1" fill="hold">
                                          <p:stCondLst>
                                            <p:cond delay="0"/>
                                          </p:stCondLst>
                                        </p:cTn>
                                        <p:tgtEl>
                                          <p:spTgt spid="6"/>
                                        </p:tgtEl>
                                        <p:attrNameLst>
                                          <p:attrName>style.visibility</p:attrName>
                                        </p:attrNameLst>
                                      </p:cBhvr>
                                      <p:to>
                                        <p:strVal val="visible"/>
                                      </p:to>
                                    </p:set>
                                    <p:animScale>
                                      <p:cBhvr>
                                        <p:cTn id="14"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6"/>
                                        </p:tgtEl>
                                        <p:attrNameLst>
                                          <p:attrName>ppt_x</p:attrName>
                                          <p:attrName>ppt_y</p:attrName>
                                        </p:attrNameLst>
                                      </p:cBhvr>
                                    </p:animMotion>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cdn.history.com/sites/2/2013/02/Bible_Israelite_camp_egypt37877925.jpg"/>
          <p:cNvPicPr>
            <a:picLocks noChangeAspect="1" noChangeArrowheads="1"/>
          </p:cNvPicPr>
          <p:nvPr/>
        </p:nvPicPr>
        <p:blipFill>
          <a:blip r:embed="rId2" cstate="print"/>
          <a:srcRect/>
          <a:stretch>
            <a:fillRect/>
          </a:stretch>
        </p:blipFill>
        <p:spPr bwMode="auto">
          <a:xfrm>
            <a:off x="-3040598" y="1"/>
            <a:ext cx="12184598" cy="6858000"/>
          </a:xfrm>
          <a:prstGeom prst="rect">
            <a:avLst/>
          </a:prstGeom>
          <a:noFill/>
        </p:spPr>
      </p:pic>
      <p:sp>
        <p:nvSpPr>
          <p:cNvPr id="5" name="TextBox 4"/>
          <p:cNvSpPr txBox="1"/>
          <p:nvPr/>
        </p:nvSpPr>
        <p:spPr>
          <a:xfrm>
            <a:off x="0" y="0"/>
            <a:ext cx="9144000" cy="861774"/>
          </a:xfrm>
          <a:prstGeom prst="rect">
            <a:avLst/>
          </a:prstGeom>
          <a:noFill/>
        </p:spPr>
        <p:txBody>
          <a:bodyPr wrap="square" rtlCol="0">
            <a:spAutoFit/>
          </a:bodyPr>
          <a:lstStyle/>
          <a:p>
            <a:pPr algn="ctr"/>
            <a:r>
              <a:rPr lang="en-ZA" sz="5000" dirty="0" smtClean="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rPr>
              <a:t>The Faith Challenge</a:t>
            </a:r>
            <a:endParaRPr lang="en-ZA" sz="5000" dirty="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endParaRPr>
          </a:p>
        </p:txBody>
      </p:sp>
      <p:sp>
        <p:nvSpPr>
          <p:cNvPr id="6" name="TextBox 5"/>
          <p:cNvSpPr txBox="1"/>
          <p:nvPr/>
        </p:nvSpPr>
        <p:spPr>
          <a:xfrm>
            <a:off x="0" y="980728"/>
            <a:ext cx="9144000" cy="5632311"/>
          </a:xfrm>
          <a:prstGeom prst="rect">
            <a:avLst/>
          </a:prstGeom>
          <a:noFill/>
        </p:spPr>
        <p:txBody>
          <a:bodyPr wrap="square" rtlCol="0">
            <a:spAutoFit/>
          </a:bodyPr>
          <a:lstStyle/>
          <a:p>
            <a:r>
              <a:rPr lang="en-ZA" sz="3600" u="sng" dirty="0" smtClean="0">
                <a:latin typeface="+mj-lt"/>
              </a:rPr>
              <a:t>Hebrews 11:23-26  </a:t>
            </a:r>
          </a:p>
          <a:p>
            <a:r>
              <a:rPr lang="en-ZA" sz="3600" dirty="0" smtClean="0">
                <a:latin typeface="+mj-lt"/>
              </a:rPr>
              <a:t>It was by faith that Moses' parents hid him for three months when he was born. They saw that God had given them an unusual child, and they were not afraid to disobey the king's command.  (24)  It was by faith that Moses, when he grew up, refused to be called the son of Pharaoh's daughter.  (25)  He chose to share the oppression of God's people instead of enjoying the fleeting pleasures of sin.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afterEffect">
                                  <p:stCondLst>
                                    <p:cond delay="1500"/>
                                  </p:stCondLst>
                                  <p:childTnLst>
                                    <p:set>
                                      <p:cBhvr rctx="PPT">
                                        <p:cTn id="6" dur="indefinite"/>
                                        <p:tgtEl>
                                          <p:spTgt spid="4098"/>
                                        </p:tgtEl>
                                        <p:attrNameLst>
                                          <p:attrName>style.opacity</p:attrName>
                                        </p:attrNameLst>
                                      </p:cBhvr>
                                      <p:to>
                                        <p:strVal val="0.5"/>
                                      </p:to>
                                    </p:set>
                                    <p:animEffect filter="image" prLst="opacity: 0.5">
                                      <p:cBhvr rctx="IE">
                                        <p:cTn id="7" dur="indefinite"/>
                                        <p:tgtEl>
                                          <p:spTgt spid="4098"/>
                                        </p:tgtEl>
                                      </p:cBhvr>
                                    </p:animEffect>
                                  </p:childTnLst>
                                </p:cTn>
                              </p:par>
                            </p:childTnLst>
                          </p:cTn>
                        </p:par>
                        <p:par>
                          <p:cTn id="8" fill="hold">
                            <p:stCondLst>
                              <p:cond delay="1500"/>
                            </p:stCondLst>
                            <p:childTnLst>
                              <p:par>
                                <p:cTn id="9" presetID="9"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cdn.history.com/sites/2/2013/02/Bible_Israelite_camp_egypt37877925.jpg"/>
          <p:cNvPicPr>
            <a:picLocks noChangeAspect="1" noChangeArrowheads="1"/>
          </p:cNvPicPr>
          <p:nvPr/>
        </p:nvPicPr>
        <p:blipFill>
          <a:blip r:embed="rId2" cstate="print"/>
          <a:srcRect/>
          <a:stretch>
            <a:fillRect/>
          </a:stretch>
        </p:blipFill>
        <p:spPr bwMode="auto">
          <a:xfrm>
            <a:off x="-3040598" y="1"/>
            <a:ext cx="12184598" cy="6858000"/>
          </a:xfrm>
          <a:prstGeom prst="rect">
            <a:avLst/>
          </a:prstGeom>
          <a:noFill/>
        </p:spPr>
      </p:pic>
      <p:sp>
        <p:nvSpPr>
          <p:cNvPr id="5" name="TextBox 4"/>
          <p:cNvSpPr txBox="1"/>
          <p:nvPr/>
        </p:nvSpPr>
        <p:spPr>
          <a:xfrm>
            <a:off x="0" y="0"/>
            <a:ext cx="9144000" cy="861774"/>
          </a:xfrm>
          <a:prstGeom prst="rect">
            <a:avLst/>
          </a:prstGeom>
          <a:noFill/>
        </p:spPr>
        <p:txBody>
          <a:bodyPr wrap="square" rtlCol="0">
            <a:spAutoFit/>
          </a:bodyPr>
          <a:lstStyle/>
          <a:p>
            <a:pPr algn="ctr"/>
            <a:r>
              <a:rPr lang="en-ZA" sz="5000" dirty="0" smtClean="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rPr>
              <a:t>The Faith Challenge</a:t>
            </a:r>
            <a:endParaRPr lang="en-ZA" sz="5000" dirty="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endParaRPr>
          </a:p>
        </p:txBody>
      </p:sp>
      <p:sp>
        <p:nvSpPr>
          <p:cNvPr id="6" name="TextBox 5"/>
          <p:cNvSpPr txBox="1"/>
          <p:nvPr/>
        </p:nvSpPr>
        <p:spPr>
          <a:xfrm>
            <a:off x="0" y="980728"/>
            <a:ext cx="9144000" cy="2862322"/>
          </a:xfrm>
          <a:prstGeom prst="rect">
            <a:avLst/>
          </a:prstGeom>
          <a:noFill/>
        </p:spPr>
        <p:txBody>
          <a:bodyPr wrap="square" rtlCol="0">
            <a:spAutoFit/>
          </a:bodyPr>
          <a:lstStyle/>
          <a:p>
            <a:r>
              <a:rPr lang="en-ZA" sz="3600" u="sng" dirty="0" smtClean="0">
                <a:latin typeface="+mj-lt"/>
              </a:rPr>
              <a:t>Hebrews 11:23-26  </a:t>
            </a:r>
          </a:p>
          <a:p>
            <a:r>
              <a:rPr lang="en-ZA" sz="3600" dirty="0" smtClean="0">
                <a:latin typeface="+mj-lt"/>
              </a:rPr>
              <a:t>(26)  He thought it was better to suffer for the sake of Christ than to own the treasures of Egypt, for he was looking ahead to his great reward.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4098"/>
                                        </p:tgtEl>
                                        <p:attrNameLst>
                                          <p:attrName>style.opacity</p:attrName>
                                        </p:attrNameLst>
                                      </p:cBhvr>
                                      <p:to>
                                        <p:strVal val="0.5"/>
                                      </p:to>
                                    </p:set>
                                    <p:animEffect filter="image" prLst="opacity: 0.5">
                                      <p:cBhvr rctx="IE">
                                        <p:cTn id="7" dur="indefinite"/>
                                        <p:tgtEl>
                                          <p:spTgt spid="4098"/>
                                        </p:tgtEl>
                                      </p:cBhvr>
                                    </p:animEffect>
                                  </p:childTnLst>
                                </p:cTn>
                              </p:par>
                            </p:childTnLst>
                          </p:cTn>
                        </p:par>
                        <p:par>
                          <p:cTn id="8" fill="hold">
                            <p:stCondLst>
                              <p:cond delay="0"/>
                            </p:stCondLst>
                            <p:childTnLst>
                              <p:par>
                                <p:cTn id="9" presetID="9"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cdn.history.com/sites/2/2013/02/Bible_Israelite_camp_egypt37877925.jpg"/>
          <p:cNvPicPr>
            <a:picLocks noChangeAspect="1" noChangeArrowheads="1"/>
          </p:cNvPicPr>
          <p:nvPr/>
        </p:nvPicPr>
        <p:blipFill>
          <a:blip r:embed="rId2" cstate="print"/>
          <a:srcRect/>
          <a:stretch>
            <a:fillRect/>
          </a:stretch>
        </p:blipFill>
        <p:spPr bwMode="auto">
          <a:xfrm>
            <a:off x="-3040598" y="1"/>
            <a:ext cx="12184598" cy="6858000"/>
          </a:xfrm>
          <a:prstGeom prst="rect">
            <a:avLst/>
          </a:prstGeom>
          <a:noFill/>
        </p:spPr>
      </p:pic>
      <p:sp>
        <p:nvSpPr>
          <p:cNvPr id="5" name="TextBox 4"/>
          <p:cNvSpPr txBox="1"/>
          <p:nvPr/>
        </p:nvSpPr>
        <p:spPr>
          <a:xfrm>
            <a:off x="0" y="0"/>
            <a:ext cx="9144000" cy="861774"/>
          </a:xfrm>
          <a:prstGeom prst="rect">
            <a:avLst/>
          </a:prstGeom>
          <a:noFill/>
        </p:spPr>
        <p:txBody>
          <a:bodyPr wrap="square" rtlCol="0">
            <a:spAutoFit/>
          </a:bodyPr>
          <a:lstStyle/>
          <a:p>
            <a:pPr algn="ctr"/>
            <a:r>
              <a:rPr lang="en-ZA" sz="5000" dirty="0" smtClean="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rPr>
              <a:t>The Faith Challenge</a:t>
            </a:r>
            <a:endParaRPr lang="en-ZA" sz="5000" dirty="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endParaRPr>
          </a:p>
        </p:txBody>
      </p:sp>
      <p:sp>
        <p:nvSpPr>
          <p:cNvPr id="6" name="TextBox 5"/>
          <p:cNvSpPr txBox="1"/>
          <p:nvPr/>
        </p:nvSpPr>
        <p:spPr>
          <a:xfrm>
            <a:off x="0" y="980728"/>
            <a:ext cx="9144000" cy="646331"/>
          </a:xfrm>
          <a:prstGeom prst="rect">
            <a:avLst/>
          </a:prstGeom>
          <a:noFill/>
        </p:spPr>
        <p:txBody>
          <a:bodyPr wrap="square" rtlCol="0">
            <a:spAutoFit/>
          </a:bodyPr>
          <a:lstStyle/>
          <a:p>
            <a:pPr>
              <a:buFont typeface="Arial" pitchFamily="34" charset="0"/>
              <a:buChar char="•"/>
            </a:pPr>
            <a:r>
              <a:rPr lang="en-ZA" sz="3600" dirty="0" smtClean="0"/>
              <a:t> </a:t>
            </a:r>
            <a:r>
              <a:rPr lang="en-ZA" sz="3600" u="sng" dirty="0" smtClean="0"/>
              <a:t>Obedience to God</a:t>
            </a:r>
          </a:p>
        </p:txBody>
      </p:sp>
      <p:sp>
        <p:nvSpPr>
          <p:cNvPr id="7" name="TextBox 6"/>
          <p:cNvSpPr txBox="1"/>
          <p:nvPr/>
        </p:nvSpPr>
        <p:spPr>
          <a:xfrm>
            <a:off x="0" y="1556792"/>
            <a:ext cx="9144000" cy="2862322"/>
          </a:xfrm>
          <a:prstGeom prst="rect">
            <a:avLst/>
          </a:prstGeom>
          <a:noFill/>
        </p:spPr>
        <p:txBody>
          <a:bodyPr wrap="square" rtlCol="0">
            <a:spAutoFit/>
          </a:bodyPr>
          <a:lstStyle/>
          <a:p>
            <a:r>
              <a:rPr lang="en-ZA" sz="3600" dirty="0" smtClean="0"/>
              <a:t>Everyone must submit to governing authorities. For all authority comes from God, and those in positions of authority have been placed there by God. </a:t>
            </a:r>
          </a:p>
          <a:p>
            <a:r>
              <a:rPr lang="en-ZA" sz="3600" dirty="0" smtClean="0"/>
              <a:t>(Romans 13:1)</a:t>
            </a:r>
          </a:p>
        </p:txBody>
      </p:sp>
      <p:sp>
        <p:nvSpPr>
          <p:cNvPr id="9" name="TextBox 8"/>
          <p:cNvSpPr txBox="1"/>
          <p:nvPr/>
        </p:nvSpPr>
        <p:spPr>
          <a:xfrm>
            <a:off x="0" y="4509120"/>
            <a:ext cx="9144000" cy="1754326"/>
          </a:xfrm>
          <a:prstGeom prst="rect">
            <a:avLst/>
          </a:prstGeom>
          <a:noFill/>
        </p:spPr>
        <p:txBody>
          <a:bodyPr wrap="square" rtlCol="0">
            <a:spAutoFit/>
          </a:bodyPr>
          <a:lstStyle/>
          <a:p>
            <a:r>
              <a:rPr lang="en-ZA" sz="3600" dirty="0" smtClean="0"/>
              <a:t>But Peter and the apostles replied, "We must obey God rather than any human authority.” </a:t>
            </a:r>
          </a:p>
          <a:p>
            <a:r>
              <a:rPr lang="en-ZA" sz="3600" dirty="0" smtClean="0"/>
              <a:t>(Acts 5:29)</a:t>
            </a:r>
            <a:endParaRPr lang="en-ZA"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4098"/>
                                        </p:tgtEl>
                                        <p:attrNameLst>
                                          <p:attrName>style.opacity</p:attrName>
                                        </p:attrNameLst>
                                      </p:cBhvr>
                                      <p:to>
                                        <p:strVal val="0.5"/>
                                      </p:to>
                                    </p:set>
                                    <p:animEffect filter="image" prLst="opacity: 0.5">
                                      <p:cBhvr rctx="IE">
                                        <p:cTn id="7" dur="indefinite"/>
                                        <p:tgtEl>
                                          <p:spTgt spid="4098"/>
                                        </p:tgtEl>
                                      </p:cBhvr>
                                    </p:animEffect>
                                  </p:childTnLst>
                                </p:cTn>
                              </p:par>
                            </p:childTnLst>
                          </p:cTn>
                        </p:par>
                        <p:par>
                          <p:cTn id="8" fill="hold">
                            <p:stCondLst>
                              <p:cond delay="0"/>
                            </p:stCondLst>
                            <p:childTnLst>
                              <p:par>
                                <p:cTn id="9" presetID="9"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ssolv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cdn.history.com/sites/2/2013/02/Bible_Israelite_camp_egypt37877925.jpg"/>
          <p:cNvPicPr>
            <a:picLocks noChangeAspect="1" noChangeArrowheads="1"/>
          </p:cNvPicPr>
          <p:nvPr/>
        </p:nvPicPr>
        <p:blipFill>
          <a:blip r:embed="rId2" cstate="print"/>
          <a:srcRect/>
          <a:stretch>
            <a:fillRect/>
          </a:stretch>
        </p:blipFill>
        <p:spPr bwMode="auto">
          <a:xfrm>
            <a:off x="-3040598" y="1"/>
            <a:ext cx="12184598" cy="6858000"/>
          </a:xfrm>
          <a:prstGeom prst="rect">
            <a:avLst/>
          </a:prstGeom>
          <a:noFill/>
        </p:spPr>
      </p:pic>
      <p:sp>
        <p:nvSpPr>
          <p:cNvPr id="5" name="TextBox 4"/>
          <p:cNvSpPr txBox="1"/>
          <p:nvPr/>
        </p:nvSpPr>
        <p:spPr>
          <a:xfrm>
            <a:off x="0" y="0"/>
            <a:ext cx="9144000" cy="861774"/>
          </a:xfrm>
          <a:prstGeom prst="rect">
            <a:avLst/>
          </a:prstGeom>
          <a:noFill/>
        </p:spPr>
        <p:txBody>
          <a:bodyPr wrap="square" rtlCol="0">
            <a:spAutoFit/>
          </a:bodyPr>
          <a:lstStyle/>
          <a:p>
            <a:pPr algn="ctr"/>
            <a:r>
              <a:rPr lang="en-ZA" sz="5000" dirty="0" smtClean="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rPr>
              <a:t>The Faith Challenge</a:t>
            </a:r>
            <a:endParaRPr lang="en-ZA" sz="5000" dirty="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endParaRPr>
          </a:p>
        </p:txBody>
      </p:sp>
      <p:sp>
        <p:nvSpPr>
          <p:cNvPr id="6" name="TextBox 5"/>
          <p:cNvSpPr txBox="1"/>
          <p:nvPr/>
        </p:nvSpPr>
        <p:spPr>
          <a:xfrm>
            <a:off x="0" y="980728"/>
            <a:ext cx="9144000" cy="646331"/>
          </a:xfrm>
          <a:prstGeom prst="rect">
            <a:avLst/>
          </a:prstGeom>
          <a:noFill/>
        </p:spPr>
        <p:txBody>
          <a:bodyPr wrap="square" rtlCol="0">
            <a:spAutoFit/>
          </a:bodyPr>
          <a:lstStyle/>
          <a:p>
            <a:pPr>
              <a:buFont typeface="Arial" pitchFamily="34" charset="0"/>
              <a:buChar char="•"/>
            </a:pPr>
            <a:r>
              <a:rPr lang="en-ZA" sz="3600" dirty="0" smtClean="0"/>
              <a:t> </a:t>
            </a:r>
            <a:r>
              <a:rPr lang="en-ZA" sz="3600" u="sng" dirty="0" smtClean="0"/>
              <a:t>Opportunities Refused</a:t>
            </a:r>
          </a:p>
        </p:txBody>
      </p:sp>
      <p:sp>
        <p:nvSpPr>
          <p:cNvPr id="7" name="TextBox 6"/>
          <p:cNvSpPr txBox="1"/>
          <p:nvPr/>
        </p:nvSpPr>
        <p:spPr>
          <a:xfrm>
            <a:off x="0" y="1556792"/>
            <a:ext cx="9144000" cy="5078313"/>
          </a:xfrm>
          <a:prstGeom prst="rect">
            <a:avLst/>
          </a:prstGeom>
          <a:noFill/>
        </p:spPr>
        <p:txBody>
          <a:bodyPr wrap="square" rtlCol="0">
            <a:spAutoFit/>
          </a:bodyPr>
          <a:lstStyle/>
          <a:p>
            <a:r>
              <a:rPr lang="en-ZA" sz="3600" dirty="0" smtClean="0"/>
              <a:t>(24)  It was by faith that Moses, when he grew up, </a:t>
            </a:r>
            <a:r>
              <a:rPr lang="en-ZA" sz="3600" i="1" dirty="0" smtClean="0"/>
              <a:t>refused</a:t>
            </a:r>
            <a:r>
              <a:rPr lang="en-ZA" sz="3600" dirty="0" smtClean="0"/>
              <a:t> to be called the son of Pharaoh's daughter.  (25)  He chose to share the oppression of God's people instead of enjoying the </a:t>
            </a:r>
            <a:r>
              <a:rPr lang="en-ZA" sz="3600" i="1" dirty="0" smtClean="0"/>
              <a:t>fleeting pleasures of sin</a:t>
            </a:r>
            <a:r>
              <a:rPr lang="en-ZA" sz="3600" dirty="0" smtClean="0"/>
              <a:t>.  (26)  He thought it was better to suffer for the sake of Christ than to own the </a:t>
            </a:r>
            <a:r>
              <a:rPr lang="en-ZA" sz="3600" i="1" dirty="0" smtClean="0"/>
              <a:t>treasures</a:t>
            </a:r>
            <a:r>
              <a:rPr lang="en-ZA" sz="3600" dirty="0" smtClean="0"/>
              <a:t> of Egypt, for he was looking ahead to his </a:t>
            </a:r>
            <a:r>
              <a:rPr lang="en-ZA" sz="3600" i="1" dirty="0" smtClean="0"/>
              <a:t>great reward</a:t>
            </a:r>
            <a:r>
              <a:rPr lang="en-ZA" sz="3600" dirty="0" smtClean="0"/>
              <a:t>.</a:t>
            </a:r>
          </a:p>
          <a:p>
            <a:r>
              <a:rPr lang="en-ZA" sz="3600" dirty="0" smtClean="0"/>
              <a:t>Hebrews 11:24-26</a:t>
            </a:r>
            <a:endParaRPr lang="en-ZA"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4098"/>
                                        </p:tgtEl>
                                        <p:attrNameLst>
                                          <p:attrName>style.opacity</p:attrName>
                                        </p:attrNameLst>
                                      </p:cBhvr>
                                      <p:to>
                                        <p:strVal val="0.5"/>
                                      </p:to>
                                    </p:set>
                                    <p:animEffect filter="image" prLst="opacity: 0.5">
                                      <p:cBhvr rctx="IE">
                                        <p:cTn id="7" dur="indefinite"/>
                                        <p:tgtEl>
                                          <p:spTgt spid="4098"/>
                                        </p:tgtEl>
                                      </p:cBhvr>
                                    </p:animEffect>
                                  </p:childTnLst>
                                </p:cTn>
                              </p:par>
                            </p:childTnLst>
                          </p:cTn>
                        </p:par>
                        <p:par>
                          <p:cTn id="8" fill="hold">
                            <p:stCondLst>
                              <p:cond delay="0"/>
                            </p:stCondLst>
                            <p:childTnLst>
                              <p:par>
                                <p:cTn id="9" presetID="9"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media.breitbart.com/media/2015/02/0012211554-640x480.jpg"/>
          <p:cNvPicPr>
            <a:picLocks noChangeAspect="1" noChangeArrowheads="1"/>
          </p:cNvPicPr>
          <p:nvPr/>
        </p:nvPicPr>
        <p:blipFill>
          <a:blip r:embed="rId2" cstate="print"/>
          <a:srcRect/>
          <a:stretch>
            <a:fillRect/>
          </a:stretch>
        </p:blipFill>
        <p:spPr bwMode="auto">
          <a:xfrm>
            <a:off x="0" y="-4165"/>
            <a:ext cx="9144000" cy="6862166"/>
          </a:xfrm>
          <a:prstGeom prst="rect">
            <a:avLst/>
          </a:prstGeom>
          <a:noFill/>
        </p:spPr>
      </p:pic>
      <p:sp>
        <p:nvSpPr>
          <p:cNvPr id="5" name="TextBox 4"/>
          <p:cNvSpPr txBox="1"/>
          <p:nvPr/>
        </p:nvSpPr>
        <p:spPr>
          <a:xfrm>
            <a:off x="0" y="0"/>
            <a:ext cx="9144000" cy="861774"/>
          </a:xfrm>
          <a:prstGeom prst="rect">
            <a:avLst/>
          </a:prstGeom>
          <a:noFill/>
        </p:spPr>
        <p:txBody>
          <a:bodyPr wrap="square" rtlCol="0">
            <a:spAutoFit/>
          </a:bodyPr>
          <a:lstStyle/>
          <a:p>
            <a:pPr algn="ctr"/>
            <a:r>
              <a:rPr lang="en-ZA" sz="5000" dirty="0" smtClean="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rPr>
              <a:t>The Faith Challenge</a:t>
            </a:r>
            <a:endParaRPr lang="en-ZA" sz="5000" dirty="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endParaRPr>
          </a:p>
        </p:txBody>
      </p:sp>
      <p:sp>
        <p:nvSpPr>
          <p:cNvPr id="6" name="TextBox 5"/>
          <p:cNvSpPr txBox="1"/>
          <p:nvPr/>
        </p:nvSpPr>
        <p:spPr>
          <a:xfrm>
            <a:off x="0" y="980728"/>
            <a:ext cx="9144000" cy="646331"/>
          </a:xfrm>
          <a:prstGeom prst="rect">
            <a:avLst/>
          </a:prstGeom>
          <a:noFill/>
        </p:spPr>
        <p:txBody>
          <a:bodyPr wrap="square" rtlCol="0">
            <a:spAutoFit/>
          </a:bodyPr>
          <a:lstStyle/>
          <a:p>
            <a:pPr>
              <a:buFont typeface="Arial" pitchFamily="34" charset="0"/>
              <a:buChar char="•"/>
            </a:pPr>
            <a:r>
              <a:rPr lang="en-ZA" sz="3600" dirty="0" smtClean="0"/>
              <a:t> </a:t>
            </a:r>
            <a:r>
              <a:rPr lang="en-ZA" sz="3600" u="sng" dirty="0" smtClean="0"/>
              <a:t>Oppression Suffered</a:t>
            </a:r>
          </a:p>
        </p:txBody>
      </p:sp>
      <p:sp>
        <p:nvSpPr>
          <p:cNvPr id="7" name="TextBox 6"/>
          <p:cNvSpPr txBox="1"/>
          <p:nvPr/>
        </p:nvSpPr>
        <p:spPr>
          <a:xfrm>
            <a:off x="0" y="5085184"/>
            <a:ext cx="9144000" cy="1200329"/>
          </a:xfrm>
          <a:prstGeom prst="rect">
            <a:avLst/>
          </a:prstGeom>
          <a:noFill/>
        </p:spPr>
        <p:txBody>
          <a:bodyPr wrap="square" rtlCol="0">
            <a:spAutoFit/>
          </a:bodyPr>
          <a:lstStyle/>
          <a:p>
            <a:r>
              <a:rPr lang="en-ZA" sz="3600" dirty="0" smtClean="0"/>
              <a:t>Persecution </a:t>
            </a:r>
          </a:p>
          <a:p>
            <a:r>
              <a:rPr lang="en-ZA" sz="3600" dirty="0" smtClean="0"/>
              <a:t>of Christians</a:t>
            </a:r>
            <a:endParaRPr lang="en-ZA"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images.indianexpress.com/2015/06/gaypride_new_ap.jpg"/>
          <p:cNvPicPr>
            <a:picLocks noChangeAspect="1" noChangeArrowheads="1"/>
          </p:cNvPicPr>
          <p:nvPr/>
        </p:nvPicPr>
        <p:blipFill>
          <a:blip r:embed="rId2" cstate="print"/>
          <a:srcRect/>
          <a:stretch>
            <a:fillRect/>
          </a:stretch>
        </p:blipFill>
        <p:spPr bwMode="auto">
          <a:xfrm>
            <a:off x="0" y="-8037"/>
            <a:ext cx="12348864" cy="6866037"/>
          </a:xfrm>
          <a:prstGeom prst="rect">
            <a:avLst/>
          </a:prstGeom>
          <a:noFill/>
        </p:spPr>
      </p:pic>
      <p:sp>
        <p:nvSpPr>
          <p:cNvPr id="5" name="TextBox 4"/>
          <p:cNvSpPr txBox="1"/>
          <p:nvPr/>
        </p:nvSpPr>
        <p:spPr>
          <a:xfrm>
            <a:off x="0" y="0"/>
            <a:ext cx="9144000" cy="861774"/>
          </a:xfrm>
          <a:prstGeom prst="rect">
            <a:avLst/>
          </a:prstGeom>
          <a:noFill/>
        </p:spPr>
        <p:txBody>
          <a:bodyPr wrap="square" rtlCol="0">
            <a:spAutoFit/>
          </a:bodyPr>
          <a:lstStyle/>
          <a:p>
            <a:pPr algn="ctr"/>
            <a:r>
              <a:rPr lang="en-ZA" sz="5000" dirty="0" smtClean="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rPr>
              <a:t>The Faith Challenge</a:t>
            </a:r>
            <a:endParaRPr lang="en-ZA" sz="5000" dirty="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endParaRPr>
          </a:p>
        </p:txBody>
      </p:sp>
      <p:sp>
        <p:nvSpPr>
          <p:cNvPr id="6" name="TextBox 5"/>
          <p:cNvSpPr txBox="1"/>
          <p:nvPr/>
        </p:nvSpPr>
        <p:spPr>
          <a:xfrm>
            <a:off x="0" y="980728"/>
            <a:ext cx="9144000" cy="646331"/>
          </a:xfrm>
          <a:prstGeom prst="rect">
            <a:avLst/>
          </a:prstGeom>
          <a:noFill/>
        </p:spPr>
        <p:txBody>
          <a:bodyPr wrap="square" rtlCol="0">
            <a:spAutoFit/>
          </a:bodyPr>
          <a:lstStyle/>
          <a:p>
            <a:pPr>
              <a:buFont typeface="Arial" pitchFamily="34" charset="0"/>
              <a:buChar char="•"/>
            </a:pPr>
            <a:r>
              <a:rPr lang="en-ZA" sz="3600" dirty="0" smtClean="0"/>
              <a:t> </a:t>
            </a:r>
            <a:r>
              <a:rPr lang="en-ZA" sz="3600" u="sng" dirty="0" smtClean="0"/>
              <a:t>Oppression Suffered</a:t>
            </a:r>
          </a:p>
        </p:txBody>
      </p:sp>
      <p:sp>
        <p:nvSpPr>
          <p:cNvPr id="7" name="TextBox 6"/>
          <p:cNvSpPr txBox="1"/>
          <p:nvPr/>
        </p:nvSpPr>
        <p:spPr>
          <a:xfrm>
            <a:off x="0" y="1556792"/>
            <a:ext cx="9144000" cy="1200329"/>
          </a:xfrm>
          <a:prstGeom prst="rect">
            <a:avLst/>
          </a:prstGeom>
          <a:noFill/>
        </p:spPr>
        <p:txBody>
          <a:bodyPr wrap="square" rtlCol="0">
            <a:spAutoFit/>
          </a:bodyPr>
          <a:lstStyle/>
          <a:p>
            <a:r>
              <a:rPr lang="en-ZA" sz="3600" dirty="0" smtClean="0"/>
              <a:t>Polarisation of moral standards </a:t>
            </a:r>
          </a:p>
          <a:p>
            <a:r>
              <a:rPr lang="en-ZA" sz="3600" dirty="0" smtClean="0"/>
              <a:t>in the world and the church.</a:t>
            </a:r>
          </a:p>
        </p:txBody>
      </p:sp>
      <p:sp>
        <p:nvSpPr>
          <p:cNvPr id="9" name="TextBox 8"/>
          <p:cNvSpPr txBox="1"/>
          <p:nvPr/>
        </p:nvSpPr>
        <p:spPr>
          <a:xfrm>
            <a:off x="0" y="3068960"/>
            <a:ext cx="9144000" cy="2308324"/>
          </a:xfrm>
          <a:prstGeom prst="rect">
            <a:avLst/>
          </a:prstGeom>
          <a:noFill/>
        </p:spPr>
        <p:txBody>
          <a:bodyPr wrap="square" rtlCol="0">
            <a:spAutoFit/>
          </a:bodyPr>
          <a:lstStyle/>
          <a:p>
            <a:r>
              <a:rPr lang="en-ZA" sz="3600" dirty="0" smtClean="0"/>
              <a:t>There are an estimated 40-50 million abortions per year. This equals approximately 125,000 abortions per day.</a:t>
            </a:r>
          </a:p>
          <a:p>
            <a:r>
              <a:rPr lang="en-ZA" sz="3600" dirty="0" smtClean="0"/>
              <a:t>(World Health Organisation)</a:t>
            </a:r>
            <a:endParaRPr lang="en-ZA"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images.indianexpress.com/2015/06/gaypride_new_ap.jpg"/>
          <p:cNvPicPr>
            <a:picLocks noChangeAspect="1" noChangeArrowheads="1"/>
          </p:cNvPicPr>
          <p:nvPr/>
        </p:nvPicPr>
        <p:blipFill>
          <a:blip r:embed="rId2" cstate="print"/>
          <a:srcRect/>
          <a:stretch>
            <a:fillRect/>
          </a:stretch>
        </p:blipFill>
        <p:spPr bwMode="auto">
          <a:xfrm>
            <a:off x="0" y="-8037"/>
            <a:ext cx="12348864" cy="6866037"/>
          </a:xfrm>
          <a:prstGeom prst="rect">
            <a:avLst/>
          </a:prstGeom>
          <a:noFill/>
        </p:spPr>
      </p:pic>
      <p:sp>
        <p:nvSpPr>
          <p:cNvPr id="5" name="TextBox 4"/>
          <p:cNvSpPr txBox="1"/>
          <p:nvPr/>
        </p:nvSpPr>
        <p:spPr>
          <a:xfrm>
            <a:off x="0" y="0"/>
            <a:ext cx="9144000" cy="861774"/>
          </a:xfrm>
          <a:prstGeom prst="rect">
            <a:avLst/>
          </a:prstGeom>
          <a:noFill/>
        </p:spPr>
        <p:txBody>
          <a:bodyPr wrap="square" rtlCol="0">
            <a:spAutoFit/>
          </a:bodyPr>
          <a:lstStyle/>
          <a:p>
            <a:pPr algn="ctr"/>
            <a:r>
              <a:rPr lang="en-ZA" sz="5000" dirty="0" smtClean="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rPr>
              <a:t>The Faith Challenge</a:t>
            </a:r>
            <a:endParaRPr lang="en-ZA" sz="5000" dirty="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endParaRPr>
          </a:p>
        </p:txBody>
      </p:sp>
      <p:sp>
        <p:nvSpPr>
          <p:cNvPr id="6" name="TextBox 5"/>
          <p:cNvSpPr txBox="1"/>
          <p:nvPr/>
        </p:nvSpPr>
        <p:spPr>
          <a:xfrm>
            <a:off x="0" y="980728"/>
            <a:ext cx="9144000" cy="646331"/>
          </a:xfrm>
          <a:prstGeom prst="rect">
            <a:avLst/>
          </a:prstGeom>
          <a:noFill/>
        </p:spPr>
        <p:txBody>
          <a:bodyPr wrap="square" rtlCol="0">
            <a:spAutoFit/>
          </a:bodyPr>
          <a:lstStyle/>
          <a:p>
            <a:pPr>
              <a:buFont typeface="Arial" pitchFamily="34" charset="0"/>
              <a:buChar char="•"/>
            </a:pPr>
            <a:r>
              <a:rPr lang="en-ZA" sz="3600" dirty="0" smtClean="0"/>
              <a:t> </a:t>
            </a:r>
            <a:r>
              <a:rPr lang="en-ZA" sz="3600" u="sng" dirty="0" smtClean="0"/>
              <a:t>Oppression Suffered</a:t>
            </a:r>
          </a:p>
        </p:txBody>
      </p:sp>
      <p:sp>
        <p:nvSpPr>
          <p:cNvPr id="7" name="TextBox 6"/>
          <p:cNvSpPr txBox="1"/>
          <p:nvPr/>
        </p:nvSpPr>
        <p:spPr>
          <a:xfrm>
            <a:off x="0" y="1556792"/>
            <a:ext cx="9144000" cy="2862322"/>
          </a:xfrm>
          <a:prstGeom prst="rect">
            <a:avLst/>
          </a:prstGeom>
          <a:noFill/>
        </p:spPr>
        <p:txBody>
          <a:bodyPr wrap="square" rtlCol="0">
            <a:spAutoFit/>
          </a:bodyPr>
          <a:lstStyle/>
          <a:p>
            <a:r>
              <a:rPr lang="en-ZA" sz="3600" dirty="0" smtClean="0"/>
              <a:t>Political Correctness:</a:t>
            </a:r>
          </a:p>
          <a:p>
            <a:r>
              <a:rPr lang="en-ZA" sz="3600" dirty="0" smtClean="0"/>
              <a:t>The avoidance of forms of expression or action that are perceived to exclude, marginalize, or insult groups of people who are socially disadvantaged or discriminated against.</a:t>
            </a:r>
            <a:endParaRPr lang="en-ZA" sz="3600" dirty="0"/>
          </a:p>
        </p:txBody>
      </p:sp>
      <p:sp>
        <p:nvSpPr>
          <p:cNvPr id="9" name="TextBox 8"/>
          <p:cNvSpPr txBox="1"/>
          <p:nvPr/>
        </p:nvSpPr>
        <p:spPr>
          <a:xfrm>
            <a:off x="0" y="4509120"/>
            <a:ext cx="9144000" cy="1754326"/>
          </a:xfrm>
          <a:prstGeom prst="rect">
            <a:avLst/>
          </a:prstGeom>
          <a:noFill/>
        </p:spPr>
        <p:txBody>
          <a:bodyPr wrap="square" rtlCol="0">
            <a:spAutoFit/>
          </a:bodyPr>
          <a:lstStyle/>
          <a:p>
            <a:r>
              <a:rPr lang="en-ZA" sz="3600" dirty="0" smtClean="0"/>
              <a:t>“Political correctness does not legislate tolerance; it only organizes hatred.”</a:t>
            </a:r>
          </a:p>
          <a:p>
            <a:r>
              <a:rPr lang="en-ZA" sz="3600" dirty="0" smtClean="0"/>
              <a:t>-Jacques Barzun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5.media.tumblr.com/tumblr_m8rzxsZ72J1r0bhvho1_1280.jpg"/>
          <p:cNvPicPr>
            <a:picLocks noChangeAspect="1" noChangeArrowheads="1"/>
          </p:cNvPicPr>
          <p:nvPr/>
        </p:nvPicPr>
        <p:blipFill>
          <a:blip r:embed="rId2" cstate="print"/>
          <a:srcRect/>
          <a:stretch>
            <a:fillRect/>
          </a:stretch>
        </p:blipFill>
        <p:spPr bwMode="auto">
          <a:xfrm flipH="1">
            <a:off x="0" y="4015"/>
            <a:ext cx="10332640" cy="6853985"/>
          </a:xfrm>
          <a:prstGeom prst="rect">
            <a:avLst/>
          </a:prstGeom>
          <a:noFill/>
        </p:spPr>
      </p:pic>
      <p:sp>
        <p:nvSpPr>
          <p:cNvPr id="5" name="TextBox 4"/>
          <p:cNvSpPr txBox="1"/>
          <p:nvPr/>
        </p:nvSpPr>
        <p:spPr>
          <a:xfrm>
            <a:off x="0" y="548680"/>
            <a:ext cx="9144000" cy="1015663"/>
          </a:xfrm>
          <a:prstGeom prst="rect">
            <a:avLst/>
          </a:prstGeom>
          <a:noFill/>
        </p:spPr>
        <p:txBody>
          <a:bodyPr wrap="square" rtlCol="0">
            <a:spAutoFit/>
          </a:bodyPr>
          <a:lstStyle/>
          <a:p>
            <a:pPr algn="ctr"/>
            <a:r>
              <a:rPr lang="en-ZA" sz="6000" dirty="0" smtClean="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rPr>
              <a:t>The Faith Challenge</a:t>
            </a:r>
            <a:endParaRPr lang="en-ZA" sz="6000" dirty="0">
              <a:ln>
                <a:solidFill>
                  <a:schemeClr val="accent6">
                    <a:lumMod val="60000"/>
                    <a:lumOff val="40000"/>
                  </a:schemeClr>
                </a:solidFill>
              </a:ln>
              <a:solidFill>
                <a:schemeClr val="accent6">
                  <a:lumMod val="75000"/>
                </a:schemeClr>
              </a:solidFill>
              <a:effectLst>
                <a:outerShdw blurRad="38100" dist="38100" dir="2700000" algn="tl">
                  <a:srgbClr val="000000">
                    <a:alpha val="43137"/>
                  </a:srgbClr>
                </a:outerShdw>
              </a:effectLst>
              <a:latin typeface="Old English Text MT" pitchFamily="66" charset="0"/>
            </a:endParaRPr>
          </a:p>
        </p:txBody>
      </p:sp>
      <p:sp>
        <p:nvSpPr>
          <p:cNvPr id="6" name="TextBox 5"/>
          <p:cNvSpPr txBox="1"/>
          <p:nvPr/>
        </p:nvSpPr>
        <p:spPr>
          <a:xfrm>
            <a:off x="0" y="1916832"/>
            <a:ext cx="9144000" cy="1938992"/>
          </a:xfrm>
          <a:prstGeom prst="rect">
            <a:avLst/>
          </a:prstGeom>
          <a:noFill/>
        </p:spPr>
        <p:txBody>
          <a:bodyPr wrap="square" rtlCol="0">
            <a:spAutoFit/>
          </a:bodyPr>
          <a:lstStyle/>
          <a:p>
            <a:pPr>
              <a:buFont typeface="Arial" pitchFamily="34" charset="0"/>
              <a:buChar char="•"/>
            </a:pPr>
            <a:r>
              <a:rPr lang="en-ZA" sz="4000" b="1" dirty="0" smtClean="0">
                <a:ln>
                  <a:solidFill>
                    <a:schemeClr val="tx1"/>
                  </a:solidFill>
                </a:ln>
                <a:solidFill>
                  <a:schemeClr val="accent6">
                    <a:lumMod val="75000"/>
                  </a:schemeClr>
                </a:solidFill>
                <a:latin typeface="+mj-lt"/>
              </a:rPr>
              <a:t> Obedience to God</a:t>
            </a:r>
          </a:p>
          <a:p>
            <a:pPr>
              <a:buFont typeface="Arial" pitchFamily="34" charset="0"/>
              <a:buChar char="•"/>
            </a:pPr>
            <a:r>
              <a:rPr lang="en-ZA" sz="4000" b="1" dirty="0" smtClean="0">
                <a:ln>
                  <a:solidFill>
                    <a:schemeClr val="tx1"/>
                  </a:solidFill>
                </a:ln>
                <a:solidFill>
                  <a:schemeClr val="accent6">
                    <a:lumMod val="75000"/>
                  </a:schemeClr>
                </a:solidFill>
                <a:latin typeface="+mj-lt"/>
              </a:rPr>
              <a:t> Opportunities Refused</a:t>
            </a:r>
          </a:p>
          <a:p>
            <a:pPr>
              <a:buFont typeface="Arial" pitchFamily="34" charset="0"/>
              <a:buChar char="•"/>
            </a:pPr>
            <a:r>
              <a:rPr lang="en-ZA" sz="4000" b="1" dirty="0" smtClean="0">
                <a:ln>
                  <a:solidFill>
                    <a:schemeClr val="tx1"/>
                  </a:solidFill>
                </a:ln>
                <a:solidFill>
                  <a:schemeClr val="accent6">
                    <a:lumMod val="75000"/>
                  </a:schemeClr>
                </a:solidFill>
                <a:latin typeface="+mj-lt"/>
              </a:rPr>
              <a:t> Oppression Suffered</a:t>
            </a:r>
            <a:endParaRPr lang="en-ZA" sz="4000" b="1" dirty="0">
              <a:ln>
                <a:solidFill>
                  <a:schemeClr val="tx1"/>
                </a:solidFill>
              </a:ln>
              <a:solidFill>
                <a:schemeClr val="accent6">
                  <a:lumMod val="75000"/>
                </a:schemeClr>
              </a:solidFill>
              <a:latin typeface="+mj-lt"/>
            </a:endParaRPr>
          </a:p>
        </p:txBody>
      </p:sp>
      <p:sp>
        <p:nvSpPr>
          <p:cNvPr id="7" name="TextBox 6"/>
          <p:cNvSpPr txBox="1"/>
          <p:nvPr/>
        </p:nvSpPr>
        <p:spPr>
          <a:xfrm>
            <a:off x="0" y="4653136"/>
            <a:ext cx="9144000" cy="1323439"/>
          </a:xfrm>
          <a:prstGeom prst="rect">
            <a:avLst/>
          </a:prstGeom>
          <a:noFill/>
        </p:spPr>
        <p:txBody>
          <a:bodyPr wrap="square" rtlCol="0">
            <a:spAutoFit/>
          </a:bodyPr>
          <a:lstStyle/>
          <a:p>
            <a:r>
              <a:rPr lang="en-ZA" sz="4000" dirty="0" smtClean="0">
                <a:latin typeface="+mj-lt"/>
              </a:rPr>
              <a:t>I nominate you to take up </a:t>
            </a:r>
          </a:p>
          <a:p>
            <a:r>
              <a:rPr lang="en-ZA" sz="4000" dirty="0" smtClean="0">
                <a:latin typeface="+mj-lt"/>
              </a:rPr>
              <a:t>the faith challenge!</a:t>
            </a:r>
            <a:endParaRPr lang="en-ZA" sz="40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Scale>
                                      <p:cBhvr>
                                        <p:cTn id="7" dur="1000" decel="50000" fill="hold">
                                          <p:stCondLst>
                                            <p:cond delay="0"/>
                                          </p:stCondLst>
                                        </p:cTn>
                                        <p:tgtEl>
                                          <p:spTgt spid="6">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xEl>
                                              <p:pRg st="0" end="0"/>
                                            </p:txEl>
                                          </p:spTgt>
                                        </p:tgtEl>
                                        <p:attrNameLst>
                                          <p:attrName>ppt_x</p:attrName>
                                          <p:attrName>ppt_y</p:attrName>
                                        </p:attrNameLst>
                                      </p:cBhvr>
                                    </p:animMotion>
                                    <p:animEffect transition="in" filter="fade">
                                      <p:cBhvr>
                                        <p:cTn id="9" dur="1000"/>
                                        <p:tgtEl>
                                          <p:spTgt spid="6">
                                            <p:txEl>
                                              <p:pRg st="0" end="0"/>
                                            </p:txEl>
                                          </p:spTgt>
                                        </p:tgtEl>
                                      </p:cBhvr>
                                    </p:animEffect>
                                  </p:childTnLst>
                                </p:cTn>
                              </p:par>
                            </p:childTnLst>
                          </p:cTn>
                        </p:par>
                        <p:par>
                          <p:cTn id="10" fill="hold">
                            <p:stCondLst>
                              <p:cond delay="1000"/>
                            </p:stCondLst>
                            <p:childTnLst>
                              <p:par>
                                <p:cTn id="11" presetID="52" presetClass="entr" presetSubtype="0" fill="hold" grpId="0"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Scale>
                                      <p:cBhvr>
                                        <p:cTn id="13" dur="1000" decel="50000" fill="hold">
                                          <p:stCondLst>
                                            <p:cond delay="0"/>
                                          </p:stCondLst>
                                        </p:cTn>
                                        <p:tgtEl>
                                          <p:spTgt spid="6">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6">
                                            <p:txEl>
                                              <p:pRg st="1" end="1"/>
                                            </p:txEl>
                                          </p:spTgt>
                                        </p:tgtEl>
                                        <p:attrNameLst>
                                          <p:attrName>ppt_x</p:attrName>
                                          <p:attrName>ppt_y</p:attrName>
                                        </p:attrNameLst>
                                      </p:cBhvr>
                                    </p:animMotion>
                                    <p:animEffect transition="in" filter="fade">
                                      <p:cBhvr>
                                        <p:cTn id="15" dur="1000"/>
                                        <p:tgtEl>
                                          <p:spTgt spid="6">
                                            <p:txEl>
                                              <p:pRg st="1" end="1"/>
                                            </p:txEl>
                                          </p:spTgt>
                                        </p:tgtEl>
                                      </p:cBhvr>
                                    </p:animEffect>
                                  </p:childTnLst>
                                </p:cTn>
                              </p:par>
                            </p:childTnLst>
                          </p:cTn>
                        </p:par>
                        <p:par>
                          <p:cTn id="16" fill="hold">
                            <p:stCondLst>
                              <p:cond delay="2000"/>
                            </p:stCondLst>
                            <p:childTnLst>
                              <p:par>
                                <p:cTn id="17" presetID="52"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Scale>
                                      <p:cBhvr>
                                        <p:cTn id="19" dur="1000" decel="50000" fill="hold">
                                          <p:stCondLst>
                                            <p:cond delay="0"/>
                                          </p:stCondLst>
                                        </p:cTn>
                                        <p:tgtEl>
                                          <p:spTgt spid="6">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6">
                                            <p:txEl>
                                              <p:pRg st="2" end="2"/>
                                            </p:txEl>
                                          </p:spTgt>
                                        </p:tgtEl>
                                        <p:attrNameLst>
                                          <p:attrName>ppt_x</p:attrName>
                                          <p:attrName>ppt_y</p:attrName>
                                        </p:attrNameLst>
                                      </p:cBhvr>
                                    </p:animMotion>
                                    <p:animEffect transition="in" filter="fade">
                                      <p:cBhvr>
                                        <p:cTn id="21" dur="1000"/>
                                        <p:tgtEl>
                                          <p:spTgt spid="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7"/>
                                        </p:tgtEl>
                                        <p:attrNameLst>
                                          <p:attrName>ppt_x</p:attrName>
                                          <p:attrName>ppt_y</p:attrName>
                                        </p:attrNameLst>
                                      </p:cBhvr>
                                    </p:animMotion>
                                    <p:animEffect transition="in" filter="fade">
                                      <p:cBhvr>
                                        <p:cTn id="2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TotalTime>
  <Words>410</Words>
  <Application>Microsoft Office PowerPoint</Application>
  <PresentationFormat>On-screen Show (4:3)</PresentationFormat>
  <Paragraphs>40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paul34</dc:creator>
  <cp:lastModifiedBy>paul34</cp:lastModifiedBy>
  <cp:revision>14</cp:revision>
  <dcterms:created xsi:type="dcterms:W3CDTF">2015-07-02T11:53:31Z</dcterms:created>
  <dcterms:modified xsi:type="dcterms:W3CDTF">2015-07-04T17:36:30Z</dcterms:modified>
</cp:coreProperties>
</file>