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353" r:id="rId2"/>
    <p:sldId id="371" r:id="rId3"/>
    <p:sldId id="311" r:id="rId4"/>
    <p:sldId id="365" r:id="rId5"/>
    <p:sldId id="366" r:id="rId6"/>
    <p:sldId id="321" r:id="rId7"/>
    <p:sldId id="322" r:id="rId8"/>
    <p:sldId id="355" r:id="rId9"/>
    <p:sldId id="356" r:id="rId10"/>
    <p:sldId id="358" r:id="rId11"/>
    <p:sldId id="368" r:id="rId12"/>
    <p:sldId id="370" r:id="rId13"/>
    <p:sldId id="330" r:id="rId14"/>
    <p:sldId id="331" r:id="rId15"/>
    <p:sldId id="360" r:id="rId16"/>
    <p:sldId id="337" r:id="rId17"/>
    <p:sldId id="339" r:id="rId18"/>
    <p:sldId id="362" r:id="rId19"/>
    <p:sldId id="36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B0D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1" d="100"/>
          <a:sy n="51" d="100"/>
        </p:scale>
        <p:origin x="67"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1FC4-D94C-784D-17E9-10A9B89F67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199C70-1D42-1BF6-389A-6759C0D3B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8FC313-4650-7A9E-75AA-33693A1448B6}"/>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AD88FA7D-98E9-783D-F6E9-22C733FD8A3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75475D7-1351-9B7D-6523-3441E87B72C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528376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73EB-C8C8-6F98-2A77-1325CA6B54A3}"/>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402D981-86D4-F983-F6D5-1A41F2EFC4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40C12D-3447-3712-A2FC-92EE8475D09F}"/>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E2FBA100-26E6-7A49-DE58-2EA193DACE9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C216BC9-E953-27E4-26DB-967D86E8A3E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71559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07A27-A118-1EC4-6F5F-687CEB3BAA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BB0782F-8A8B-A308-013A-206D5B8F7F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FAF2F14-04AF-74E2-6511-2B02DAAD7DBE}"/>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99AF1A51-38D9-886D-F993-D703ED6AFDF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A10CD7-D6DA-C2E8-A681-42A10E20CC9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6290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2874-C37F-845C-109F-368C884B14D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B27C8DF-0569-0252-0130-4AC6A04090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CFAC740-A72F-0C03-38E7-8D1AEFEBCC6E}"/>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F6071FDA-AC6D-B7E7-6F27-51022EDFF0C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EDD70A3-3329-B8F7-7C23-EB408DA813AB}"/>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4118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F248D-949B-75F5-E08D-2F01B76893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8E34F5F-83C0-5C1C-E26C-EC661F200E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1862F-E1AC-2588-FAEF-429E8ED99C85}"/>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BB674185-8ECA-096A-A552-E9EF279486E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70FD4A1-C646-83C0-E7BE-910F69C66A1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8687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A000C-A058-6C46-777A-E2E2BDC07C4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FCEAA2-EF92-B2DB-ED13-620C0EC94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60E2D62-7369-75F4-0F37-EB9880EFC2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9E57E08-04C2-1385-7DD1-54ECEE4D3954}"/>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6" name="Footer Placeholder 5">
            <a:extLst>
              <a:ext uri="{FF2B5EF4-FFF2-40B4-BE49-F238E27FC236}">
                <a16:creationId xmlns:a16="http://schemas.microsoft.com/office/drawing/2014/main" id="{56BB8743-956B-A56B-34BC-4B1F691D837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45AFDBC-BC52-B37C-D8CE-F891ACEDDBA5}"/>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158581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AB728-95FD-42AC-B736-23516AAC8DE4}"/>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5E8F921-1A5B-9958-AFDB-8297D2603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F14475-F6B7-5436-252E-A2254736BC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140E526-25A4-B22A-53DE-F3D4E90BC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F4A973-15AD-D040-064C-CB4520311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9D1C34F-B544-5244-C722-D35AE37A54FD}"/>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8" name="Footer Placeholder 7">
            <a:extLst>
              <a:ext uri="{FF2B5EF4-FFF2-40B4-BE49-F238E27FC236}">
                <a16:creationId xmlns:a16="http://schemas.microsoft.com/office/drawing/2014/main" id="{274E07A4-AF52-78D3-EFBA-D3BB936C05F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32E1469D-4919-471E-8EF1-8B878FDDFD5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682278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B91D-770A-8C46-BFE6-70FF6F797CA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F5225F4-ABCE-556D-779D-DD1E232AE098}"/>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4" name="Footer Placeholder 3">
            <a:extLst>
              <a:ext uri="{FF2B5EF4-FFF2-40B4-BE49-F238E27FC236}">
                <a16:creationId xmlns:a16="http://schemas.microsoft.com/office/drawing/2014/main" id="{32FF0FBF-45C1-6AEF-ED4B-4A5FEC66330F}"/>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24506D0-080E-C24C-9B23-B9B5B3397506}"/>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2872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6700A-5D6F-8BD3-598B-3398479ECF0C}"/>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3" name="Footer Placeholder 2">
            <a:extLst>
              <a:ext uri="{FF2B5EF4-FFF2-40B4-BE49-F238E27FC236}">
                <a16:creationId xmlns:a16="http://schemas.microsoft.com/office/drawing/2014/main" id="{33BC9800-2C5C-16A7-1259-B69582BCE7C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8A99CF0E-2408-E4AC-52D9-8AF39DDD0EA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7257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F0CD-E3A3-B997-B982-F70BBF8AF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B3FEB7F-9565-DBEE-9775-564C1716A4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DC884E7-DEC7-33D5-E7B6-137E5BE3B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511E6-027F-82BC-88BA-DD94831692D1}"/>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6" name="Footer Placeholder 5">
            <a:extLst>
              <a:ext uri="{FF2B5EF4-FFF2-40B4-BE49-F238E27FC236}">
                <a16:creationId xmlns:a16="http://schemas.microsoft.com/office/drawing/2014/main" id="{799EDB2D-BDE0-9BE1-4657-86B2B477D97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F005784-3C1F-576E-DE87-81D4C2045ED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3756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B986-D26E-4BC6-DD26-3CECD4534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C61C077-9DBC-3A07-1B81-08157350FE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9B7CADE5-024F-0D4E-978A-1274518DE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97DAEC-C944-960B-14A3-BD5092D67E83}"/>
              </a:ext>
            </a:extLst>
          </p:cNvPr>
          <p:cNvSpPr>
            <a:spLocks noGrp="1"/>
          </p:cNvSpPr>
          <p:nvPr>
            <p:ph type="dt" sz="half" idx="10"/>
          </p:nvPr>
        </p:nvSpPr>
        <p:spPr/>
        <p:txBody>
          <a:bodyPr/>
          <a:lstStyle/>
          <a:p>
            <a:fld id="{760D445D-2EB4-47C1-A0FB-9067BE0BD18E}" type="datetimeFigureOut">
              <a:rPr lang="en-ZA" smtClean="0"/>
              <a:t>2026/08/08</a:t>
            </a:fld>
            <a:endParaRPr lang="en-ZA"/>
          </a:p>
        </p:txBody>
      </p:sp>
      <p:sp>
        <p:nvSpPr>
          <p:cNvPr id="6" name="Footer Placeholder 5">
            <a:extLst>
              <a:ext uri="{FF2B5EF4-FFF2-40B4-BE49-F238E27FC236}">
                <a16:creationId xmlns:a16="http://schemas.microsoft.com/office/drawing/2014/main" id="{C0EF7463-B2C2-64CB-8E58-A706A5A03F9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5ABDF2-3320-8A02-18EA-405806E067A7}"/>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28840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1A1E27"/>
            </a:gs>
            <a:gs pos="100000">
              <a:srgbClr val="0E1015"/>
            </a:gs>
          </a:gsLst>
          <a:lin ang="27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9EE2B8-76FF-9222-B815-4DBE60BD1D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2038739-ED20-957C-C7F9-66B34EAF47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842F1C7-490F-0DFB-F48B-391B3B44F8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0D445D-2EB4-47C1-A0FB-9067BE0BD18E}" type="datetimeFigureOut">
              <a:rPr lang="en-ZA" smtClean="0"/>
              <a:t>2026/08/08</a:t>
            </a:fld>
            <a:endParaRPr lang="en-ZA"/>
          </a:p>
        </p:txBody>
      </p:sp>
      <p:sp>
        <p:nvSpPr>
          <p:cNvPr id="5" name="Footer Placeholder 4">
            <a:extLst>
              <a:ext uri="{FF2B5EF4-FFF2-40B4-BE49-F238E27FC236}">
                <a16:creationId xmlns:a16="http://schemas.microsoft.com/office/drawing/2014/main" id="{7BCB4E5A-19DE-056D-6D4A-5B04291DD3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585464A0-7C76-605B-05EC-B5D4FAB891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6B5184-84E4-4D51-A81D-A12015422253}" type="slidenum">
              <a:rPr lang="en-ZA" smtClean="0"/>
              <a:t>‹#›</a:t>
            </a:fld>
            <a:endParaRPr lang="en-ZA"/>
          </a:p>
        </p:txBody>
      </p:sp>
    </p:spTree>
    <p:extLst>
      <p:ext uri="{BB962C8B-B14F-4D97-AF65-F5344CB8AC3E}">
        <p14:creationId xmlns:p14="http://schemas.microsoft.com/office/powerpoint/2010/main" val="7103896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rgbClr val="F4F1E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E4E0D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E4E0D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4E0D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rgbClr val="E4E0D6"/>
          </a:solidFill>
          <a:latin typeface="+mn-lt"/>
          <a:ea typeface="+mn-ea"/>
          <a:cs typeface="+mn-cs"/>
        </a:defRPr>
      </a:lvl9pPr>
    </p:bodyStyle>
    <p:otherStyle>
      <a:defPPr>
        <a:defRPr lang="en-US">
          <a:solidFill>
            <a:srgbClr val="E4E0D6"/>
          </a:solidFill>
        </a:defRPr>
      </a:defPPr>
      <a:lvl1pPr marL="0" algn="l" defTabSz="914400" rtl="0" eaLnBrk="1" latinLnBrk="0" hangingPunct="1">
        <a:defRPr sz="1800" kern="1200">
          <a:solidFill>
            <a:srgbClr val="E4E0D6"/>
          </a:solidFill>
          <a:latin typeface="+mn-lt"/>
          <a:ea typeface="+mn-ea"/>
          <a:cs typeface="+mn-cs"/>
        </a:defRPr>
      </a:lvl1pPr>
      <a:lvl2pPr marL="457200" algn="l" defTabSz="914400" rtl="0" eaLnBrk="1" latinLnBrk="0" hangingPunct="1">
        <a:defRPr sz="1800" kern="1200">
          <a:solidFill>
            <a:srgbClr val="E4E0D6"/>
          </a:solidFill>
          <a:latin typeface="+mn-lt"/>
          <a:ea typeface="+mn-ea"/>
          <a:cs typeface="+mn-cs"/>
        </a:defRPr>
      </a:lvl2pPr>
      <a:lvl3pPr marL="914400" algn="l" defTabSz="914400" rtl="0" eaLnBrk="1" latinLnBrk="0" hangingPunct="1">
        <a:defRPr sz="1800" kern="1200">
          <a:solidFill>
            <a:srgbClr val="E4E0D6"/>
          </a:solidFill>
          <a:latin typeface="+mn-lt"/>
          <a:ea typeface="+mn-ea"/>
          <a:cs typeface="+mn-cs"/>
        </a:defRPr>
      </a:lvl3pPr>
      <a:lvl4pPr marL="1371600" algn="l" defTabSz="914400" rtl="0" eaLnBrk="1" latinLnBrk="0" hangingPunct="1">
        <a:defRPr sz="1800" kern="1200">
          <a:solidFill>
            <a:srgbClr val="E4E0D6"/>
          </a:solidFill>
          <a:latin typeface="+mn-lt"/>
          <a:ea typeface="+mn-ea"/>
          <a:cs typeface="+mn-cs"/>
        </a:defRPr>
      </a:lvl4pPr>
      <a:lvl5pPr marL="1828800" algn="l" defTabSz="914400" rtl="0" eaLnBrk="1" latinLnBrk="0" hangingPunct="1">
        <a:defRPr sz="1800" kern="1200">
          <a:solidFill>
            <a:srgbClr val="E4E0D6"/>
          </a:solidFill>
          <a:latin typeface="+mn-lt"/>
          <a:ea typeface="+mn-ea"/>
          <a:cs typeface="+mn-cs"/>
        </a:defRPr>
      </a:lvl5pPr>
      <a:lvl6pPr marL="2286000" algn="l" defTabSz="914400" rtl="0" eaLnBrk="1" latinLnBrk="0" hangingPunct="1">
        <a:defRPr sz="1800" kern="1200">
          <a:solidFill>
            <a:srgbClr val="E4E0D6"/>
          </a:solidFill>
          <a:latin typeface="+mn-lt"/>
          <a:ea typeface="+mn-ea"/>
          <a:cs typeface="+mn-cs"/>
        </a:defRPr>
      </a:lvl6pPr>
      <a:lvl7pPr marL="2743200" algn="l" defTabSz="914400" rtl="0" eaLnBrk="1" latinLnBrk="0" hangingPunct="1">
        <a:defRPr sz="1800" kern="1200">
          <a:solidFill>
            <a:srgbClr val="E4E0D6"/>
          </a:solidFill>
          <a:latin typeface="+mn-lt"/>
          <a:ea typeface="+mn-ea"/>
          <a:cs typeface="+mn-cs"/>
        </a:defRPr>
      </a:lvl7pPr>
      <a:lvl8pPr marL="3200400" algn="l" defTabSz="914400" rtl="0" eaLnBrk="1" latinLnBrk="0" hangingPunct="1">
        <a:defRPr sz="1800" kern="1200">
          <a:solidFill>
            <a:srgbClr val="E4E0D6"/>
          </a:solidFill>
          <a:latin typeface="+mn-lt"/>
          <a:ea typeface="+mn-ea"/>
          <a:cs typeface="+mn-cs"/>
        </a:defRPr>
      </a:lvl8pPr>
      <a:lvl9pPr marL="3657600" algn="l" defTabSz="914400" rtl="0" eaLnBrk="1" latinLnBrk="0" hangingPunct="1">
        <a:defRPr sz="1800" kern="1200">
          <a:solidFill>
            <a:srgbClr val="E4E0D6"/>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0295-98F4-38E7-EE70-933C7B496BF1}"/>
              </a:ext>
            </a:extLst>
          </p:cNvPr>
          <p:cNvSpPr>
            <a:spLocks noGrp="1"/>
          </p:cNvSpPr>
          <p:nvPr>
            <p:ph type="ctrTitle"/>
          </p:nvPr>
        </p:nvSpPr>
        <p:spPr>
          <a:xfrm>
            <a:off x="1143000" y="3149600"/>
            <a:ext cx="9906000" cy="1524000"/>
          </a:xfrm>
        </p:spPr>
        <p:txBody>
          <a:bodyPr wrap="square" anchor="ctr" anchorCtr="0">
            <a:noAutofit/>
          </a:bodyPr>
          <a:lstStyle/>
          <a:p>
            <a:pPr algn="ctr">
              <a:buNone/>
            </a:pPr>
            <a:r>
              <a:rPr lang="en-ZA" sz="8000" b="1">
                <a:latin typeface="Montserrat"/>
              </a:rPr>
              <a:t>It's Time to Act</a:t>
            </a:r>
          </a:p>
        </p:txBody>
      </p:sp>
      <p:sp>
        <p:nvSpPr>
          <p:cNvPr id="3" name="Subtitle 2">
            <a:extLst>
              <a:ext uri="{FF2B5EF4-FFF2-40B4-BE49-F238E27FC236}">
                <a16:creationId xmlns:a16="http://schemas.microsoft.com/office/drawing/2014/main" id="{C7BF735C-D94B-2D9C-0C80-5CBBB6661706}"/>
              </a:ext>
            </a:extLst>
          </p:cNvPr>
          <p:cNvSpPr>
            <a:spLocks noGrp="1"/>
          </p:cNvSpPr>
          <p:nvPr>
            <p:ph type="subTitle" idx="1"/>
          </p:nvPr>
        </p:nvSpPr>
        <p:spPr>
          <a:xfrm>
            <a:off x="1143000" y="4927600"/>
            <a:ext cx="9906000" cy="457200"/>
          </a:xfrm>
        </p:spPr>
        <p:txBody>
          <a:bodyPr wrap="square" anchor="ctr" anchorCtr="0">
            <a:noAutofit/>
          </a:bodyPr>
          <a:lstStyle/>
          <a:p>
            <a:pPr algn="ctr">
              <a:buNone/>
            </a:pPr>
            <a:r>
              <a:rPr lang="en-US" sz="2000">
                <a:solidFill>
                  <a:srgbClr val="A8B0C0"/>
                </a:solidFill>
                <a:latin typeface="Montserrat"/>
              </a:rPr>
              <a:t>Acts 1:1–11   |   9 August 2026</a:t>
            </a:r>
            <a:endParaRPr lang="en-ZA" sz="2000">
              <a:solidFill>
                <a:srgbClr val="A8B0C0"/>
              </a:solidFill>
              <a:latin typeface="Montserrat"/>
            </a:endParaRPr>
          </a:p>
        </p:txBody>
      </p:sp>
      <p:sp>
        <p:nvSpPr>
          <p:cNvPr id="4" name="Eyebrow">
            <a:extLst>
              <a:ext uri="{FF2B5EF4-FFF2-40B4-BE49-F238E27FC236}">
                <a16:creationId xmlns:a16="http://schemas.microsoft.com/office/drawing/2014/main" id="{7B3A3F94-1E8A-4B95-B6A5-40C138C9EA0D}"/>
              </a:ext>
            </a:extLst>
          </p:cNvPr>
          <p:cNvSpPr txBox="1"/>
          <p:nvPr/>
        </p:nvSpPr>
        <p:spPr>
          <a:xfrm>
            <a:off x="1143000" y="2540000"/>
            <a:ext cx="9906000" cy="381000"/>
          </a:xfrm>
          <a:prstGeom prst="rect">
            <a:avLst/>
          </a:prstGeom>
          <a:noFill/>
        </p:spPr>
        <p:txBody>
          <a:bodyPr vertOverflow="overflow" vert="horz" wrap="square" rtlCol="0" anchor="ctr" anchorCtr="0">
            <a:noAutofit/>
          </a:bodyPr>
          <a:lstStyle/>
          <a:p>
            <a:pPr algn="ctr">
              <a:buNone/>
            </a:pPr>
            <a:r>
              <a:rPr lang="en-ZA" sz="2000" b="1">
                <a:solidFill>
                  <a:srgbClr val="D2545C"/>
                </a:solidFill>
                <a:latin typeface="Montserrat"/>
              </a:rPr>
              <a:t>ACTS  —  SERIES 1: EMPOWERED</a:t>
            </a:r>
          </a:p>
        </p:txBody>
      </p:sp>
    </p:spTree>
    <p:extLst>
      <p:ext uri="{BB962C8B-B14F-4D97-AF65-F5344CB8AC3E}">
        <p14:creationId xmlns:p14="http://schemas.microsoft.com/office/powerpoint/2010/main" val="1428356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E3EEAB-77E0-842E-91B1-1CA945362FCD}"/>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4" name="LogoScrim">
            <a:extLst>
              <a:ext uri="{FF2B5EF4-FFF2-40B4-BE49-F238E27FC236}">
                <a16:creationId xmlns:a16="http://schemas.microsoft.com/office/drawing/2014/main" id="{1D266779-B4AA-4C65-900F-A504030DE41E}"/>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3C093820-299F-8385-1761-6F80F07976BB}"/>
              </a:ext>
            </a:extLst>
          </p:cNvPr>
          <p:cNvSpPr>
            <a:spLocks noGrp="1"/>
          </p:cNvSpPr>
          <p:nvPr>
            <p:ph type="title"/>
          </p:nvPr>
        </p:nvSpPr>
        <p:spPr>
          <a:xfrm>
            <a:off x="1143000" y="1651000"/>
            <a:ext cx="9906000" cy="3556000"/>
          </a:xfrm>
        </p:spPr>
        <p:txBody>
          <a:bodyPr wrap="square" anchor="ctr" anchorCtr="0">
            <a:noAutofit/>
          </a:bodyPr>
          <a:lstStyle/>
          <a:p>
            <a:pPr algn="l">
              <a:lnSpc>
                <a:spcPct val="120000"/>
              </a:lnSpc>
              <a:buNone/>
            </a:pPr>
            <a:r>
              <a:rPr lang="en-US" sz="4400" b="1" dirty="0">
                <a:solidFill>
                  <a:srgbClr val="6E7686"/>
                </a:solidFill>
                <a:latin typeface="Montserrat"/>
              </a:rPr>
              <a:t>The Price was paid.</a:t>
            </a:r>
          </a:p>
          <a:p>
            <a:pPr algn="l">
              <a:lnSpc>
                <a:spcPct val="120000"/>
              </a:lnSpc>
              <a:buNone/>
            </a:pPr>
            <a:r>
              <a:rPr lang="en-US" sz="4400" b="1" dirty="0">
                <a:solidFill>
                  <a:srgbClr val="6E7686"/>
                </a:solidFill>
                <a:latin typeface="Montserrat"/>
              </a:rPr>
              <a:t>The Purpose was established.</a:t>
            </a:r>
          </a:p>
          <a:p>
            <a:pPr algn="l">
              <a:lnSpc>
                <a:spcPct val="120000"/>
              </a:lnSpc>
              <a:buNone/>
            </a:pPr>
            <a:r>
              <a:rPr lang="en-US" sz="4400" b="1" dirty="0">
                <a:solidFill>
                  <a:srgbClr val="F4F1EA"/>
                </a:solidFill>
                <a:latin typeface="Montserrat"/>
              </a:rPr>
              <a:t>The Promise was given.</a:t>
            </a:r>
          </a:p>
        </p:txBody>
      </p:sp>
    </p:spTree>
    <p:extLst>
      <p:ext uri="{BB962C8B-B14F-4D97-AF65-F5344CB8AC3E}">
        <p14:creationId xmlns:p14="http://schemas.microsoft.com/office/powerpoint/2010/main" val="394803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D170-42DE-AECA-E343-754A80770C01}"/>
              </a:ext>
            </a:extLst>
          </p:cNvPr>
          <p:cNvSpPr>
            <a:spLocks noGrp="1"/>
          </p:cNvSpPr>
          <p:nvPr>
            <p:ph type="title"/>
          </p:nvPr>
        </p:nvSpPr>
        <p:spPr>
          <a:xfrm>
            <a:off x="1143000" y="685800"/>
            <a:ext cx="9906000" cy="584200"/>
          </a:xfrm>
        </p:spPr>
        <p:txBody>
          <a:bodyPr anchor="ctr" anchorCtr="0">
            <a:noAutofit/>
          </a:bodyPr>
          <a:lstStyle/>
          <a:p>
            <a:pPr algn="l">
              <a:buNone/>
            </a:pPr>
            <a:r>
              <a:rPr lang="en-US" sz="2800" b="1" dirty="0">
                <a:solidFill>
                  <a:srgbClr val="D2545C"/>
                </a:solidFill>
                <a:latin typeface="Montserrat"/>
              </a:rPr>
              <a:t>ACTS 1:1–3  NLT</a:t>
            </a:r>
          </a:p>
        </p:txBody>
      </p:sp>
      <p:sp>
        <p:nvSpPr>
          <p:cNvPr id="3" name="Scripture">
            <a:extLst>
              <a:ext uri="{FF2B5EF4-FFF2-40B4-BE49-F238E27FC236}">
                <a16:creationId xmlns:a16="http://schemas.microsoft.com/office/drawing/2014/main" id="{AD071E40-777C-42DD-8EFA-A7BE7ABC655A}"/>
              </a:ext>
            </a:extLst>
          </p:cNvPr>
          <p:cNvSpPr txBox="1"/>
          <p:nvPr/>
        </p:nvSpPr>
        <p:spPr>
          <a:xfrm>
            <a:off x="1143000" y="1524000"/>
            <a:ext cx="9906000" cy="4699000"/>
          </a:xfrm>
          <a:prstGeom prst="rect">
            <a:avLst/>
          </a:prstGeom>
          <a:noFill/>
        </p:spPr>
        <p:txBody>
          <a:bodyPr vertOverflow="overflow" vert="horz" wrap="square" rtlCol="0" anchor="ctr" anchorCtr="0">
            <a:noAutofit/>
          </a:bodyPr>
          <a:lstStyle/>
          <a:p>
            <a:pPr marL="0" indent="0" algn="l">
              <a:lnSpc>
                <a:spcPct val="118000"/>
              </a:lnSpc>
              <a:buNone/>
            </a:pPr>
            <a:r>
              <a:rPr lang="en-US" sz="2800" dirty="0">
                <a:solidFill>
                  <a:srgbClr val="F4F1EA"/>
                </a:solidFill>
                <a:latin typeface="Montserrat"/>
              </a:rPr>
              <a:t>In my first book I told you, Theophilus, about everything Jesus began to do and teach until the day he was taken up to heaven after giving his chosen apostles further instructions through the Holy Spirit. During the forty days after he suffered and died, he appeared to the apostles from time to time, and he proved to them in many ways that he was actually alive. And he talked to them about the Kingdom of God.</a:t>
            </a:r>
          </a:p>
        </p:txBody>
      </p:sp>
    </p:spTree>
    <p:extLst>
      <p:ext uri="{BB962C8B-B14F-4D97-AF65-F5344CB8AC3E}">
        <p14:creationId xmlns:p14="http://schemas.microsoft.com/office/powerpoint/2010/main" val="1986278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D170-42DE-AECA-E343-754A80770C01}"/>
              </a:ext>
            </a:extLst>
          </p:cNvPr>
          <p:cNvSpPr>
            <a:spLocks noGrp="1"/>
          </p:cNvSpPr>
          <p:nvPr>
            <p:ph type="title"/>
          </p:nvPr>
        </p:nvSpPr>
        <p:spPr>
          <a:xfrm>
            <a:off x="1143000" y="685800"/>
            <a:ext cx="9906000" cy="584200"/>
          </a:xfrm>
        </p:spPr>
        <p:txBody>
          <a:bodyPr anchor="ctr" anchorCtr="0">
            <a:noAutofit/>
          </a:bodyPr>
          <a:lstStyle/>
          <a:p>
            <a:pPr algn="l">
              <a:buNone/>
            </a:pPr>
            <a:r>
              <a:rPr lang="en-US" sz="2800" b="1" dirty="0">
                <a:solidFill>
                  <a:srgbClr val="D2545C"/>
                </a:solidFill>
                <a:latin typeface="Montserrat"/>
              </a:rPr>
              <a:t>ACTS 1:4–5  NLT</a:t>
            </a:r>
          </a:p>
        </p:txBody>
      </p:sp>
      <p:sp>
        <p:nvSpPr>
          <p:cNvPr id="3" name="Scripture">
            <a:extLst>
              <a:ext uri="{FF2B5EF4-FFF2-40B4-BE49-F238E27FC236}">
                <a16:creationId xmlns:a16="http://schemas.microsoft.com/office/drawing/2014/main" id="{AD071E40-777C-42DD-8EFA-A7BE7ABC655A}"/>
              </a:ext>
            </a:extLst>
          </p:cNvPr>
          <p:cNvSpPr txBox="1"/>
          <p:nvPr/>
        </p:nvSpPr>
        <p:spPr>
          <a:xfrm>
            <a:off x="1143000" y="1524000"/>
            <a:ext cx="9906000" cy="4699000"/>
          </a:xfrm>
          <a:prstGeom prst="rect">
            <a:avLst/>
          </a:prstGeom>
          <a:noFill/>
        </p:spPr>
        <p:txBody>
          <a:bodyPr vertOverflow="overflow" vert="horz" wrap="square" rtlCol="0" anchor="ctr" anchorCtr="0">
            <a:noAutofit/>
          </a:bodyPr>
          <a:lstStyle/>
          <a:p>
            <a:pPr marL="0" indent="0" algn="l">
              <a:lnSpc>
                <a:spcPct val="118000"/>
              </a:lnSpc>
              <a:buNone/>
            </a:pPr>
            <a:r>
              <a:rPr lang="en-US" sz="2800" dirty="0">
                <a:solidFill>
                  <a:srgbClr val="F4F1EA"/>
                </a:solidFill>
                <a:latin typeface="Montserrat"/>
              </a:rPr>
              <a:t>Once when he was eating with them, he commanded them, “Do not leave Jerusalem until the Father sends you the gift he promised, as I told you before. John baptized with water, but in just a few days you will be baptized with the Holy Spirit.”</a:t>
            </a:r>
          </a:p>
        </p:txBody>
      </p:sp>
    </p:spTree>
    <p:extLst>
      <p:ext uri="{BB962C8B-B14F-4D97-AF65-F5344CB8AC3E}">
        <p14:creationId xmlns:p14="http://schemas.microsoft.com/office/powerpoint/2010/main" val="295584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DD79-A4BC-C6DF-0C39-5B5CC2F84BB1}"/>
              </a:ext>
            </a:extLst>
          </p:cNvPr>
          <p:cNvSpPr>
            <a:spLocks noGrp="1"/>
          </p:cNvSpPr>
          <p:nvPr>
            <p:ph type="title"/>
          </p:nvPr>
        </p:nvSpPr>
        <p:spPr>
          <a:xfrm>
            <a:off x="1143000" y="685800"/>
            <a:ext cx="9906000" cy="584200"/>
          </a:xfrm>
        </p:spPr>
        <p:txBody>
          <a:bodyPr anchor="ctr" anchorCtr="0">
            <a:noAutofit/>
          </a:bodyPr>
          <a:lstStyle/>
          <a:p>
            <a:r>
              <a:rPr lang="en-ZA" sz="2800" b="1">
                <a:solidFill>
                  <a:srgbClr val="D2545C"/>
                </a:solidFill>
                <a:latin typeface="Montserrat"/>
              </a:rPr>
              <a:t>ACTS 1:6–8  NLT</a:t>
            </a:r>
          </a:p>
        </p:txBody>
      </p:sp>
      <p:sp>
        <p:nvSpPr>
          <p:cNvPr id="3" name="Scripture">
            <a:extLst>
              <a:ext uri="{FF2B5EF4-FFF2-40B4-BE49-F238E27FC236}">
                <a16:creationId xmlns:a16="http://schemas.microsoft.com/office/drawing/2014/main" id="{716C04BA-940A-4F48-8957-C7B2EAA7B7B2}"/>
              </a:ext>
            </a:extLst>
          </p:cNvPr>
          <p:cNvSpPr txBox="1"/>
          <p:nvPr/>
        </p:nvSpPr>
        <p:spPr>
          <a:xfrm>
            <a:off x="1143000" y="1524000"/>
            <a:ext cx="9906000" cy="4699000"/>
          </a:xfrm>
          <a:prstGeom prst="rect">
            <a:avLst/>
          </a:prstGeom>
          <a:noFill/>
        </p:spPr>
        <p:txBody>
          <a:bodyPr vertOverflow="overflow" vert="horz" wrap="square" rtlCol="0" anchor="ctr" anchorCtr="0">
            <a:noAutofit/>
          </a:bodyPr>
          <a:lstStyle/>
          <a:p>
            <a:pPr algn="l"/>
            <a:r>
              <a:rPr lang="en-US" sz="2800" dirty="0">
                <a:solidFill>
                  <a:srgbClr val="F4F1EA"/>
                </a:solidFill>
                <a:latin typeface="Montserrat"/>
              </a:rPr>
              <a:t>So when the apostles were with Jesus, they kept asking him, “Lord, has the time come for you to free Israel and restore our kingdom?” He replied, “The Father alone has the authority to set those dates and times, and they are not for you to know. But you will receive power when the Holy Spirit comes upon you. And you will be my witnesses, telling people about me everywhere—in Jerusalem, throughout Judea, in Samaria, and to the ends of the earth.”</a:t>
            </a:r>
            <a:endParaRPr lang="en-ZA" sz="2800" dirty="0">
              <a:solidFill>
                <a:srgbClr val="F4F1EA"/>
              </a:solidFill>
              <a:latin typeface="Montserrat"/>
            </a:endParaRPr>
          </a:p>
        </p:txBody>
      </p:sp>
    </p:spTree>
    <p:extLst>
      <p:ext uri="{BB962C8B-B14F-4D97-AF65-F5344CB8AC3E}">
        <p14:creationId xmlns:p14="http://schemas.microsoft.com/office/powerpoint/2010/main" val="1150672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874FA-12DC-23A7-BAE3-5711C85E294A}"/>
              </a:ext>
            </a:extLst>
          </p:cNvPr>
          <p:cNvSpPr>
            <a:spLocks noGrp="1"/>
          </p:cNvSpPr>
          <p:nvPr>
            <p:ph type="title"/>
          </p:nvPr>
        </p:nvSpPr>
        <p:spPr>
          <a:xfrm>
            <a:off x="1143000" y="685800"/>
            <a:ext cx="9906000" cy="584200"/>
          </a:xfrm>
        </p:spPr>
        <p:txBody>
          <a:bodyPr anchor="ctr" anchorCtr="0">
            <a:noAutofit/>
          </a:bodyPr>
          <a:lstStyle/>
          <a:p>
            <a:r>
              <a:rPr lang="en-ZA" sz="2800" b="1">
                <a:solidFill>
                  <a:srgbClr val="D2545C"/>
                </a:solidFill>
                <a:latin typeface="Montserrat"/>
              </a:rPr>
              <a:t>ACTS 1:9–11  NLT</a:t>
            </a:r>
          </a:p>
        </p:txBody>
      </p:sp>
      <p:sp>
        <p:nvSpPr>
          <p:cNvPr id="3" name="Scripture">
            <a:extLst>
              <a:ext uri="{FF2B5EF4-FFF2-40B4-BE49-F238E27FC236}">
                <a16:creationId xmlns:a16="http://schemas.microsoft.com/office/drawing/2014/main" id="{1D548B14-B93D-47B5-AC51-5E1F274A09D6}"/>
              </a:ext>
            </a:extLst>
          </p:cNvPr>
          <p:cNvSpPr txBox="1"/>
          <p:nvPr/>
        </p:nvSpPr>
        <p:spPr>
          <a:xfrm>
            <a:off x="1143000" y="1524000"/>
            <a:ext cx="9906000" cy="4699000"/>
          </a:xfrm>
          <a:prstGeom prst="rect">
            <a:avLst/>
          </a:prstGeom>
          <a:noFill/>
        </p:spPr>
        <p:txBody>
          <a:bodyPr vertOverflow="overflow" vert="horz" wrap="square" rtlCol="0" anchor="ctr" anchorCtr="0">
            <a:noAutofit/>
          </a:bodyPr>
          <a:lstStyle/>
          <a:p>
            <a:pPr algn="l"/>
            <a:r>
              <a:rPr lang="en-US" sz="2800" dirty="0">
                <a:solidFill>
                  <a:srgbClr val="F4F1EA"/>
                </a:solidFill>
                <a:latin typeface="Montserrat"/>
              </a:rPr>
              <a:t>After saying this, he was taken up into a cloud while they were watching, and they could no longer see him. As they strained to see him rising into heaven, two white-robed men suddenly stood among them. “Men of Galilee,” they said, “why are you standing here staring into heaven? Jesus has been taken from you into heaven, but someday he will return from heaven in the same way you saw him go!”</a:t>
            </a:r>
            <a:endParaRPr lang="en-ZA" sz="2800" dirty="0">
              <a:solidFill>
                <a:srgbClr val="F4F1EA"/>
              </a:solidFill>
              <a:latin typeface="Montserrat"/>
            </a:endParaRPr>
          </a:p>
        </p:txBody>
      </p:sp>
    </p:spTree>
    <p:extLst>
      <p:ext uri="{BB962C8B-B14F-4D97-AF65-F5344CB8AC3E}">
        <p14:creationId xmlns:p14="http://schemas.microsoft.com/office/powerpoint/2010/main" val="929551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290650-BD96-6CE8-228D-C95BF6799698}"/>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5" name="LogoScrim">
            <a:extLst>
              <a:ext uri="{FF2B5EF4-FFF2-40B4-BE49-F238E27FC236}">
                <a16:creationId xmlns:a16="http://schemas.microsoft.com/office/drawing/2014/main" id="{A66A5B07-7534-4383-BD98-63AF820BB201}"/>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92EBE56F-1023-C62C-2DF1-99A2EBBB1B71}"/>
              </a:ext>
            </a:extLst>
          </p:cNvPr>
          <p:cNvSpPr>
            <a:spLocks noGrp="1"/>
          </p:cNvSpPr>
          <p:nvPr>
            <p:ph type="title"/>
          </p:nvPr>
        </p:nvSpPr>
        <p:spPr>
          <a:xfrm>
            <a:off x="1143000" y="1651000"/>
            <a:ext cx="9906000" cy="3556000"/>
          </a:xfrm>
        </p:spPr>
        <p:txBody>
          <a:bodyPr wrap="square" anchor="ctr" anchorCtr="0">
            <a:noAutofit/>
          </a:bodyPr>
          <a:lstStyle/>
          <a:p>
            <a:r>
              <a:rPr lang="en-US" sz="4400" b="1" dirty="0">
                <a:solidFill>
                  <a:srgbClr val="FFFFFF"/>
                </a:solidFill>
                <a:latin typeface="Montserrat"/>
              </a:rPr>
              <a:t>Luke wrote what Jesus BEGAN to do.</a:t>
            </a:r>
            <a:br>
              <a:rPr lang="en-US" sz="4400" b="1" dirty="0">
                <a:solidFill>
                  <a:srgbClr val="FFFFFF"/>
                </a:solidFill>
                <a:latin typeface="Montserrat"/>
              </a:rPr>
            </a:br>
            <a:br>
              <a:rPr lang="en-US" sz="4400" b="1" dirty="0">
                <a:solidFill>
                  <a:srgbClr val="FFFFFF"/>
                </a:solidFill>
                <a:latin typeface="Montserrat"/>
              </a:rPr>
            </a:br>
            <a:r>
              <a:rPr lang="en-US" sz="4400" b="1" dirty="0">
                <a:solidFill>
                  <a:srgbClr val="FFFFFF"/>
                </a:solidFill>
                <a:latin typeface="Montserrat"/>
              </a:rPr>
              <a:t>Acts is what He CONTINUED to do.</a:t>
            </a:r>
            <a:endParaRPr lang="en-ZA" sz="4400" b="1" dirty="0">
              <a:solidFill>
                <a:srgbClr val="FFFFFF"/>
              </a:solidFill>
              <a:latin typeface="Montserrat"/>
            </a:endParaRPr>
          </a:p>
        </p:txBody>
      </p:sp>
    </p:spTree>
    <p:extLst>
      <p:ext uri="{BB962C8B-B14F-4D97-AF65-F5344CB8AC3E}">
        <p14:creationId xmlns:p14="http://schemas.microsoft.com/office/powerpoint/2010/main" val="388870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27FF44-964F-02A7-D368-9E468F737A84}"/>
              </a:ext>
            </a:extLst>
          </p:cNvPr>
          <p:cNvPicPr>
            <a:picLocks noChangeAspect="1"/>
          </p:cNvPicPr>
          <p:nvPr/>
        </p:nvPicPr>
        <p:blipFill>
          <a:blip r:embed="rId2"/>
          <a:srcRect t="19763" b="21078"/>
          <a:stretch>
            <a:fillRect/>
          </a:stretch>
        </p:blipFill>
        <p:spPr>
          <a:xfrm>
            <a:off x="0" y="2057400"/>
            <a:ext cx="12192000" cy="4800600"/>
          </a:xfrm>
          <a:prstGeom prst="rect">
            <a:avLst/>
          </a:prstGeom>
        </p:spPr>
      </p:pic>
      <p:sp>
        <p:nvSpPr>
          <p:cNvPr id="5" name="Scrim">
            <a:extLst>
              <a:ext uri="{FF2B5EF4-FFF2-40B4-BE49-F238E27FC236}">
                <a16:creationId xmlns:a16="http://schemas.microsoft.com/office/drawing/2014/main" id="{E6C7D2DF-B933-4F90-8A71-EC061057A96B}"/>
              </a:ext>
            </a:extLst>
          </p:cNvPr>
          <p:cNvSpPr/>
          <p:nvPr/>
        </p:nvSpPr>
        <p:spPr>
          <a:xfrm>
            <a:off x="0" y="0"/>
            <a:ext cx="12192000" cy="2057400"/>
          </a:xfrm>
          <a:prstGeom prst="rect">
            <a:avLst/>
          </a:prstGeom>
          <a:solidFill>
            <a:srgbClr val="0B0D12">
              <a:alpha val="82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22617694-773D-0035-2E90-6A6AD77B7653}"/>
              </a:ext>
            </a:extLst>
          </p:cNvPr>
          <p:cNvSpPr>
            <a:spLocks noGrp="1"/>
          </p:cNvSpPr>
          <p:nvPr>
            <p:ph type="title"/>
          </p:nvPr>
        </p:nvSpPr>
        <p:spPr>
          <a:xfrm>
            <a:off x="960120" y="81280"/>
            <a:ext cx="9906000" cy="1894840"/>
          </a:xfrm>
        </p:spPr>
        <p:txBody>
          <a:bodyPr wrap="square" anchor="ctr" anchorCtr="0">
            <a:noAutofit/>
          </a:bodyPr>
          <a:lstStyle/>
          <a:p>
            <a:r>
              <a:rPr lang="en-US" sz="4400" b="1" dirty="0">
                <a:latin typeface="Montserrat"/>
              </a:rPr>
              <a:t>Before God sends His people,
He fills His people.</a:t>
            </a:r>
            <a:endParaRPr lang="en-ZA" sz="4400" b="1" dirty="0">
              <a:latin typeface="Montserrat"/>
            </a:endParaRPr>
          </a:p>
        </p:txBody>
      </p:sp>
    </p:spTree>
    <p:extLst>
      <p:ext uri="{BB962C8B-B14F-4D97-AF65-F5344CB8AC3E}">
        <p14:creationId xmlns:p14="http://schemas.microsoft.com/office/powerpoint/2010/main" val="2091597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70A428-BA16-253F-DA66-AD42E918BB3C}"/>
              </a:ext>
            </a:extLst>
          </p:cNvPr>
          <p:cNvPicPr>
            <a:picLocks noChangeAspect="1"/>
          </p:cNvPicPr>
          <p:nvPr/>
        </p:nvPicPr>
        <p:blipFill>
          <a:blip r:embed="rId2"/>
          <a:srcRect t="7812" b="7812"/>
          <a:stretch>
            <a:fillRect/>
          </a:stretch>
        </p:blipFill>
        <p:spPr>
          <a:xfrm>
            <a:off x="0" y="0"/>
            <a:ext cx="12192000" cy="6858000"/>
          </a:xfrm>
          <a:prstGeom prst="rect">
            <a:avLst/>
          </a:prstGeom>
        </p:spPr>
      </p:pic>
      <p:sp>
        <p:nvSpPr>
          <p:cNvPr id="5" name="Scrim">
            <a:extLst>
              <a:ext uri="{FF2B5EF4-FFF2-40B4-BE49-F238E27FC236}">
                <a16:creationId xmlns:a16="http://schemas.microsoft.com/office/drawing/2014/main" id="{00DA9B69-4E85-4CEA-95D1-2D4D8420C768}"/>
              </a:ext>
            </a:extLst>
          </p:cNvPr>
          <p:cNvSpPr/>
          <p:nvPr/>
        </p:nvSpPr>
        <p:spPr>
          <a:xfrm>
            <a:off x="0" y="0"/>
            <a:ext cx="12192000" cy="2011680"/>
          </a:xfrm>
          <a:prstGeom prst="rect">
            <a:avLst/>
          </a:prstGeom>
          <a:solidFill>
            <a:srgbClr val="0B0D12">
              <a:alpha val="82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B3116456-0F0A-C85D-1FC5-8281008F9512}"/>
              </a:ext>
            </a:extLst>
          </p:cNvPr>
          <p:cNvSpPr>
            <a:spLocks noGrp="1"/>
          </p:cNvSpPr>
          <p:nvPr>
            <p:ph type="title"/>
          </p:nvPr>
        </p:nvSpPr>
        <p:spPr>
          <a:xfrm>
            <a:off x="1143000" y="233680"/>
            <a:ext cx="9906000" cy="1778000"/>
          </a:xfrm>
        </p:spPr>
        <p:txBody>
          <a:bodyPr wrap="square" anchor="ctr" anchorCtr="0">
            <a:noAutofit/>
          </a:bodyPr>
          <a:lstStyle/>
          <a:p>
            <a:r>
              <a:rPr lang="en-US" sz="4400" b="1" dirty="0">
                <a:latin typeface="Montserrat"/>
              </a:rPr>
              <a:t>Jerusalem. Judea. Samaria.
The ends of the earth.</a:t>
            </a:r>
            <a:endParaRPr lang="en-ZA" sz="4400" b="1" dirty="0">
              <a:latin typeface="Montserrat"/>
            </a:endParaRPr>
          </a:p>
        </p:txBody>
      </p:sp>
    </p:spTree>
    <p:extLst>
      <p:ext uri="{BB962C8B-B14F-4D97-AF65-F5344CB8AC3E}">
        <p14:creationId xmlns:p14="http://schemas.microsoft.com/office/powerpoint/2010/main" val="2173696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3D29D2-A5B9-B550-9807-B18569C2A5E2}"/>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5" name="LogoScrim">
            <a:extLst>
              <a:ext uri="{FF2B5EF4-FFF2-40B4-BE49-F238E27FC236}">
                <a16:creationId xmlns:a16="http://schemas.microsoft.com/office/drawing/2014/main" id="{FC2D9047-4AC0-4E98-AC83-C4204D118D98}"/>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C30FBC4B-8F46-88F4-1B43-CA42128A2E30}"/>
              </a:ext>
            </a:extLst>
          </p:cNvPr>
          <p:cNvSpPr>
            <a:spLocks noGrp="1"/>
          </p:cNvSpPr>
          <p:nvPr>
            <p:ph type="title"/>
          </p:nvPr>
        </p:nvSpPr>
        <p:spPr>
          <a:xfrm>
            <a:off x="1143000" y="1651000"/>
            <a:ext cx="9906000" cy="3556000"/>
          </a:xfrm>
        </p:spPr>
        <p:txBody>
          <a:bodyPr wrap="square" anchor="ctr" anchorCtr="0">
            <a:noAutofit/>
          </a:bodyPr>
          <a:lstStyle/>
          <a:p>
            <a:r>
              <a:rPr lang="en-ZA" sz="4400" b="1">
                <a:solidFill>
                  <a:srgbClr val="D2545C"/>
                </a:solidFill>
                <a:latin typeface="Montserrat"/>
              </a:rPr>
              <a:t>It's time to act.</a:t>
            </a:r>
          </a:p>
        </p:txBody>
      </p:sp>
    </p:spTree>
    <p:extLst>
      <p:ext uri="{BB962C8B-B14F-4D97-AF65-F5344CB8AC3E}">
        <p14:creationId xmlns:p14="http://schemas.microsoft.com/office/powerpoint/2010/main" val="2623362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D26FA-DFEC-7673-1A1E-70637781198D}"/>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5" name="LogoScrim">
            <a:extLst>
              <a:ext uri="{FF2B5EF4-FFF2-40B4-BE49-F238E27FC236}">
                <a16:creationId xmlns:a16="http://schemas.microsoft.com/office/drawing/2014/main" id="{A030256B-BEE6-457A-8964-1B63E42BFFB0}"/>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705DC221-20D2-4B54-AE50-23FDFE956101}"/>
              </a:ext>
            </a:extLst>
          </p:cNvPr>
          <p:cNvSpPr>
            <a:spLocks noGrp="1"/>
          </p:cNvSpPr>
          <p:nvPr>
            <p:ph type="title"/>
          </p:nvPr>
        </p:nvSpPr>
        <p:spPr>
          <a:xfrm>
            <a:off x="1143000" y="2590800"/>
            <a:ext cx="9906000" cy="889000"/>
          </a:xfrm>
        </p:spPr>
        <p:txBody>
          <a:bodyPr anchor="ctr" anchorCtr="0">
            <a:noAutofit/>
          </a:bodyPr>
          <a:lstStyle/>
          <a:p>
            <a:r>
              <a:rPr lang="en-ZA" b="1">
                <a:latin typeface="Montserrat"/>
              </a:rPr>
              <a:t>Response and prayer</a:t>
            </a:r>
          </a:p>
        </p:txBody>
      </p:sp>
      <p:sp>
        <p:nvSpPr>
          <p:cNvPr id="3" name="Prompt">
            <a:extLst>
              <a:ext uri="{FF2B5EF4-FFF2-40B4-BE49-F238E27FC236}">
                <a16:creationId xmlns:a16="http://schemas.microsoft.com/office/drawing/2014/main" id="{903444B5-B559-4E02-AA56-BF7DD62B7566}"/>
              </a:ext>
            </a:extLst>
          </p:cNvPr>
          <p:cNvSpPr txBox="1"/>
          <p:nvPr/>
        </p:nvSpPr>
        <p:spPr>
          <a:xfrm>
            <a:off x="1143000" y="3759200"/>
            <a:ext cx="9906000" cy="1397000"/>
          </a:xfrm>
          <a:prstGeom prst="rect">
            <a:avLst/>
          </a:prstGeom>
          <a:noFill/>
        </p:spPr>
        <p:txBody>
          <a:bodyPr vertOverflow="overflow" vert="horz" wrap="square" rtlCol="0" anchor="ctr" anchorCtr="0">
            <a:noAutofit/>
          </a:bodyPr>
          <a:lstStyle/>
          <a:p>
            <a:pPr algn="l"/>
            <a:r>
              <a:rPr lang="en-US" sz="2800" dirty="0">
                <a:solidFill>
                  <a:srgbClr val="F4F1EA"/>
                </a:solidFill>
                <a:latin typeface="Montserrat"/>
              </a:rPr>
              <a:t>“Lord, I am hungry for more.
Fill me and use me for Your Purpose.”</a:t>
            </a:r>
            <a:endParaRPr lang="en-ZA" sz="2800" dirty="0">
              <a:solidFill>
                <a:srgbClr val="F4F1EA"/>
              </a:solidFill>
              <a:latin typeface="Montserrat"/>
            </a:endParaRPr>
          </a:p>
        </p:txBody>
      </p:sp>
    </p:spTree>
    <p:extLst>
      <p:ext uri="{BB962C8B-B14F-4D97-AF65-F5344CB8AC3E}">
        <p14:creationId xmlns:p14="http://schemas.microsoft.com/office/powerpoint/2010/main" val="1109358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A8BC-6FAA-8C47-AECF-ACAAD0CB765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492D06-55FB-537D-DE67-D733E3FDF9F4}"/>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6" name="LogoScrim">
            <a:extLst>
              <a:ext uri="{FF2B5EF4-FFF2-40B4-BE49-F238E27FC236}">
                <a16:creationId xmlns:a16="http://schemas.microsoft.com/office/drawing/2014/main" id="{E6192DCD-1976-2156-0E7B-0FC535AF3B03}"/>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7" name="Title 1">
            <a:extLst>
              <a:ext uri="{FF2B5EF4-FFF2-40B4-BE49-F238E27FC236}">
                <a16:creationId xmlns:a16="http://schemas.microsoft.com/office/drawing/2014/main" id="{2940AF84-26D6-B4AF-4155-B570A8F8141B}"/>
              </a:ext>
            </a:extLst>
          </p:cNvPr>
          <p:cNvSpPr>
            <a:spLocks noGrp="1"/>
          </p:cNvSpPr>
          <p:nvPr>
            <p:ph type="title"/>
          </p:nvPr>
        </p:nvSpPr>
        <p:spPr>
          <a:xfrm>
            <a:off x="1143000" y="1905000"/>
            <a:ext cx="5715000" cy="3048000"/>
          </a:xfrm>
        </p:spPr>
        <p:txBody>
          <a:bodyPr wrap="square" anchor="ctr" anchorCtr="0">
            <a:noAutofit/>
          </a:bodyPr>
          <a:lstStyle/>
          <a:p>
            <a:r>
              <a:rPr lang="en-US" sz="3200" b="1" dirty="0">
                <a:latin typeface="Montserrat"/>
              </a:rPr>
              <a:t>Sin. </a:t>
            </a:r>
            <a:br>
              <a:rPr lang="en-US" sz="3200" b="1" dirty="0">
                <a:latin typeface="Montserrat"/>
              </a:rPr>
            </a:br>
            <a:r>
              <a:rPr lang="en-US" sz="3200" b="1" dirty="0">
                <a:latin typeface="Montserrat"/>
              </a:rPr>
              <a:t>Worry. </a:t>
            </a:r>
            <a:br>
              <a:rPr lang="en-US" sz="3200" b="1" dirty="0">
                <a:latin typeface="Montserrat"/>
              </a:rPr>
            </a:br>
            <a:r>
              <a:rPr lang="en-US" sz="3200" b="1" dirty="0">
                <a:latin typeface="Montserrat"/>
              </a:rPr>
              <a:t>Busyness. </a:t>
            </a:r>
            <a:br>
              <a:rPr lang="en-US" sz="3200" b="1" dirty="0">
                <a:latin typeface="Montserrat"/>
              </a:rPr>
            </a:br>
            <a:r>
              <a:rPr lang="en-US" sz="3200" b="1" dirty="0">
                <a:latin typeface="Montserrat"/>
              </a:rPr>
              <a:t>Competing priorities.</a:t>
            </a:r>
            <a:br>
              <a:rPr lang="en-US" sz="3200" b="1" dirty="0">
                <a:latin typeface="Montserrat"/>
              </a:rPr>
            </a:br>
            <a:r>
              <a:rPr lang="en-US" sz="3200" b="1" i="1" dirty="0">
                <a:latin typeface="Montserrat"/>
              </a:rPr>
              <a:t>They restrict the flow of God's life through us.</a:t>
            </a:r>
            <a:endParaRPr lang="en-ZA" sz="3200" b="1" i="1" dirty="0">
              <a:latin typeface="Montserrat"/>
            </a:endParaRPr>
          </a:p>
        </p:txBody>
      </p:sp>
      <p:pic>
        <p:nvPicPr>
          <p:cNvPr id="8" name="Picture 7">
            <a:extLst>
              <a:ext uri="{FF2B5EF4-FFF2-40B4-BE49-F238E27FC236}">
                <a16:creationId xmlns:a16="http://schemas.microsoft.com/office/drawing/2014/main" id="{B1775E44-65D4-2CD0-6D09-554F005F0E59}"/>
              </a:ext>
            </a:extLst>
          </p:cNvPr>
          <p:cNvPicPr>
            <a:picLocks noChangeAspect="1"/>
          </p:cNvPicPr>
          <p:nvPr/>
        </p:nvPicPr>
        <p:blipFill>
          <a:blip r:embed="rId3"/>
          <a:srcRect l="15958" r="7713"/>
          <a:stretch>
            <a:fillRect/>
          </a:stretch>
        </p:blipFill>
        <p:spPr>
          <a:xfrm>
            <a:off x="6718834" y="1132840"/>
            <a:ext cx="5473166" cy="4780280"/>
          </a:xfrm>
          <a:prstGeom prst="rect">
            <a:avLst/>
          </a:prstGeom>
        </p:spPr>
      </p:pic>
    </p:spTree>
    <p:extLst>
      <p:ext uri="{BB962C8B-B14F-4D97-AF65-F5344CB8AC3E}">
        <p14:creationId xmlns:p14="http://schemas.microsoft.com/office/powerpoint/2010/main" val="1339852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311D-76F6-3809-B615-258C6DC69F95}"/>
              </a:ext>
            </a:extLst>
          </p:cNvPr>
          <p:cNvSpPr>
            <a:spLocks noGrp="1"/>
          </p:cNvSpPr>
          <p:nvPr>
            <p:ph type="title"/>
          </p:nvPr>
        </p:nvSpPr>
        <p:spPr>
          <a:xfrm>
            <a:off x="1143000" y="838200"/>
            <a:ext cx="9906000" cy="584200"/>
          </a:xfrm>
        </p:spPr>
        <p:txBody>
          <a:bodyPr lIns="0" rIns="0" anchor="ctr">
            <a:noAutofit/>
          </a:bodyPr>
          <a:lstStyle/>
          <a:p>
            <a:pPr algn="l">
              <a:buNone/>
            </a:pPr>
            <a:r>
              <a:rPr lang="en-US" sz="2800" b="1" spc="300" dirty="0">
                <a:solidFill>
                  <a:srgbClr val="D2545C"/>
                </a:solidFill>
                <a:latin typeface="Montserrat"/>
              </a:rPr>
              <a:t>HEBREWS 12:1  NLT</a:t>
            </a:r>
          </a:p>
        </p:txBody>
      </p:sp>
      <p:sp>
        <p:nvSpPr>
          <p:cNvPr id="3" name="Content Placeholder 2">
            <a:extLst>
              <a:ext uri="{FF2B5EF4-FFF2-40B4-BE49-F238E27FC236}">
                <a16:creationId xmlns:a16="http://schemas.microsoft.com/office/drawing/2014/main" id="{BB73DA4D-C91C-63C2-9916-42CE780FD643}"/>
              </a:ext>
            </a:extLst>
          </p:cNvPr>
          <p:cNvSpPr>
            <a:spLocks noGrp="1"/>
          </p:cNvSpPr>
          <p:nvPr>
            <p:ph idx="1"/>
          </p:nvPr>
        </p:nvSpPr>
        <p:spPr>
          <a:xfrm>
            <a:off x="1143000" y="1168400"/>
            <a:ext cx="9906000" cy="1490241"/>
          </a:xfrm>
        </p:spPr>
        <p:txBody>
          <a:bodyPr lIns="0" rIns="0" anchor="ctr" anchorCtr="0">
            <a:noAutofit/>
          </a:bodyPr>
          <a:lstStyle/>
          <a:p>
            <a:pPr marL="0" indent="0" algn="l">
              <a:lnSpc>
                <a:spcPct val="120000"/>
              </a:lnSpc>
              <a:buNone/>
            </a:pPr>
            <a:r>
              <a:rPr lang="en-US" dirty="0">
                <a:solidFill>
                  <a:srgbClr val="F4F1EA"/>
                </a:solidFill>
                <a:latin typeface="Montserrat"/>
              </a:rPr>
              <a:t>Let us strip off every weight that slows us down, especially the sin that so easily trips us up.</a:t>
            </a:r>
          </a:p>
        </p:txBody>
      </p:sp>
      <p:pic>
        <p:nvPicPr>
          <p:cNvPr id="8" name="Picture 7">
            <a:extLst>
              <a:ext uri="{FF2B5EF4-FFF2-40B4-BE49-F238E27FC236}">
                <a16:creationId xmlns:a16="http://schemas.microsoft.com/office/drawing/2014/main" id="{922A81D1-8ECB-02C5-C62E-82627B07B3A6}"/>
              </a:ext>
            </a:extLst>
          </p:cNvPr>
          <p:cNvPicPr>
            <a:picLocks noChangeAspect="1"/>
          </p:cNvPicPr>
          <p:nvPr/>
        </p:nvPicPr>
        <p:blipFill>
          <a:blip r:embed="rId2"/>
          <a:srcRect t="18842" b="20889"/>
          <a:stretch>
            <a:fillRect/>
          </a:stretch>
        </p:blipFill>
        <p:spPr>
          <a:xfrm>
            <a:off x="0" y="2724745"/>
            <a:ext cx="12192000" cy="4133256"/>
          </a:xfrm>
          <a:prstGeom prst="rect">
            <a:avLst/>
          </a:prstGeom>
        </p:spPr>
      </p:pic>
    </p:spTree>
    <p:extLst>
      <p:ext uri="{BB962C8B-B14F-4D97-AF65-F5344CB8AC3E}">
        <p14:creationId xmlns:p14="http://schemas.microsoft.com/office/powerpoint/2010/main" val="274536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2B557-34B4-05EE-F2EB-42D5A3B6C77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F5EEF4-FE0E-5BA8-1C85-B4D4A725C8C6}"/>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6" name="LogoScrim">
            <a:extLst>
              <a:ext uri="{FF2B5EF4-FFF2-40B4-BE49-F238E27FC236}">
                <a16:creationId xmlns:a16="http://schemas.microsoft.com/office/drawing/2014/main" id="{FF0F23BA-7BA7-302F-26A9-C93D00510102}"/>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7" name="Title 1">
            <a:extLst>
              <a:ext uri="{FF2B5EF4-FFF2-40B4-BE49-F238E27FC236}">
                <a16:creationId xmlns:a16="http://schemas.microsoft.com/office/drawing/2014/main" id="{6E7137FB-A9AE-01D9-D69E-84660A84A572}"/>
              </a:ext>
            </a:extLst>
          </p:cNvPr>
          <p:cNvSpPr>
            <a:spLocks noGrp="1"/>
          </p:cNvSpPr>
          <p:nvPr>
            <p:ph type="title"/>
          </p:nvPr>
        </p:nvSpPr>
        <p:spPr>
          <a:xfrm>
            <a:off x="929640" y="-495300"/>
            <a:ext cx="10835640" cy="3048000"/>
          </a:xfrm>
        </p:spPr>
        <p:txBody>
          <a:bodyPr wrap="square" anchor="ctr" anchorCtr="0">
            <a:noAutofit/>
          </a:bodyPr>
          <a:lstStyle/>
          <a:p>
            <a:r>
              <a:rPr lang="en-US" sz="3200" b="1" dirty="0">
                <a:latin typeface="Montserrat"/>
              </a:rPr>
              <a:t>Called into a season of acceleration.  Into greater fruitfulness and effectiveness….</a:t>
            </a:r>
            <a:endParaRPr lang="en-ZA" sz="3200" b="1" i="1" dirty="0">
              <a:latin typeface="Montserrat"/>
            </a:endParaRPr>
          </a:p>
        </p:txBody>
      </p:sp>
      <p:pic>
        <p:nvPicPr>
          <p:cNvPr id="3" name="Picture 2">
            <a:extLst>
              <a:ext uri="{FF2B5EF4-FFF2-40B4-BE49-F238E27FC236}">
                <a16:creationId xmlns:a16="http://schemas.microsoft.com/office/drawing/2014/main" id="{064316C4-EEDD-AA48-BBB8-7BE12936EABA}"/>
              </a:ext>
            </a:extLst>
          </p:cNvPr>
          <p:cNvPicPr>
            <a:picLocks noChangeAspect="1"/>
          </p:cNvPicPr>
          <p:nvPr/>
        </p:nvPicPr>
        <p:blipFill>
          <a:blip r:embed="rId3"/>
          <a:srcRect t="19763" b="21078"/>
          <a:stretch>
            <a:fillRect/>
          </a:stretch>
        </p:blipFill>
        <p:spPr>
          <a:xfrm>
            <a:off x="0" y="2057400"/>
            <a:ext cx="12192000" cy="4800600"/>
          </a:xfrm>
          <a:prstGeom prst="rect">
            <a:avLst/>
          </a:prstGeom>
        </p:spPr>
      </p:pic>
    </p:spTree>
    <p:extLst>
      <p:ext uri="{BB962C8B-B14F-4D97-AF65-F5344CB8AC3E}">
        <p14:creationId xmlns:p14="http://schemas.microsoft.com/office/powerpoint/2010/main" val="67756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74753-1F43-C9CD-6385-E2D88806ED5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3195361-0287-A214-9F92-10533079D43A}"/>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6" name="LogoScrim">
            <a:extLst>
              <a:ext uri="{FF2B5EF4-FFF2-40B4-BE49-F238E27FC236}">
                <a16:creationId xmlns:a16="http://schemas.microsoft.com/office/drawing/2014/main" id="{A5E6E907-65A5-6AF5-4A24-0F67FB0701A0}"/>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8A3B1579-8A5F-BD77-4097-7545B4151568}"/>
              </a:ext>
            </a:extLst>
          </p:cNvPr>
          <p:cNvSpPr>
            <a:spLocks noGrp="1"/>
          </p:cNvSpPr>
          <p:nvPr>
            <p:ph type="title"/>
          </p:nvPr>
        </p:nvSpPr>
        <p:spPr/>
        <p:txBody>
          <a:bodyPr lIns="0" rIns="0" anchor="ctr" anchorCtr="0">
            <a:noAutofit/>
          </a:bodyPr>
          <a:lstStyle/>
          <a:p>
            <a:pPr algn="l">
              <a:lnSpc>
                <a:spcPct val="100000"/>
              </a:lnSpc>
            </a:pPr>
            <a:r>
              <a:rPr lang="en-US" sz="4400" b="1" dirty="0">
                <a:latin typeface="Montserrat"/>
              </a:rPr>
              <a:t>It’s time to Act!</a:t>
            </a:r>
            <a:endParaRPr lang="en-ZA" sz="4400" b="1" dirty="0">
              <a:latin typeface="Montserrat"/>
            </a:endParaRPr>
          </a:p>
        </p:txBody>
      </p:sp>
    </p:spTree>
    <p:extLst>
      <p:ext uri="{BB962C8B-B14F-4D97-AF65-F5344CB8AC3E}">
        <p14:creationId xmlns:p14="http://schemas.microsoft.com/office/powerpoint/2010/main" val="2522025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6A6F-0679-9457-4570-A77DEA915DC9}"/>
              </a:ext>
            </a:extLst>
          </p:cNvPr>
          <p:cNvSpPr>
            <a:spLocks noGrp="1"/>
          </p:cNvSpPr>
          <p:nvPr>
            <p:ph type="title"/>
          </p:nvPr>
        </p:nvSpPr>
        <p:spPr>
          <a:xfrm>
            <a:off x="1143000" y="685800"/>
            <a:ext cx="9906000" cy="584200"/>
          </a:xfrm>
        </p:spPr>
        <p:txBody>
          <a:bodyPr anchor="ctr" anchorCtr="0">
            <a:noAutofit/>
          </a:bodyPr>
          <a:lstStyle/>
          <a:p>
            <a:r>
              <a:rPr lang="en-ZA" sz="2800" b="1" dirty="0">
                <a:solidFill>
                  <a:srgbClr val="D2545C"/>
                </a:solidFill>
                <a:latin typeface="Montserrat"/>
              </a:rPr>
              <a:t>LUKE 24:44–48  NLT</a:t>
            </a:r>
          </a:p>
        </p:txBody>
      </p:sp>
      <p:sp>
        <p:nvSpPr>
          <p:cNvPr id="3" name="Scripture">
            <a:extLst>
              <a:ext uri="{FF2B5EF4-FFF2-40B4-BE49-F238E27FC236}">
                <a16:creationId xmlns:a16="http://schemas.microsoft.com/office/drawing/2014/main" id="{C9F4F1A1-2D01-4C90-8380-0FC628719434}"/>
              </a:ext>
            </a:extLst>
          </p:cNvPr>
          <p:cNvSpPr txBox="1"/>
          <p:nvPr/>
        </p:nvSpPr>
        <p:spPr>
          <a:xfrm>
            <a:off x="1143000" y="1422400"/>
            <a:ext cx="9906000" cy="4699000"/>
          </a:xfrm>
          <a:prstGeom prst="rect">
            <a:avLst/>
          </a:prstGeom>
          <a:noFill/>
        </p:spPr>
        <p:txBody>
          <a:bodyPr vertOverflow="overflow" vert="horz" wrap="square" rtlCol="0" anchor="t" anchorCtr="0">
            <a:noAutofit/>
          </a:bodyPr>
          <a:lstStyle/>
          <a:p>
            <a:pPr algn="l"/>
            <a:r>
              <a:rPr lang="en-US" sz="2800" dirty="0">
                <a:solidFill>
                  <a:srgbClr val="F4F1EA"/>
                </a:solidFill>
                <a:latin typeface="Montserrat"/>
              </a:rPr>
              <a:t>Then he said, “When I was with you before, I told you that everything written about me in the law of Moses and the prophets and in the Psalms must be fulfilled.” Then he opened their minds to understand the Scriptures. And he said, “Yes, it was written long ago that the Messiah would suffer and die and rise from the dead on the third day. It was also written that this message would be proclaimed in the authority of his name to all the nations, beginning in Jerusalem: ‘There is forgiveness of sins for all who repent.’ You are witnesses of all these things.</a:t>
            </a:r>
            <a:endParaRPr lang="en-ZA" sz="2800" dirty="0">
              <a:solidFill>
                <a:srgbClr val="F4F1EA"/>
              </a:solidFill>
              <a:latin typeface="Montserrat"/>
            </a:endParaRPr>
          </a:p>
        </p:txBody>
      </p:sp>
    </p:spTree>
    <p:extLst>
      <p:ext uri="{BB962C8B-B14F-4D97-AF65-F5344CB8AC3E}">
        <p14:creationId xmlns:p14="http://schemas.microsoft.com/office/powerpoint/2010/main" val="2345279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303C">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488B2-A420-0608-6AEF-5BDEE02BA53E}"/>
              </a:ext>
            </a:extLst>
          </p:cNvPr>
          <p:cNvSpPr>
            <a:spLocks noGrp="1"/>
          </p:cNvSpPr>
          <p:nvPr>
            <p:ph type="title"/>
          </p:nvPr>
        </p:nvSpPr>
        <p:spPr>
          <a:xfrm>
            <a:off x="1143000" y="685800"/>
            <a:ext cx="9906000" cy="584200"/>
          </a:xfrm>
        </p:spPr>
        <p:txBody>
          <a:bodyPr anchor="ctr" anchorCtr="0">
            <a:noAutofit/>
          </a:bodyPr>
          <a:lstStyle/>
          <a:p>
            <a:r>
              <a:rPr lang="en-ZA" sz="2800" b="1">
                <a:solidFill>
                  <a:srgbClr val="D2545C"/>
                </a:solidFill>
                <a:latin typeface="Montserrat"/>
              </a:rPr>
              <a:t>LUKE 24:49  NLT</a:t>
            </a:r>
          </a:p>
        </p:txBody>
      </p:sp>
      <p:sp>
        <p:nvSpPr>
          <p:cNvPr id="3" name="Scripture">
            <a:extLst>
              <a:ext uri="{FF2B5EF4-FFF2-40B4-BE49-F238E27FC236}">
                <a16:creationId xmlns:a16="http://schemas.microsoft.com/office/drawing/2014/main" id="{19538251-8A46-41BC-B661-C96A60EEAFAD}"/>
              </a:ext>
            </a:extLst>
          </p:cNvPr>
          <p:cNvSpPr txBox="1"/>
          <p:nvPr/>
        </p:nvSpPr>
        <p:spPr>
          <a:xfrm>
            <a:off x="1143000" y="1422400"/>
            <a:ext cx="9906000" cy="4699000"/>
          </a:xfrm>
          <a:prstGeom prst="rect">
            <a:avLst/>
          </a:prstGeom>
          <a:noFill/>
        </p:spPr>
        <p:txBody>
          <a:bodyPr vertOverflow="overflow" vert="horz" wrap="square" rtlCol="0" anchor="t" anchorCtr="0">
            <a:noAutofit/>
          </a:bodyPr>
          <a:lstStyle/>
          <a:p>
            <a:pPr algn="l"/>
            <a:r>
              <a:rPr lang="en-US" sz="2800">
                <a:solidFill>
                  <a:srgbClr val="F4F1EA"/>
                </a:solidFill>
                <a:latin typeface="Montserrat"/>
              </a:rPr>
              <a:t>“And now I will send the Holy Spirit, just as my Father promised. But stay here in the city until the Holy Spirit comes and fills you with power from heaven.”</a:t>
            </a:r>
            <a:endParaRPr lang="en-ZA" sz="2800">
              <a:solidFill>
                <a:srgbClr val="F4F1EA"/>
              </a:solidFill>
              <a:latin typeface="Montserrat"/>
            </a:endParaRPr>
          </a:p>
        </p:txBody>
      </p:sp>
    </p:spTree>
    <p:extLst>
      <p:ext uri="{BB962C8B-B14F-4D97-AF65-F5344CB8AC3E}">
        <p14:creationId xmlns:p14="http://schemas.microsoft.com/office/powerpoint/2010/main" val="126751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9CF08A-5703-955C-AB28-FA40033FBEEC}"/>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5" name="LogoScrim">
            <a:extLst>
              <a:ext uri="{FF2B5EF4-FFF2-40B4-BE49-F238E27FC236}">
                <a16:creationId xmlns:a16="http://schemas.microsoft.com/office/drawing/2014/main" id="{F870437A-B2BA-46BD-B6D1-67A56DF30649}"/>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61128155-EBD9-2531-CD20-A6DA52A1AD47}"/>
              </a:ext>
            </a:extLst>
          </p:cNvPr>
          <p:cNvSpPr>
            <a:spLocks noGrp="1"/>
          </p:cNvSpPr>
          <p:nvPr>
            <p:ph type="title"/>
          </p:nvPr>
        </p:nvSpPr>
        <p:spPr>
          <a:xfrm>
            <a:off x="1143000" y="1651000"/>
            <a:ext cx="9906000" cy="3556000"/>
          </a:xfrm>
        </p:spPr>
        <p:txBody>
          <a:bodyPr wrap="square" anchor="ctr" anchorCtr="0">
            <a:noAutofit/>
          </a:bodyPr>
          <a:lstStyle/>
          <a:p>
            <a:r>
              <a:rPr lang="en-ZA" sz="4400" b="1">
                <a:latin typeface="Montserrat"/>
              </a:rPr>
              <a:t>The Price was paid.</a:t>
            </a:r>
          </a:p>
        </p:txBody>
      </p:sp>
    </p:spTree>
    <p:extLst>
      <p:ext uri="{BB962C8B-B14F-4D97-AF65-F5344CB8AC3E}">
        <p14:creationId xmlns:p14="http://schemas.microsoft.com/office/powerpoint/2010/main" val="28930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C27258-D142-CBB7-379E-FFC050CE61B5}"/>
              </a:ext>
            </a:extLst>
          </p:cNvPr>
          <p:cNvPicPr>
            <a:picLocks noChangeAspect="1"/>
          </p:cNvPicPr>
          <p:nvPr/>
        </p:nvPicPr>
        <p:blipFill>
          <a:blip r:embed="rId2"/>
          <a:srcRect l="28667" t="61037" r="28667" b="6963"/>
          <a:stretch>
            <a:fillRect/>
          </a:stretch>
        </p:blipFill>
        <p:spPr>
          <a:xfrm>
            <a:off x="0" y="0"/>
            <a:ext cx="12192000" cy="6858000"/>
          </a:xfrm>
          <a:prstGeom prst="rect">
            <a:avLst/>
          </a:prstGeom>
        </p:spPr>
      </p:pic>
      <p:sp>
        <p:nvSpPr>
          <p:cNvPr id="4" name="LogoScrim">
            <a:extLst>
              <a:ext uri="{FF2B5EF4-FFF2-40B4-BE49-F238E27FC236}">
                <a16:creationId xmlns:a16="http://schemas.microsoft.com/office/drawing/2014/main" id="{D68E0178-6612-4CAA-B8C9-1FB4F35255C4}"/>
              </a:ext>
            </a:extLst>
          </p:cNvPr>
          <p:cNvSpPr/>
          <p:nvPr/>
        </p:nvSpPr>
        <p:spPr>
          <a:xfrm>
            <a:off x="0" y="0"/>
            <a:ext cx="12192000" cy="6858000"/>
          </a:xfrm>
          <a:prstGeom prst="rect">
            <a:avLst/>
          </a:prstGeom>
          <a:solidFill>
            <a:srgbClr val="12141A">
              <a:alpha val="78000"/>
            </a:srgbClr>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ZA"/>
          </a:p>
        </p:txBody>
      </p:sp>
      <p:sp>
        <p:nvSpPr>
          <p:cNvPr id="2" name="Title 1">
            <a:extLst>
              <a:ext uri="{FF2B5EF4-FFF2-40B4-BE49-F238E27FC236}">
                <a16:creationId xmlns:a16="http://schemas.microsoft.com/office/drawing/2014/main" id="{7B561B84-F7CE-F362-FB9A-A7EF051F521B}"/>
              </a:ext>
            </a:extLst>
          </p:cNvPr>
          <p:cNvSpPr>
            <a:spLocks noGrp="1"/>
          </p:cNvSpPr>
          <p:nvPr>
            <p:ph type="title"/>
          </p:nvPr>
        </p:nvSpPr>
        <p:spPr>
          <a:xfrm>
            <a:off x="1143000" y="1651000"/>
            <a:ext cx="9906000" cy="3556000"/>
          </a:xfrm>
        </p:spPr>
        <p:txBody>
          <a:bodyPr wrap="square" anchor="ctr" anchorCtr="0">
            <a:noAutofit/>
          </a:bodyPr>
          <a:lstStyle/>
          <a:p>
            <a:pPr algn="l">
              <a:lnSpc>
                <a:spcPct val="120000"/>
              </a:lnSpc>
              <a:buNone/>
            </a:pPr>
            <a:r>
              <a:rPr lang="en-US" sz="4400" b="1" dirty="0">
                <a:solidFill>
                  <a:srgbClr val="6E7686"/>
                </a:solidFill>
                <a:latin typeface="Montserrat"/>
              </a:rPr>
              <a:t>The Price was paid.</a:t>
            </a:r>
          </a:p>
          <a:p>
            <a:pPr algn="l">
              <a:lnSpc>
                <a:spcPct val="120000"/>
              </a:lnSpc>
              <a:buNone/>
            </a:pPr>
            <a:r>
              <a:rPr lang="en-US" sz="4400" b="1" dirty="0">
                <a:solidFill>
                  <a:srgbClr val="F4F1EA"/>
                </a:solidFill>
                <a:latin typeface="Montserrat"/>
              </a:rPr>
              <a:t>The Purpose was established.</a:t>
            </a:r>
          </a:p>
        </p:txBody>
      </p:sp>
    </p:spTree>
    <p:extLst>
      <p:ext uri="{BB962C8B-B14F-4D97-AF65-F5344CB8AC3E}">
        <p14:creationId xmlns:p14="http://schemas.microsoft.com/office/powerpoint/2010/main" val="3999953588"/>
      </p:ext>
    </p:extLst>
  </p:cSld>
  <p:clrMapOvr>
    <a:masterClrMapping/>
  </p:clrMapOvr>
</p:sld>
</file>

<file path=ppt/theme/theme1.xml><?xml version="1.0" encoding="utf-8"?>
<a:theme xmlns:a="http://schemas.openxmlformats.org/drawingml/2006/main" name="Office Theme [1786177180048]">
  <a:themeElements>
    <a:clrScheme name="Office">
      <a:dk1>
        <a:srgbClr val="F4F1EA"/>
      </a:dk1>
      <a:lt1>
        <a:srgbClr val="12141A"/>
      </a:lt1>
      <a:dk2>
        <a:srgbClr val="C9CEDA"/>
      </a:dk2>
      <a:lt2>
        <a:srgbClr val="1E222B"/>
      </a:lt2>
      <a:accent1>
        <a:srgbClr val="E8A33D"/>
      </a:accent1>
      <a:accent2>
        <a:srgbClr val="D97742"/>
      </a:accent2>
      <a:accent3>
        <a:srgbClr val="8A93A6"/>
      </a:accent3>
      <a:accent4>
        <a:srgbClr val="5C7C8A"/>
      </a:accent4>
      <a:accent5>
        <a:srgbClr val="A8B0C0"/>
      </a:accent5>
      <a:accent6>
        <a:srgbClr val="6E5B45"/>
      </a:accent6>
      <a:hlink>
        <a:srgbClr val="467886"/>
      </a:hlink>
      <a:folHlink>
        <a:srgbClr val="96607D"/>
      </a:folHlink>
    </a:clrScheme>
    <a:fontScheme name="Office">
      <a:majorFont>
        <a:latin typeface="Montserra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egoe UI"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02"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45237C9-06FC-4CA9-A95B-680799C23A2E}">
  <we:reference id="WA200010001" version="1.0.0.1" store="Omex" storeType="OMEX"/>
  <we:alternateReferences>
    <we:reference id="WA200010001" version="1.0.0.1" store="WA200010001" storeType="OMEX"/>
  </we:alternateReferences>
  <we:properties>
    <we:property name="claude.fileId" value="&quot;f67ff03d-eaca-4c4b-87db-70d33ef6411a&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1036</TotalTime>
  <Words>674</Words>
  <Application>Microsoft Office PowerPoint</Application>
  <PresentationFormat>Widescreen</PresentationFormat>
  <Paragraphs>32</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Montserrat</vt:lpstr>
      <vt:lpstr>Segoe UI</vt:lpstr>
      <vt:lpstr>Office Theme [1786177180048]</vt:lpstr>
      <vt:lpstr>It's Time to Act</vt:lpstr>
      <vt:lpstr>Sin.  Worry.  Busyness.  Competing priorities. They restrict the flow of God's life through us.</vt:lpstr>
      <vt:lpstr>HEBREWS 12:1  NLT</vt:lpstr>
      <vt:lpstr>Called into a season of acceleration.  Into greater fruitfulness and effectiveness….</vt:lpstr>
      <vt:lpstr>It’s time to Act!</vt:lpstr>
      <vt:lpstr>LUKE 24:44–48  NLT</vt:lpstr>
      <vt:lpstr>LUKE 24:49  NLT</vt:lpstr>
      <vt:lpstr>The Price was paid.</vt:lpstr>
      <vt:lpstr>The Price was paid. The Purpose was established.</vt:lpstr>
      <vt:lpstr>The Price was paid. The Purpose was established. The Promise was given.</vt:lpstr>
      <vt:lpstr>ACTS 1:1–3  NLT</vt:lpstr>
      <vt:lpstr>ACTS 1:4–5  NLT</vt:lpstr>
      <vt:lpstr>ACTS 1:6–8  NLT</vt:lpstr>
      <vt:lpstr>ACTS 1:9–11  NLT</vt:lpstr>
      <vt:lpstr>Luke wrote what Jesus BEGAN to do.  Acts is what He CONTINUED to do.</vt:lpstr>
      <vt:lpstr>Before God sends His people,
He fills His people.</vt:lpstr>
      <vt:lpstr>Jerusalem. Judea. Samaria.
The ends of the earth.</vt:lpstr>
      <vt:lpstr>It's time to act.</vt:lpstr>
      <vt:lpstr>Response and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6</cp:revision>
  <dcterms:created xsi:type="dcterms:W3CDTF">2025-07-05T17:51:23Z</dcterms:created>
  <dcterms:modified xsi:type="dcterms:W3CDTF">2026-08-08T18:01:52Z</dcterms:modified>
</cp:coreProperties>
</file>