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Lst>
  <p:notesMasterIdLst>
    <p:notesMasterId r:id="rId14"/>
  </p:notesMasterIdLst>
  <p:sldIdLst>
    <p:sldId id="277" r:id="rId2"/>
    <p:sldId id="264" r:id="rId3"/>
    <p:sldId id="287" r:id="rId4"/>
    <p:sldId id="289" r:id="rId5"/>
    <p:sldId id="283" r:id="rId6"/>
    <p:sldId id="284" r:id="rId7"/>
    <p:sldId id="290" r:id="rId8"/>
    <p:sldId id="291" r:id="rId9"/>
    <p:sldId id="285" r:id="rId10"/>
    <p:sldId id="286" r:id="rId11"/>
    <p:sldId id="288" r:id="rId12"/>
    <p:sldId id="282" r:id="rId13"/>
  </p:sldIdLst>
  <p:sldSz cx="12192000" cy="6858000"/>
  <p:notesSz cx="6858000" cy="9144000"/>
  <p:embeddedFontLst>
    <p:embeddedFont>
      <p:font typeface="Felix Titling" pitchFamily="82" charset="77"/>
      <p:regular r:id="rId1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E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3"/>
    <p:restoredTop sz="94694"/>
  </p:normalViewPr>
  <p:slideViewPr>
    <p:cSldViewPr snapToGrid="0">
      <p:cViewPr varScale="1">
        <p:scale>
          <a:sx n="121" d="100"/>
          <a:sy n="121" d="100"/>
        </p:scale>
        <p:origin x="5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A10192-2609-F843-A0E9-BF5B9B0DFDE8}" type="datetimeFigureOut">
              <a:rPr lang="en-US" smtClean="0"/>
              <a:t>4/12/26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A130F-FC95-0C49-8A19-32E1B725BDF7}" type="slidenum">
              <a:rPr lang="en-US" smtClean="0"/>
              <a:t>‹#›</a:t>
            </a:fld>
            <a:endParaRPr lang="en-US"/>
          </a:p>
        </p:txBody>
      </p:sp>
    </p:spTree>
    <p:extLst>
      <p:ext uri="{BB962C8B-B14F-4D97-AF65-F5344CB8AC3E}">
        <p14:creationId xmlns:p14="http://schemas.microsoft.com/office/powerpoint/2010/main" val="886817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1315420-E2B4-314E-90DA-5866089435FB}" type="datetimeFigureOut">
              <a:rPr lang="en-US" smtClean="0"/>
              <a:t>4/12/26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4257125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315420-E2B4-314E-90DA-5866089435FB}" type="datetimeFigureOut">
              <a:rPr lang="en-US" smtClean="0"/>
              <a:t>4/12/26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2004663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315420-E2B4-314E-90DA-5866089435FB}" type="datetimeFigureOut">
              <a:rPr lang="en-US" smtClean="0"/>
              <a:t>4/12/26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3476974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315420-E2B4-314E-90DA-5866089435FB}" type="datetimeFigureOut">
              <a:rPr lang="en-US" smtClean="0"/>
              <a:t>4/12/26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405540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315420-E2B4-314E-90DA-5866089435FB}" type="datetimeFigureOut">
              <a:rPr lang="en-US" smtClean="0"/>
              <a:t>4/12/26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2443883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1315420-E2B4-314E-90DA-5866089435FB}" type="datetimeFigureOut">
              <a:rPr lang="en-US" smtClean="0"/>
              <a:t>4/12/26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1501341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1315420-E2B4-314E-90DA-5866089435FB}" type="datetimeFigureOut">
              <a:rPr lang="en-US" smtClean="0"/>
              <a:t>4/12/26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3206874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315420-E2B4-314E-90DA-5866089435FB}" type="datetimeFigureOut">
              <a:rPr lang="en-US" smtClean="0"/>
              <a:t>4/12/26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1250193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315420-E2B4-314E-90DA-5866089435FB}" type="datetimeFigureOut">
              <a:rPr lang="en-US" smtClean="0"/>
              <a:t>4/12/26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857801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315420-E2B4-314E-90DA-5866089435FB}" type="datetimeFigureOut">
              <a:rPr lang="en-US" smtClean="0"/>
              <a:t>4/12/26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1770938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315420-E2B4-314E-90DA-5866089435FB}" type="datetimeFigureOut">
              <a:rPr lang="en-US" smtClean="0"/>
              <a:t>4/12/26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87CE3-4ABD-904C-B06D-F63B103C8C43}" type="slidenum">
              <a:rPr lang="en-US" smtClean="0"/>
              <a:t>‹#›</a:t>
            </a:fld>
            <a:endParaRPr lang="en-US"/>
          </a:p>
        </p:txBody>
      </p:sp>
    </p:spTree>
    <p:extLst>
      <p:ext uri="{BB962C8B-B14F-4D97-AF65-F5344CB8AC3E}">
        <p14:creationId xmlns:p14="http://schemas.microsoft.com/office/powerpoint/2010/main" val="1527904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01315420-E2B4-314E-90DA-5866089435FB}" type="datetimeFigureOut">
              <a:rPr lang="en-US" smtClean="0"/>
              <a:t>4/12/26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4F187CE3-4ABD-904C-B06D-F63B103C8C43}" type="slidenum">
              <a:rPr lang="en-US" smtClean="0"/>
              <a:t>‹#›</a:t>
            </a:fld>
            <a:endParaRPr lang="en-US"/>
          </a:p>
        </p:txBody>
      </p:sp>
    </p:spTree>
    <p:extLst>
      <p:ext uri="{BB962C8B-B14F-4D97-AF65-F5344CB8AC3E}">
        <p14:creationId xmlns:p14="http://schemas.microsoft.com/office/powerpoint/2010/main" val="342731740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C5DE5-D0DC-EB93-6B2D-836E81EC55A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1D36342-EF5A-834A-EE22-4C62D5F86141}"/>
              </a:ext>
            </a:extLst>
          </p:cNvPr>
          <p:cNvPicPr>
            <a:picLocks noChangeAspect="1"/>
          </p:cNvPicPr>
          <p:nvPr/>
        </p:nvPicPr>
        <p:blipFill>
          <a:blip r:embed="rId2"/>
          <a:srcRect b="15625"/>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3765361F-3BEA-6EB7-47D7-2C9240A7D506}"/>
              </a:ext>
            </a:extLst>
          </p:cNvPr>
          <p:cNvSpPr txBox="1"/>
          <p:nvPr/>
        </p:nvSpPr>
        <p:spPr>
          <a:xfrm>
            <a:off x="557047" y="504497"/>
            <a:ext cx="5993244" cy="923330"/>
          </a:xfrm>
          <a:prstGeom prst="rect">
            <a:avLst/>
          </a:prstGeom>
          <a:noFill/>
        </p:spPr>
        <p:txBody>
          <a:bodyPr wrap="none" rtlCol="0">
            <a:spAutoFit/>
          </a:bodyPr>
          <a:lstStyle/>
          <a:p>
            <a:r>
              <a:rPr lang="en-US" sz="5400" dirty="0">
                <a:solidFill>
                  <a:srgbClr val="FFCE5C"/>
                </a:solidFill>
                <a:latin typeface="Felix Titling" pitchFamily="82" charset="77"/>
              </a:rPr>
              <a:t>LUKE ~ SEASON 3</a:t>
            </a:r>
          </a:p>
        </p:txBody>
      </p:sp>
      <p:sp>
        <p:nvSpPr>
          <p:cNvPr id="7" name="TextBox 6">
            <a:extLst>
              <a:ext uri="{FF2B5EF4-FFF2-40B4-BE49-F238E27FC236}">
                <a16:creationId xmlns:a16="http://schemas.microsoft.com/office/drawing/2014/main" id="{CAB8C387-328D-EF39-A4C5-051E2676832C}"/>
              </a:ext>
            </a:extLst>
          </p:cNvPr>
          <p:cNvSpPr txBox="1"/>
          <p:nvPr/>
        </p:nvSpPr>
        <p:spPr>
          <a:xfrm>
            <a:off x="1680941" y="1326931"/>
            <a:ext cx="2757486" cy="707886"/>
          </a:xfrm>
          <a:prstGeom prst="rect">
            <a:avLst/>
          </a:prstGeom>
          <a:noFill/>
        </p:spPr>
        <p:txBody>
          <a:bodyPr wrap="none" rtlCol="0">
            <a:spAutoFit/>
          </a:bodyPr>
          <a:lstStyle/>
          <a:p>
            <a:r>
              <a:rPr lang="en-US" sz="4000" dirty="0">
                <a:solidFill>
                  <a:srgbClr val="FFCE5C"/>
                </a:solidFill>
                <a:latin typeface="Felix Titling" pitchFamily="82" charset="77"/>
              </a:rPr>
              <a:t>Fulfilled</a:t>
            </a:r>
          </a:p>
        </p:txBody>
      </p:sp>
      <p:sp>
        <p:nvSpPr>
          <p:cNvPr id="2" name="TextBox 1">
            <a:extLst>
              <a:ext uri="{FF2B5EF4-FFF2-40B4-BE49-F238E27FC236}">
                <a16:creationId xmlns:a16="http://schemas.microsoft.com/office/drawing/2014/main" id="{C6AA006D-181A-D095-E621-5BAC5BD7EE21}"/>
              </a:ext>
            </a:extLst>
          </p:cNvPr>
          <p:cNvSpPr txBox="1"/>
          <p:nvPr/>
        </p:nvSpPr>
        <p:spPr>
          <a:xfrm>
            <a:off x="2388667" y="2626418"/>
            <a:ext cx="1322798" cy="461665"/>
          </a:xfrm>
          <a:prstGeom prst="rect">
            <a:avLst/>
          </a:prstGeom>
          <a:noFill/>
        </p:spPr>
        <p:txBody>
          <a:bodyPr wrap="none" rtlCol="0">
            <a:spAutoFit/>
          </a:bodyPr>
          <a:lstStyle/>
          <a:p>
            <a:r>
              <a:rPr lang="en-US" sz="2400" dirty="0">
                <a:solidFill>
                  <a:srgbClr val="FFCE5C"/>
                </a:solidFill>
                <a:latin typeface="Felix Titling" pitchFamily="82" charset="77"/>
              </a:rPr>
              <a:t>24:13–35</a:t>
            </a:r>
          </a:p>
        </p:txBody>
      </p:sp>
    </p:spTree>
    <p:extLst>
      <p:ext uri="{BB962C8B-B14F-4D97-AF65-F5344CB8AC3E}">
        <p14:creationId xmlns:p14="http://schemas.microsoft.com/office/powerpoint/2010/main" val="99577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5199B-8197-95DE-FF37-E0E1D008B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199339-1BCB-BD02-06E4-6533F0391884}"/>
              </a:ext>
            </a:extLst>
          </p:cNvPr>
          <p:cNvSpPr>
            <a:spLocks noGrp="1"/>
          </p:cNvSpPr>
          <p:nvPr>
            <p:ph type="title"/>
          </p:nvPr>
        </p:nvSpPr>
        <p:spPr/>
        <p:txBody>
          <a:bodyPr/>
          <a:lstStyle/>
          <a:p>
            <a:r>
              <a:rPr lang="en-US" dirty="0">
                <a:solidFill>
                  <a:srgbClr val="FFFF00"/>
                </a:solidFill>
              </a:rPr>
              <a:t>Luke 24:30–35</a:t>
            </a:r>
          </a:p>
        </p:txBody>
      </p:sp>
      <p:sp>
        <p:nvSpPr>
          <p:cNvPr id="3" name="Content Placeholder 2">
            <a:extLst>
              <a:ext uri="{FF2B5EF4-FFF2-40B4-BE49-F238E27FC236}">
                <a16:creationId xmlns:a16="http://schemas.microsoft.com/office/drawing/2014/main" id="{A2F27CAD-572A-8F74-E6BE-3F19FC4F6C5F}"/>
              </a:ext>
            </a:extLst>
          </p:cNvPr>
          <p:cNvSpPr>
            <a:spLocks noGrp="1"/>
          </p:cNvSpPr>
          <p:nvPr>
            <p:ph idx="1"/>
          </p:nvPr>
        </p:nvSpPr>
        <p:spPr/>
        <p:txBody>
          <a:bodyPr>
            <a:normAutofit/>
          </a:bodyPr>
          <a:lstStyle/>
          <a:p>
            <a:pPr marL="0" indent="0">
              <a:buNone/>
            </a:pPr>
            <a:r>
              <a:rPr lang="en-US" b="1" baseline="30000" dirty="0"/>
              <a:t> </a:t>
            </a:r>
            <a:r>
              <a:rPr lang="en-US" dirty="0"/>
              <a:t>When he was at table with them, he took the bread and blessed and broke it and gave it to them. And their eyes were opened, and they recognized him. And he vanished from their sight. They said to each other, “Did not our hearts burn within us while he talked to us on the road, while he opened to us the Scriptures?” And they rose that same hour and returned to Jerusalem. And they found the eleven and those who were with them gathered together, </a:t>
            </a:r>
            <a:r>
              <a:rPr lang="en-US" b="1" baseline="30000" dirty="0"/>
              <a:t> </a:t>
            </a:r>
            <a:r>
              <a:rPr lang="en-US" dirty="0"/>
              <a:t>saying, “The Lord has risen indeed, and has appeared to Simon!” Then they told what had happened on the road, and </a:t>
            </a:r>
            <a:r>
              <a:rPr lang="en-US" dirty="0">
                <a:solidFill>
                  <a:srgbClr val="FFFF00"/>
                </a:solidFill>
              </a:rPr>
              <a:t>how he was known to them in the breaking of the bread.</a:t>
            </a:r>
          </a:p>
        </p:txBody>
      </p:sp>
    </p:spTree>
    <p:extLst>
      <p:ext uri="{BB962C8B-B14F-4D97-AF65-F5344CB8AC3E}">
        <p14:creationId xmlns:p14="http://schemas.microsoft.com/office/powerpoint/2010/main" val="4140597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45C7C-C696-F107-89B4-4C1111E83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620023-43F2-6BD4-3359-4E495F75C9E2}"/>
              </a:ext>
            </a:extLst>
          </p:cNvPr>
          <p:cNvSpPr>
            <a:spLocks noGrp="1"/>
          </p:cNvSpPr>
          <p:nvPr>
            <p:ph type="title"/>
          </p:nvPr>
        </p:nvSpPr>
        <p:spPr>
          <a:xfrm>
            <a:off x="3361996" y="2103437"/>
            <a:ext cx="5468007" cy="1325563"/>
          </a:xfrm>
        </p:spPr>
        <p:txBody>
          <a:bodyPr/>
          <a:lstStyle/>
          <a:p>
            <a:r>
              <a:rPr lang="en-US" dirty="0"/>
              <a:t>How can we see Jesus?</a:t>
            </a:r>
          </a:p>
        </p:txBody>
      </p:sp>
      <p:sp>
        <p:nvSpPr>
          <p:cNvPr id="3" name="Title 1">
            <a:extLst>
              <a:ext uri="{FF2B5EF4-FFF2-40B4-BE49-F238E27FC236}">
                <a16:creationId xmlns:a16="http://schemas.microsoft.com/office/drawing/2014/main" id="{7DDE402E-417D-F9D6-C3B1-0117B88B10AD}"/>
              </a:ext>
            </a:extLst>
          </p:cNvPr>
          <p:cNvSpPr txBox="1">
            <a:spLocks/>
          </p:cNvSpPr>
          <p:nvPr/>
        </p:nvSpPr>
        <p:spPr>
          <a:xfrm>
            <a:off x="3446735" y="2766218"/>
            <a:ext cx="529852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FFFF00"/>
                </a:solidFill>
              </a:rPr>
              <a:t>Scripture &amp; Sacrament</a:t>
            </a:r>
          </a:p>
        </p:txBody>
      </p:sp>
    </p:spTree>
    <p:extLst>
      <p:ext uri="{BB962C8B-B14F-4D97-AF65-F5344CB8AC3E}">
        <p14:creationId xmlns:p14="http://schemas.microsoft.com/office/powerpoint/2010/main" val="3167752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0D1D3-A612-AD42-2AC2-C61F29860F7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033209C-D467-028F-BA48-E06BC9EDB18B}"/>
              </a:ext>
            </a:extLst>
          </p:cNvPr>
          <p:cNvPicPr>
            <a:picLocks noChangeAspect="1"/>
          </p:cNvPicPr>
          <p:nvPr/>
        </p:nvPicPr>
        <p:blipFill>
          <a:blip r:embed="rId2"/>
          <a:srcRect b="15625"/>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B8C785F-0F01-2B1C-7BF8-0CCC38912BB6}"/>
              </a:ext>
            </a:extLst>
          </p:cNvPr>
          <p:cNvSpPr txBox="1"/>
          <p:nvPr/>
        </p:nvSpPr>
        <p:spPr>
          <a:xfrm>
            <a:off x="557047" y="504497"/>
            <a:ext cx="5993244" cy="923330"/>
          </a:xfrm>
          <a:prstGeom prst="rect">
            <a:avLst/>
          </a:prstGeom>
          <a:noFill/>
        </p:spPr>
        <p:txBody>
          <a:bodyPr wrap="none" rtlCol="0">
            <a:spAutoFit/>
          </a:bodyPr>
          <a:lstStyle/>
          <a:p>
            <a:r>
              <a:rPr lang="en-US" sz="5400" dirty="0">
                <a:solidFill>
                  <a:srgbClr val="FFCE5C"/>
                </a:solidFill>
                <a:latin typeface="Felix Titling" pitchFamily="82" charset="77"/>
              </a:rPr>
              <a:t>LUKE ~ SEASON 3</a:t>
            </a:r>
          </a:p>
        </p:txBody>
      </p:sp>
      <p:sp>
        <p:nvSpPr>
          <p:cNvPr id="7" name="TextBox 6">
            <a:extLst>
              <a:ext uri="{FF2B5EF4-FFF2-40B4-BE49-F238E27FC236}">
                <a16:creationId xmlns:a16="http://schemas.microsoft.com/office/drawing/2014/main" id="{57064640-3508-36ED-524F-1D4865220CD7}"/>
              </a:ext>
            </a:extLst>
          </p:cNvPr>
          <p:cNvSpPr txBox="1"/>
          <p:nvPr/>
        </p:nvSpPr>
        <p:spPr>
          <a:xfrm>
            <a:off x="1680941" y="1326931"/>
            <a:ext cx="2757486" cy="707886"/>
          </a:xfrm>
          <a:prstGeom prst="rect">
            <a:avLst/>
          </a:prstGeom>
          <a:noFill/>
        </p:spPr>
        <p:txBody>
          <a:bodyPr wrap="none" rtlCol="0">
            <a:spAutoFit/>
          </a:bodyPr>
          <a:lstStyle/>
          <a:p>
            <a:r>
              <a:rPr lang="en-US" sz="4000" dirty="0">
                <a:solidFill>
                  <a:srgbClr val="FFCE5C"/>
                </a:solidFill>
                <a:latin typeface="Felix Titling" pitchFamily="82" charset="77"/>
              </a:rPr>
              <a:t>Fulfilled</a:t>
            </a:r>
          </a:p>
        </p:txBody>
      </p:sp>
      <p:sp>
        <p:nvSpPr>
          <p:cNvPr id="2" name="TextBox 1">
            <a:extLst>
              <a:ext uri="{FF2B5EF4-FFF2-40B4-BE49-F238E27FC236}">
                <a16:creationId xmlns:a16="http://schemas.microsoft.com/office/drawing/2014/main" id="{1197BA5C-DB9F-18E0-AB14-DFBA5AF42C21}"/>
              </a:ext>
            </a:extLst>
          </p:cNvPr>
          <p:cNvSpPr txBox="1"/>
          <p:nvPr/>
        </p:nvSpPr>
        <p:spPr>
          <a:xfrm>
            <a:off x="2388667" y="2626418"/>
            <a:ext cx="1322798" cy="461665"/>
          </a:xfrm>
          <a:prstGeom prst="rect">
            <a:avLst/>
          </a:prstGeom>
          <a:noFill/>
        </p:spPr>
        <p:txBody>
          <a:bodyPr wrap="none" rtlCol="0">
            <a:spAutoFit/>
          </a:bodyPr>
          <a:lstStyle/>
          <a:p>
            <a:r>
              <a:rPr lang="en-US" sz="2400" dirty="0">
                <a:solidFill>
                  <a:srgbClr val="FFCE5C"/>
                </a:solidFill>
                <a:latin typeface="Felix Titling" pitchFamily="82" charset="77"/>
              </a:rPr>
              <a:t>24:13–35</a:t>
            </a:r>
          </a:p>
        </p:txBody>
      </p:sp>
    </p:spTree>
    <p:extLst>
      <p:ext uri="{BB962C8B-B14F-4D97-AF65-F5344CB8AC3E}">
        <p14:creationId xmlns:p14="http://schemas.microsoft.com/office/powerpoint/2010/main" val="4277152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E5B98-AF5A-CAC0-17B1-536F125C51DE}"/>
              </a:ext>
            </a:extLst>
          </p:cNvPr>
          <p:cNvSpPr>
            <a:spLocks noGrp="1"/>
          </p:cNvSpPr>
          <p:nvPr>
            <p:ph type="title"/>
          </p:nvPr>
        </p:nvSpPr>
        <p:spPr>
          <a:xfrm>
            <a:off x="3361996" y="2766219"/>
            <a:ext cx="5468007" cy="1325563"/>
          </a:xfrm>
        </p:spPr>
        <p:txBody>
          <a:bodyPr/>
          <a:lstStyle/>
          <a:p>
            <a:r>
              <a:rPr lang="en-US" dirty="0"/>
              <a:t>How can we see Jesus?</a:t>
            </a:r>
          </a:p>
        </p:txBody>
      </p:sp>
    </p:spTree>
    <p:extLst>
      <p:ext uri="{BB962C8B-B14F-4D97-AF65-F5344CB8AC3E}">
        <p14:creationId xmlns:p14="http://schemas.microsoft.com/office/powerpoint/2010/main" val="1551016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F11D1-241A-50C4-16B1-011CA1A41A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02088A-E5ED-A2D3-2B78-329FFA941368}"/>
              </a:ext>
            </a:extLst>
          </p:cNvPr>
          <p:cNvSpPr>
            <a:spLocks noGrp="1"/>
          </p:cNvSpPr>
          <p:nvPr>
            <p:ph type="title"/>
          </p:nvPr>
        </p:nvSpPr>
        <p:spPr/>
        <p:txBody>
          <a:bodyPr/>
          <a:lstStyle/>
          <a:p>
            <a:r>
              <a:rPr lang="en-US" dirty="0">
                <a:solidFill>
                  <a:srgbClr val="FFFF00"/>
                </a:solidFill>
              </a:rPr>
              <a:t>Luke 24:16</a:t>
            </a:r>
          </a:p>
        </p:txBody>
      </p:sp>
      <p:sp>
        <p:nvSpPr>
          <p:cNvPr id="3" name="Content Placeholder 2">
            <a:extLst>
              <a:ext uri="{FF2B5EF4-FFF2-40B4-BE49-F238E27FC236}">
                <a16:creationId xmlns:a16="http://schemas.microsoft.com/office/drawing/2014/main" id="{B75F6989-7009-62DC-6865-12362306319A}"/>
              </a:ext>
            </a:extLst>
          </p:cNvPr>
          <p:cNvSpPr>
            <a:spLocks noGrp="1"/>
          </p:cNvSpPr>
          <p:nvPr>
            <p:ph idx="1"/>
          </p:nvPr>
        </p:nvSpPr>
        <p:spPr/>
        <p:txBody>
          <a:bodyPr>
            <a:normAutofit/>
          </a:bodyPr>
          <a:lstStyle/>
          <a:p>
            <a:pPr marL="0" indent="0">
              <a:buNone/>
            </a:pPr>
            <a:r>
              <a:rPr lang="en-US" sz="3200" dirty="0"/>
              <a:t> . . . their eyes were </a:t>
            </a:r>
            <a:r>
              <a:rPr lang="en-US" sz="3200" dirty="0">
                <a:solidFill>
                  <a:srgbClr val="FFFF00"/>
                </a:solidFill>
              </a:rPr>
              <a:t>kept</a:t>
            </a:r>
            <a:r>
              <a:rPr lang="en-US" sz="3200" dirty="0"/>
              <a:t> from recognizing him. </a:t>
            </a:r>
          </a:p>
        </p:txBody>
      </p:sp>
    </p:spTree>
    <p:extLst>
      <p:ext uri="{BB962C8B-B14F-4D97-AF65-F5344CB8AC3E}">
        <p14:creationId xmlns:p14="http://schemas.microsoft.com/office/powerpoint/2010/main" val="25089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D1FB8-0579-4B0A-981A-546391C27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23BB9F-4A06-FB8A-6504-0861297A0CDD}"/>
              </a:ext>
            </a:extLst>
          </p:cNvPr>
          <p:cNvSpPr>
            <a:spLocks noGrp="1"/>
          </p:cNvSpPr>
          <p:nvPr>
            <p:ph type="title"/>
          </p:nvPr>
        </p:nvSpPr>
        <p:spPr>
          <a:xfrm>
            <a:off x="1775591" y="2766218"/>
            <a:ext cx="8640817" cy="1325563"/>
          </a:xfrm>
        </p:spPr>
        <p:txBody>
          <a:bodyPr/>
          <a:lstStyle/>
          <a:p>
            <a:r>
              <a:rPr lang="en-US" i="1" dirty="0"/>
              <a:t>What prevents us from seeing Jesus?</a:t>
            </a:r>
          </a:p>
        </p:txBody>
      </p:sp>
    </p:spTree>
    <p:extLst>
      <p:ext uri="{BB962C8B-B14F-4D97-AF65-F5344CB8AC3E}">
        <p14:creationId xmlns:p14="http://schemas.microsoft.com/office/powerpoint/2010/main" val="2802916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26C05-C56D-E389-171E-53B5B16868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B10335-1F7F-9434-D086-A2A11961713D}"/>
              </a:ext>
            </a:extLst>
          </p:cNvPr>
          <p:cNvSpPr>
            <a:spLocks noGrp="1"/>
          </p:cNvSpPr>
          <p:nvPr>
            <p:ph type="title"/>
          </p:nvPr>
        </p:nvSpPr>
        <p:spPr/>
        <p:txBody>
          <a:bodyPr/>
          <a:lstStyle/>
          <a:p>
            <a:r>
              <a:rPr lang="en-US" dirty="0">
                <a:solidFill>
                  <a:srgbClr val="FFFF00"/>
                </a:solidFill>
              </a:rPr>
              <a:t>Luke 24:21</a:t>
            </a:r>
          </a:p>
        </p:txBody>
      </p:sp>
      <p:sp>
        <p:nvSpPr>
          <p:cNvPr id="3" name="Content Placeholder 2">
            <a:extLst>
              <a:ext uri="{FF2B5EF4-FFF2-40B4-BE49-F238E27FC236}">
                <a16:creationId xmlns:a16="http://schemas.microsoft.com/office/drawing/2014/main" id="{6FAB4FEB-C48C-8445-3ED0-95A971B7B340}"/>
              </a:ext>
            </a:extLst>
          </p:cNvPr>
          <p:cNvSpPr>
            <a:spLocks noGrp="1"/>
          </p:cNvSpPr>
          <p:nvPr>
            <p:ph idx="1"/>
          </p:nvPr>
        </p:nvSpPr>
        <p:spPr/>
        <p:txBody>
          <a:bodyPr>
            <a:normAutofit/>
          </a:bodyPr>
          <a:lstStyle/>
          <a:p>
            <a:pPr marL="0" indent="0">
              <a:buNone/>
            </a:pPr>
            <a:r>
              <a:rPr lang="en-US" sz="3200" dirty="0"/>
              <a:t>But we had hoped that he was the one to </a:t>
            </a:r>
            <a:r>
              <a:rPr lang="en-US" sz="3200" dirty="0">
                <a:solidFill>
                  <a:srgbClr val="FFFF00"/>
                </a:solidFill>
              </a:rPr>
              <a:t>redeem</a:t>
            </a:r>
            <a:r>
              <a:rPr lang="en-US" sz="3200" dirty="0"/>
              <a:t> Israel.</a:t>
            </a:r>
          </a:p>
        </p:txBody>
      </p:sp>
    </p:spTree>
    <p:extLst>
      <p:ext uri="{BB962C8B-B14F-4D97-AF65-F5344CB8AC3E}">
        <p14:creationId xmlns:p14="http://schemas.microsoft.com/office/powerpoint/2010/main" val="1146491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5422A-8D05-C7A3-C401-18E8F8BD1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33888D-5BFC-ECCE-52B3-C03DBB3CF092}"/>
              </a:ext>
            </a:extLst>
          </p:cNvPr>
          <p:cNvSpPr>
            <a:spLocks noGrp="1"/>
          </p:cNvSpPr>
          <p:nvPr>
            <p:ph type="title"/>
          </p:nvPr>
        </p:nvSpPr>
        <p:spPr/>
        <p:txBody>
          <a:bodyPr/>
          <a:lstStyle/>
          <a:p>
            <a:r>
              <a:rPr lang="en-US" dirty="0">
                <a:solidFill>
                  <a:srgbClr val="FFFF00"/>
                </a:solidFill>
              </a:rPr>
              <a:t>Luke 2:68ff</a:t>
            </a:r>
          </a:p>
        </p:txBody>
      </p:sp>
      <p:sp>
        <p:nvSpPr>
          <p:cNvPr id="3" name="Content Placeholder 2">
            <a:extLst>
              <a:ext uri="{FF2B5EF4-FFF2-40B4-BE49-F238E27FC236}">
                <a16:creationId xmlns:a16="http://schemas.microsoft.com/office/drawing/2014/main" id="{955ACCFA-3D9C-38CD-17C8-000B8A318A4E}"/>
              </a:ext>
            </a:extLst>
          </p:cNvPr>
          <p:cNvSpPr>
            <a:spLocks noGrp="1"/>
          </p:cNvSpPr>
          <p:nvPr>
            <p:ph idx="1"/>
          </p:nvPr>
        </p:nvSpPr>
        <p:spPr/>
        <p:txBody>
          <a:bodyPr>
            <a:normAutofit/>
          </a:bodyPr>
          <a:lstStyle/>
          <a:p>
            <a:pPr marL="0" indent="0">
              <a:buNone/>
            </a:pPr>
            <a:r>
              <a:rPr lang="en-US" dirty="0"/>
              <a:t>Blessed be the Lord God of Israel, </a:t>
            </a:r>
          </a:p>
          <a:p>
            <a:pPr marL="0" indent="0">
              <a:buNone/>
            </a:pPr>
            <a:r>
              <a:rPr lang="en-US" dirty="0"/>
              <a:t>for he has visited and </a:t>
            </a:r>
            <a:r>
              <a:rPr lang="en-US" dirty="0">
                <a:solidFill>
                  <a:srgbClr val="FFFF00"/>
                </a:solidFill>
              </a:rPr>
              <a:t>redeemed</a:t>
            </a:r>
            <a:r>
              <a:rPr lang="en-US" dirty="0"/>
              <a:t> his people . . . </a:t>
            </a:r>
          </a:p>
          <a:p>
            <a:pPr marL="0" indent="0">
              <a:buNone/>
            </a:pPr>
            <a:r>
              <a:rPr lang="en-US" dirty="0"/>
              <a:t>		that we should be saved from our enemies </a:t>
            </a:r>
          </a:p>
          <a:p>
            <a:pPr marL="0" indent="0">
              <a:buNone/>
            </a:pPr>
            <a:r>
              <a:rPr lang="en-US" dirty="0"/>
              <a:t>and from the hand of all who hate us; </a:t>
            </a:r>
          </a:p>
          <a:p>
            <a:pPr marL="0" indent="0">
              <a:buNone/>
            </a:pPr>
            <a:r>
              <a:rPr lang="en-US" dirty="0"/>
              <a:t>	</a:t>
            </a:r>
            <a:r>
              <a:rPr lang="en-US" b="1" baseline="30000" dirty="0"/>
              <a:t> </a:t>
            </a:r>
            <a:r>
              <a:rPr lang="en-US" dirty="0"/>
              <a:t>	that we, being delivered from the hand of our enemies, </a:t>
            </a:r>
          </a:p>
          <a:p>
            <a:pPr marL="0" indent="0">
              <a:buNone/>
            </a:pPr>
            <a:r>
              <a:rPr lang="en-US" dirty="0"/>
              <a:t>		might serve him without fear, </a:t>
            </a:r>
          </a:p>
          <a:p>
            <a:pPr marL="0" indent="0">
              <a:buNone/>
            </a:pPr>
            <a:r>
              <a:rPr lang="en-US" dirty="0"/>
              <a:t>		in holiness and righteousness before him all our days. </a:t>
            </a:r>
          </a:p>
        </p:txBody>
      </p:sp>
    </p:spTree>
    <p:extLst>
      <p:ext uri="{BB962C8B-B14F-4D97-AF65-F5344CB8AC3E}">
        <p14:creationId xmlns:p14="http://schemas.microsoft.com/office/powerpoint/2010/main" val="3229877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D1137-CFDD-8304-EE5F-DFB5EF9604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0F422B-80E2-9371-383C-5748EA460BFA}"/>
              </a:ext>
            </a:extLst>
          </p:cNvPr>
          <p:cNvSpPr>
            <a:spLocks noGrp="1"/>
          </p:cNvSpPr>
          <p:nvPr>
            <p:ph type="title"/>
          </p:nvPr>
        </p:nvSpPr>
        <p:spPr>
          <a:xfrm>
            <a:off x="1775591" y="2766218"/>
            <a:ext cx="8640817" cy="1325563"/>
          </a:xfrm>
        </p:spPr>
        <p:txBody>
          <a:bodyPr/>
          <a:lstStyle/>
          <a:p>
            <a:r>
              <a:rPr lang="en-US" i="1" dirty="0"/>
              <a:t>What prevents us from seeing Jesus?</a:t>
            </a:r>
          </a:p>
        </p:txBody>
      </p:sp>
    </p:spTree>
    <p:extLst>
      <p:ext uri="{BB962C8B-B14F-4D97-AF65-F5344CB8AC3E}">
        <p14:creationId xmlns:p14="http://schemas.microsoft.com/office/powerpoint/2010/main" val="1509163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E31BD-E1AA-627C-51C5-3B0A972E3F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AA6A1-E388-584A-459D-2DDC72214257}"/>
              </a:ext>
            </a:extLst>
          </p:cNvPr>
          <p:cNvSpPr>
            <a:spLocks noGrp="1"/>
          </p:cNvSpPr>
          <p:nvPr>
            <p:ph type="title"/>
          </p:nvPr>
        </p:nvSpPr>
        <p:spPr>
          <a:xfrm>
            <a:off x="3361996" y="2766219"/>
            <a:ext cx="5468007" cy="1325563"/>
          </a:xfrm>
        </p:spPr>
        <p:txBody>
          <a:bodyPr/>
          <a:lstStyle/>
          <a:p>
            <a:r>
              <a:rPr lang="en-US" dirty="0"/>
              <a:t>How can we see Jesus?</a:t>
            </a:r>
          </a:p>
        </p:txBody>
      </p:sp>
    </p:spTree>
    <p:extLst>
      <p:ext uri="{BB962C8B-B14F-4D97-AF65-F5344CB8AC3E}">
        <p14:creationId xmlns:p14="http://schemas.microsoft.com/office/powerpoint/2010/main" val="2295447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3D677-33EB-185F-DD55-E0A1A03F5A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3799B1-AF2F-D655-5C57-C317BDBBAFDB}"/>
              </a:ext>
            </a:extLst>
          </p:cNvPr>
          <p:cNvSpPr>
            <a:spLocks noGrp="1"/>
          </p:cNvSpPr>
          <p:nvPr>
            <p:ph type="title"/>
          </p:nvPr>
        </p:nvSpPr>
        <p:spPr/>
        <p:txBody>
          <a:bodyPr/>
          <a:lstStyle/>
          <a:p>
            <a:r>
              <a:rPr lang="en-US" dirty="0">
                <a:solidFill>
                  <a:srgbClr val="FFFF00"/>
                </a:solidFill>
              </a:rPr>
              <a:t>Luke 24:25–27</a:t>
            </a:r>
          </a:p>
        </p:txBody>
      </p:sp>
      <p:sp>
        <p:nvSpPr>
          <p:cNvPr id="3" name="Content Placeholder 2">
            <a:extLst>
              <a:ext uri="{FF2B5EF4-FFF2-40B4-BE49-F238E27FC236}">
                <a16:creationId xmlns:a16="http://schemas.microsoft.com/office/drawing/2014/main" id="{A1A0C722-4432-9A22-E263-799F6D88B0E5}"/>
              </a:ext>
            </a:extLst>
          </p:cNvPr>
          <p:cNvSpPr>
            <a:spLocks noGrp="1"/>
          </p:cNvSpPr>
          <p:nvPr>
            <p:ph idx="1"/>
          </p:nvPr>
        </p:nvSpPr>
        <p:spPr/>
        <p:txBody>
          <a:bodyPr>
            <a:normAutofit/>
          </a:bodyPr>
          <a:lstStyle/>
          <a:p>
            <a:pPr marL="0" indent="0">
              <a:buNone/>
            </a:pPr>
            <a:r>
              <a:rPr lang="en-US" sz="3200" dirty="0"/>
              <a:t>And he said to them, “O foolish ones, and slow of heart to believe all that the </a:t>
            </a:r>
            <a:r>
              <a:rPr lang="en-US" sz="3200" dirty="0">
                <a:solidFill>
                  <a:srgbClr val="FFFF00"/>
                </a:solidFill>
              </a:rPr>
              <a:t>prophets</a:t>
            </a:r>
            <a:r>
              <a:rPr lang="en-US" sz="3200" dirty="0"/>
              <a:t> have spoken! Was it not necessary that the Christ should suffer these things and enter into his glory?” And beginning with </a:t>
            </a:r>
            <a:r>
              <a:rPr lang="en-US" sz="3200" dirty="0">
                <a:solidFill>
                  <a:srgbClr val="FFFF00"/>
                </a:solidFill>
              </a:rPr>
              <a:t>Moses</a:t>
            </a:r>
            <a:r>
              <a:rPr lang="en-US" sz="3200" dirty="0"/>
              <a:t> and all the </a:t>
            </a:r>
            <a:r>
              <a:rPr lang="en-US" sz="3200" dirty="0">
                <a:solidFill>
                  <a:srgbClr val="FFFF00"/>
                </a:solidFill>
              </a:rPr>
              <a:t>Prophets</a:t>
            </a:r>
            <a:r>
              <a:rPr lang="en-US" sz="3200" dirty="0"/>
              <a:t>, he interpreted to them </a:t>
            </a:r>
            <a:r>
              <a:rPr lang="en-US" sz="3200" dirty="0">
                <a:solidFill>
                  <a:srgbClr val="FFFF00"/>
                </a:solidFill>
              </a:rPr>
              <a:t>in all the Scriptures the things concerning himself.</a:t>
            </a:r>
          </a:p>
        </p:txBody>
      </p:sp>
    </p:spTree>
    <p:extLst>
      <p:ext uri="{BB962C8B-B14F-4D97-AF65-F5344CB8AC3E}">
        <p14:creationId xmlns:p14="http://schemas.microsoft.com/office/powerpoint/2010/main" val="12334846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1860</TotalTime>
  <Words>356</Words>
  <Application>Microsoft Macintosh PowerPoint</Application>
  <PresentationFormat>Widescreen</PresentationFormat>
  <Paragraphs>28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Aptos Display</vt:lpstr>
      <vt:lpstr>Aptos</vt:lpstr>
      <vt:lpstr>Felix Titling</vt:lpstr>
      <vt:lpstr>Office Theme</vt:lpstr>
      <vt:lpstr>PowerPoint Presentation</vt:lpstr>
      <vt:lpstr>How can we see Jesus?</vt:lpstr>
      <vt:lpstr>Luke 24:16</vt:lpstr>
      <vt:lpstr>What prevents us from seeing Jesus?</vt:lpstr>
      <vt:lpstr>Luke 24:21</vt:lpstr>
      <vt:lpstr>Luke 2:68ff</vt:lpstr>
      <vt:lpstr>What prevents us from seeing Jesus?</vt:lpstr>
      <vt:lpstr>How can we see Jesus?</vt:lpstr>
      <vt:lpstr>Luke 24:25–27</vt:lpstr>
      <vt:lpstr>Luke 24:30–35</vt:lpstr>
      <vt:lpstr>How can we see Jesus?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Stephen Langley</dc:creator>
  <cp:lastModifiedBy>Stephen Langley</cp:lastModifiedBy>
  <cp:revision>13</cp:revision>
  <dcterms:created xsi:type="dcterms:W3CDTF">2026-01-21T09:00:05Z</dcterms:created>
  <dcterms:modified xsi:type="dcterms:W3CDTF">2026-04-12T06:21:29Z</dcterms:modified>
</cp:coreProperties>
</file>