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72" r:id="rId5"/>
    <p:sldId id="284" r:id="rId6"/>
    <p:sldId id="285" r:id="rId7"/>
    <p:sldId id="276" r:id="rId8"/>
    <p:sldId id="286" r:id="rId9"/>
    <p:sldId id="282" r:id="rId10"/>
    <p:sldId id="28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p:scale>
          <a:sx n="73" d="100"/>
          <a:sy n="73" d="100"/>
        </p:scale>
        <p:origin x="364"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75F6-4F8F-F9D0-08BA-3237DFE707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05BD47E-E625-10D6-E1CE-290D073E58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C6961142-BD15-F5C3-E241-C67B83BD06E3}"/>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5" name="Footer Placeholder 4">
            <a:extLst>
              <a:ext uri="{FF2B5EF4-FFF2-40B4-BE49-F238E27FC236}">
                <a16:creationId xmlns:a16="http://schemas.microsoft.com/office/drawing/2014/main" id="{90CB7194-762B-52F9-82B4-FA73E559274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86BF065-889C-53AA-35C9-CE3D232F7D7B}"/>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1835424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9B9C9-305A-D71C-2091-D0E627A342E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F6D86F7-2A0B-28DB-5479-BFBBC137E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522A29E-7C55-FE25-955E-A3EBD0221797}"/>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5" name="Footer Placeholder 4">
            <a:extLst>
              <a:ext uri="{FF2B5EF4-FFF2-40B4-BE49-F238E27FC236}">
                <a16:creationId xmlns:a16="http://schemas.microsoft.com/office/drawing/2014/main" id="{F9019FEB-E852-5552-8B76-2C233914638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EF94D32-EBFB-8702-B348-358A608D7A6A}"/>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3112194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D3E021-5137-5110-474F-BC9BEED0C9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6D7E2EA-37E2-5C91-A386-A96761AACF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DBB0BB1-D17A-B58F-00AB-457A035A2FAF}"/>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5" name="Footer Placeholder 4">
            <a:extLst>
              <a:ext uri="{FF2B5EF4-FFF2-40B4-BE49-F238E27FC236}">
                <a16:creationId xmlns:a16="http://schemas.microsoft.com/office/drawing/2014/main" id="{0EA43AFA-1718-5EC1-ABE6-CE2431752D4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A0835E4-CBB6-17BD-774D-907337EE0205}"/>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721962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631D7-0BE4-CDA7-595A-DAAFA3B6541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EB14CB2-074A-5446-5B86-DCFD860183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6932CF2-CEED-2D1D-E789-493B163A0BCF}"/>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5" name="Footer Placeholder 4">
            <a:extLst>
              <a:ext uri="{FF2B5EF4-FFF2-40B4-BE49-F238E27FC236}">
                <a16:creationId xmlns:a16="http://schemas.microsoft.com/office/drawing/2014/main" id="{E3998AB9-A51E-7D86-CA5B-9EFFC127E1C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401C285-4E52-BCFD-EEFA-94F5093338E5}"/>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1888311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133FF-E35F-ADAC-C3C0-1BE023E229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B6AF9F0-008D-DBD5-E368-423A2A1CE2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064A16-7765-7626-FAEB-7AD296D3EDD8}"/>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5" name="Footer Placeholder 4">
            <a:extLst>
              <a:ext uri="{FF2B5EF4-FFF2-40B4-BE49-F238E27FC236}">
                <a16:creationId xmlns:a16="http://schemas.microsoft.com/office/drawing/2014/main" id="{608981A4-AFF1-61BD-CEAF-2A8B00F12A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2CE9E36-6BFD-917E-BA9F-1C4F0ADC57E3}"/>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2352824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3EA53-954F-B9B8-B28F-BE183090E474}"/>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4CCE308-BA1E-82C4-D33D-39B086278F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ED30526-F88D-B1B6-7C5D-56FCAA26C0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98C2CD11-C927-2D65-686D-F9F10D8215DF}"/>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6" name="Footer Placeholder 5">
            <a:extLst>
              <a:ext uri="{FF2B5EF4-FFF2-40B4-BE49-F238E27FC236}">
                <a16:creationId xmlns:a16="http://schemas.microsoft.com/office/drawing/2014/main" id="{294DACCB-3003-B9E3-2560-0341F330DF6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6CD3ED7-9225-268B-0E42-B4311DCF1340}"/>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1036276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35FFE-F017-D1C5-C6A8-5D260EA6B9EA}"/>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6D2B70D-4338-043E-4A85-01A200FDD1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1D2587-7F9F-3295-FE98-ADF484B572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1C7B590A-C71F-ED09-03A0-85AD2CDFD5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9DD84A-F270-6FAC-E505-105997DA17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36E96E53-002D-31AF-C818-3F3FDCAF6A50}"/>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8" name="Footer Placeholder 7">
            <a:extLst>
              <a:ext uri="{FF2B5EF4-FFF2-40B4-BE49-F238E27FC236}">
                <a16:creationId xmlns:a16="http://schemas.microsoft.com/office/drawing/2014/main" id="{81BAC2EB-CB1A-AE8A-5152-A1DF12EB4CEB}"/>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E858BD9-BCBA-236B-A066-1F581046C51F}"/>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2004346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1B7D9-7C78-2877-7686-925FADF80602}"/>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DAF4437F-2D0D-81A9-49E8-4C82A67E211A}"/>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4" name="Footer Placeholder 3">
            <a:extLst>
              <a:ext uri="{FF2B5EF4-FFF2-40B4-BE49-F238E27FC236}">
                <a16:creationId xmlns:a16="http://schemas.microsoft.com/office/drawing/2014/main" id="{158924A1-6419-645E-B106-B62ADBF877A0}"/>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75D1A88E-4682-82E5-605E-B6E523233397}"/>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1977828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9E9BE3-E517-1ABD-361A-912833211D59}"/>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3" name="Footer Placeholder 2">
            <a:extLst>
              <a:ext uri="{FF2B5EF4-FFF2-40B4-BE49-F238E27FC236}">
                <a16:creationId xmlns:a16="http://schemas.microsoft.com/office/drawing/2014/main" id="{C07B3D56-6D9F-257C-AAE1-DF2A86BD177D}"/>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B2018A5-FF8C-0D13-2B32-1264868F4FC7}"/>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2985814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A7D9B-96F1-1BE1-D1AD-9D414E647C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B4107EBB-8A89-3927-D68E-B40E54D982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14FCDF21-B3B0-335C-31DC-44C023C47D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306F7B-51DD-60AE-5E30-9D5A09D8A593}"/>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6" name="Footer Placeholder 5">
            <a:extLst>
              <a:ext uri="{FF2B5EF4-FFF2-40B4-BE49-F238E27FC236}">
                <a16:creationId xmlns:a16="http://schemas.microsoft.com/office/drawing/2014/main" id="{8B7CC348-2BA3-2460-4831-65428B7C66C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5AEA60C-237F-2986-8838-3E7ECC61BC75}"/>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489894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56304-33AE-9A44-0AAC-80106F6A45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1E42CC3E-683A-1FE9-4F22-4FE109F53B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78A6EBAD-FE41-36A6-AD17-4E87338959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9DCDA8-EED6-B274-41E2-4602E0687827}"/>
              </a:ext>
            </a:extLst>
          </p:cNvPr>
          <p:cNvSpPr>
            <a:spLocks noGrp="1"/>
          </p:cNvSpPr>
          <p:nvPr>
            <p:ph type="dt" sz="half" idx="10"/>
          </p:nvPr>
        </p:nvSpPr>
        <p:spPr/>
        <p:txBody>
          <a:bodyPr/>
          <a:lstStyle/>
          <a:p>
            <a:fld id="{433322F7-6248-4EC0-999D-20EB401DD010}" type="datetimeFigureOut">
              <a:rPr lang="en-ZA" smtClean="0"/>
              <a:t>26/10/2025</a:t>
            </a:fld>
            <a:endParaRPr lang="en-ZA"/>
          </a:p>
        </p:txBody>
      </p:sp>
      <p:sp>
        <p:nvSpPr>
          <p:cNvPr id="6" name="Footer Placeholder 5">
            <a:extLst>
              <a:ext uri="{FF2B5EF4-FFF2-40B4-BE49-F238E27FC236}">
                <a16:creationId xmlns:a16="http://schemas.microsoft.com/office/drawing/2014/main" id="{9620DB5D-6938-A9E0-5763-C19C191770D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A2A8653-893D-E829-F1AD-63C72387F498}"/>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394981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CAA6EE-2990-5F0C-A3F1-728DA190AA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00AFC2D-C471-2579-5127-D0BB161317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202756C-5367-5CE1-F624-0C40BE4249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3322F7-6248-4EC0-999D-20EB401DD010}" type="datetimeFigureOut">
              <a:rPr lang="en-ZA" smtClean="0"/>
              <a:t>26/10/2025</a:t>
            </a:fld>
            <a:endParaRPr lang="en-ZA"/>
          </a:p>
        </p:txBody>
      </p:sp>
      <p:sp>
        <p:nvSpPr>
          <p:cNvPr id="5" name="Footer Placeholder 4">
            <a:extLst>
              <a:ext uri="{FF2B5EF4-FFF2-40B4-BE49-F238E27FC236}">
                <a16:creationId xmlns:a16="http://schemas.microsoft.com/office/drawing/2014/main" id="{EE453A2C-FBD0-EB35-5347-4C1E3322E6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8EC5B364-602D-9CC0-AB95-B36213EE50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B800FA-D6D1-40AC-945A-FE08B9FEDA4A}" type="slidenum">
              <a:rPr lang="en-ZA" smtClean="0"/>
              <a:t>‹#›</a:t>
            </a:fld>
            <a:endParaRPr lang="en-ZA"/>
          </a:p>
        </p:txBody>
      </p:sp>
    </p:spTree>
    <p:extLst>
      <p:ext uri="{BB962C8B-B14F-4D97-AF65-F5344CB8AC3E}">
        <p14:creationId xmlns:p14="http://schemas.microsoft.com/office/powerpoint/2010/main" val="2574746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1539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0"/>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888274" y="557189"/>
            <a:ext cx="5105188" cy="1323861"/>
          </a:xfrm>
        </p:spPr>
        <p:txBody>
          <a:bodyPr>
            <a:normAutofit/>
          </a:bodyPr>
          <a:lstStyle/>
          <a:p>
            <a:r>
              <a:rPr lang="en-US" sz="5000" dirty="0">
                <a:solidFill>
                  <a:srgbClr val="FFFFFF"/>
                </a:solidFill>
              </a:rPr>
              <a:t>The Narrow Door</a:t>
            </a:r>
            <a:endParaRPr lang="en-ZA" sz="5000" dirty="0">
              <a:solidFill>
                <a:srgbClr val="FFFFFF"/>
              </a:solidFill>
            </a:endParaRPr>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687977" y="1798477"/>
            <a:ext cx="7611292" cy="4484915"/>
          </a:xfrm>
        </p:spPr>
        <p:txBody>
          <a:bodyPr anchor="ctr">
            <a:normAutofit/>
          </a:bodyPr>
          <a:lstStyle/>
          <a:p>
            <a:r>
              <a:rPr lang="en-US" dirty="0">
                <a:solidFill>
                  <a:srgbClr val="FFFFFF"/>
                </a:solidFill>
              </a:rPr>
              <a:t>If one wants to be a part of the Kingdom one must strive to enter through the narrow door.</a:t>
            </a:r>
          </a:p>
          <a:p>
            <a:r>
              <a:rPr lang="en-US" dirty="0">
                <a:solidFill>
                  <a:srgbClr val="FFFFFF"/>
                </a:solidFill>
              </a:rPr>
              <a:t>Jesus is the narrow door.</a:t>
            </a:r>
          </a:p>
          <a:p>
            <a:r>
              <a:rPr lang="en-US" dirty="0">
                <a:solidFill>
                  <a:srgbClr val="FFFFFF"/>
                </a:solidFill>
              </a:rPr>
              <a:t>John 10:7, 9 So Jesus again said to them, "Truly, truly, I say to you, I am the door of the sheep… If anyone enters by me, he will be saved and will go in and out and find pasture.”</a:t>
            </a:r>
          </a:p>
          <a:p>
            <a:r>
              <a:rPr lang="en-US" dirty="0">
                <a:solidFill>
                  <a:srgbClr val="FFFFFF"/>
                </a:solidFill>
              </a:rPr>
              <a:t>Strive = </a:t>
            </a:r>
            <a:r>
              <a:rPr lang="en-ZA" i="1" dirty="0" err="1">
                <a:solidFill>
                  <a:srgbClr val="FFFFFF"/>
                </a:solidFill>
              </a:rPr>
              <a:t>agōnizomai</a:t>
            </a:r>
            <a:r>
              <a:rPr lang="en-ZA" i="1" dirty="0">
                <a:solidFill>
                  <a:srgbClr val="FFFFFF"/>
                </a:solidFill>
              </a:rPr>
              <a:t>.</a:t>
            </a:r>
            <a:r>
              <a:rPr lang="en-ZA" dirty="0">
                <a:solidFill>
                  <a:srgbClr val="FFFFFF"/>
                </a:solidFill>
              </a:rPr>
              <a:t> </a:t>
            </a:r>
          </a:p>
          <a:p>
            <a:r>
              <a:rPr lang="en-ZA" dirty="0">
                <a:solidFill>
                  <a:srgbClr val="FFFFFF"/>
                </a:solidFill>
              </a:rPr>
              <a:t>Before it is too late. </a:t>
            </a:r>
            <a:endParaRPr lang="en-US" dirty="0">
              <a:solidFill>
                <a:srgbClr val="FFFFFF"/>
              </a:solidFill>
            </a:endParaRPr>
          </a:p>
        </p:txBody>
      </p:sp>
    </p:spTree>
    <p:extLst>
      <p:ext uri="{BB962C8B-B14F-4D97-AF65-F5344CB8AC3E}">
        <p14:creationId xmlns:p14="http://schemas.microsoft.com/office/powerpoint/2010/main" val="32690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0"/>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838199" y="557189"/>
            <a:ext cx="6477001" cy="1001645"/>
          </a:xfrm>
        </p:spPr>
        <p:txBody>
          <a:bodyPr>
            <a:normAutofit fontScale="90000"/>
          </a:bodyPr>
          <a:lstStyle/>
          <a:p>
            <a:r>
              <a:rPr lang="en-US" dirty="0">
                <a:solidFill>
                  <a:srgbClr val="FFFFFF"/>
                </a:solidFill>
              </a:rPr>
              <a:t>The Gospel according to Luke</a:t>
            </a:r>
            <a:endParaRPr lang="en-ZA" dirty="0">
              <a:solidFill>
                <a:srgbClr val="FFFFFF"/>
              </a:solidFill>
            </a:endParaRPr>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418011" y="1332411"/>
            <a:ext cx="10935789" cy="5094515"/>
          </a:xfrm>
        </p:spPr>
        <p:txBody>
          <a:bodyPr anchor="ctr">
            <a:normAutofit/>
          </a:bodyPr>
          <a:lstStyle/>
          <a:p>
            <a:r>
              <a:rPr lang="en-US" sz="2500" dirty="0">
                <a:solidFill>
                  <a:srgbClr val="FFFFFF"/>
                </a:solidFill>
              </a:rPr>
              <a:t>Written by Luke as a factual (eyewitness) account.</a:t>
            </a:r>
          </a:p>
          <a:p>
            <a:r>
              <a:rPr lang="en-US" sz="2500" dirty="0">
                <a:solidFill>
                  <a:srgbClr val="FFFFFF"/>
                </a:solidFill>
              </a:rPr>
              <a:t>Luke’s themes:</a:t>
            </a:r>
          </a:p>
          <a:p>
            <a:r>
              <a:rPr lang="en-US" sz="2500" dirty="0">
                <a:solidFill>
                  <a:srgbClr val="FFFFFF"/>
                </a:solidFill>
              </a:rPr>
              <a:t>Jesus is the fulfillment of God’s covenant (promise).</a:t>
            </a:r>
          </a:p>
          <a:p>
            <a:r>
              <a:rPr lang="en-US" sz="2500" dirty="0">
                <a:solidFill>
                  <a:srgbClr val="FFFFFF"/>
                </a:solidFill>
              </a:rPr>
              <a:t>Jesus’ mission:</a:t>
            </a:r>
          </a:p>
          <a:p>
            <a:r>
              <a:rPr lang="en-ZA" sz="2500" dirty="0">
                <a:solidFill>
                  <a:srgbClr val="FFFFFF"/>
                </a:solidFill>
              </a:rPr>
              <a:t>Luke 4:18 – 19 Jesus says “The Spirit of the Lord is upon me, because he has anointed me to </a:t>
            </a:r>
            <a:r>
              <a:rPr lang="en-ZA" sz="2500" i="1" dirty="0">
                <a:solidFill>
                  <a:srgbClr val="FFFFFF"/>
                </a:solidFill>
              </a:rPr>
              <a:t>proclaim good news to the poor</a:t>
            </a:r>
            <a:r>
              <a:rPr lang="en-ZA" sz="2500" dirty="0">
                <a:solidFill>
                  <a:srgbClr val="FFFFFF"/>
                </a:solidFill>
              </a:rPr>
              <a:t>. He has sent me to proclaim liberty to the captives and recovering of sight to the blind, to set at liberty those who are oppressed, to proclaim the year of the Lord’s favour.”</a:t>
            </a:r>
          </a:p>
          <a:p>
            <a:r>
              <a:rPr lang="en-US" sz="2500" dirty="0">
                <a:solidFill>
                  <a:srgbClr val="FFFFFF"/>
                </a:solidFill>
              </a:rPr>
              <a:t>True Kingdom of God.</a:t>
            </a:r>
          </a:p>
          <a:p>
            <a:r>
              <a:rPr lang="en-US" sz="2500" dirty="0">
                <a:solidFill>
                  <a:srgbClr val="FFFFFF"/>
                </a:solidFill>
              </a:rPr>
              <a:t>People of the Kingdom of God.</a:t>
            </a:r>
          </a:p>
          <a:p>
            <a:r>
              <a:rPr lang="en-US" sz="2500" dirty="0">
                <a:solidFill>
                  <a:srgbClr val="FFFFFF"/>
                </a:solidFill>
              </a:rPr>
              <a:t>Opposition to the King and his Kingdom.</a:t>
            </a:r>
          </a:p>
        </p:txBody>
      </p:sp>
    </p:spTree>
    <p:extLst>
      <p:ext uri="{BB962C8B-B14F-4D97-AF65-F5344CB8AC3E}">
        <p14:creationId xmlns:p14="http://schemas.microsoft.com/office/powerpoint/2010/main" val="330190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0"/>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606334" y="635566"/>
            <a:ext cx="7640683" cy="1184525"/>
          </a:xfrm>
        </p:spPr>
        <p:txBody>
          <a:bodyPr>
            <a:noAutofit/>
          </a:bodyPr>
          <a:lstStyle/>
          <a:p>
            <a:r>
              <a:rPr lang="en-US" sz="5000" dirty="0">
                <a:solidFill>
                  <a:srgbClr val="FFFFFF"/>
                </a:solidFill>
              </a:rPr>
              <a:t>Part 2: The “travelogue” of Jesus</a:t>
            </a:r>
            <a:endParaRPr lang="en-ZA" sz="5000" dirty="0">
              <a:solidFill>
                <a:srgbClr val="FFFFFF"/>
              </a:solidFill>
            </a:endParaRPr>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19248" y="1820091"/>
            <a:ext cx="8107680" cy="2882537"/>
          </a:xfrm>
        </p:spPr>
        <p:txBody>
          <a:bodyPr anchor="ctr">
            <a:normAutofit/>
          </a:bodyPr>
          <a:lstStyle/>
          <a:p>
            <a:r>
              <a:rPr lang="en-ZA" dirty="0">
                <a:solidFill>
                  <a:schemeClr val="bg1"/>
                </a:solidFill>
              </a:rPr>
              <a:t>Jesus is teaching his disciples on the road to Jerusalem.</a:t>
            </a:r>
          </a:p>
          <a:p>
            <a:r>
              <a:rPr lang="en-ZA" dirty="0">
                <a:solidFill>
                  <a:schemeClr val="bg1"/>
                </a:solidFill>
              </a:rPr>
              <a:t>What following him looks like to be a true disciple. </a:t>
            </a:r>
          </a:p>
          <a:p>
            <a:r>
              <a:rPr lang="en-ZA" dirty="0">
                <a:solidFill>
                  <a:schemeClr val="bg1"/>
                </a:solidFill>
              </a:rPr>
              <a:t>The repetition in Luke 13 and 14 – demonstration and parable.</a:t>
            </a:r>
          </a:p>
        </p:txBody>
      </p:sp>
    </p:spTree>
    <p:extLst>
      <p:ext uri="{BB962C8B-B14F-4D97-AF65-F5344CB8AC3E}">
        <p14:creationId xmlns:p14="http://schemas.microsoft.com/office/powerpoint/2010/main" val="427754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0"/>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418011" y="590798"/>
            <a:ext cx="6679475" cy="2127660"/>
          </a:xfrm>
        </p:spPr>
        <p:txBody>
          <a:bodyPr>
            <a:noAutofit/>
          </a:bodyPr>
          <a:lstStyle/>
          <a:p>
            <a:pPr algn="ctr"/>
            <a:r>
              <a:rPr lang="en-US" sz="5000" dirty="0">
                <a:solidFill>
                  <a:srgbClr val="FFFFFF"/>
                </a:solidFill>
              </a:rPr>
              <a:t>The Chains, the Seed and the Narrow Door</a:t>
            </a:r>
            <a:endParaRPr lang="en-ZA" sz="5000" dirty="0">
              <a:solidFill>
                <a:srgbClr val="FFFFFF"/>
              </a:solidFill>
            </a:endParaRPr>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1358537" y="1654629"/>
            <a:ext cx="4737463" cy="4474459"/>
          </a:xfrm>
        </p:spPr>
        <p:txBody>
          <a:bodyPr anchor="ctr">
            <a:normAutofit/>
          </a:bodyPr>
          <a:lstStyle/>
          <a:p>
            <a:pPr marL="0" indent="0" algn="ctr">
              <a:buNone/>
            </a:pPr>
            <a:r>
              <a:rPr lang="en-US" sz="4500" dirty="0">
                <a:solidFill>
                  <a:srgbClr val="FFFFFF"/>
                </a:solidFill>
              </a:rPr>
              <a:t>Luke 13:10 – 14:6</a:t>
            </a:r>
          </a:p>
        </p:txBody>
      </p:sp>
    </p:spTree>
    <p:extLst>
      <p:ext uri="{BB962C8B-B14F-4D97-AF65-F5344CB8AC3E}">
        <p14:creationId xmlns:p14="http://schemas.microsoft.com/office/powerpoint/2010/main" val="99489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0"/>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838199" y="557189"/>
            <a:ext cx="5155263" cy="1001645"/>
          </a:xfrm>
        </p:spPr>
        <p:txBody>
          <a:bodyPr>
            <a:normAutofit/>
          </a:bodyPr>
          <a:lstStyle/>
          <a:p>
            <a:r>
              <a:rPr lang="en-US" sz="4500" dirty="0">
                <a:solidFill>
                  <a:srgbClr val="FFFFFF"/>
                </a:solidFill>
              </a:rPr>
              <a:t>The Chains</a:t>
            </a:r>
            <a:endParaRPr lang="en-ZA" sz="4500" dirty="0">
              <a:solidFill>
                <a:srgbClr val="FFFFFF"/>
              </a:solidFill>
            </a:endParaRPr>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418011" y="1341120"/>
            <a:ext cx="7942218" cy="3927565"/>
          </a:xfrm>
        </p:spPr>
        <p:txBody>
          <a:bodyPr anchor="ctr">
            <a:normAutofit lnSpcReduction="10000"/>
          </a:bodyPr>
          <a:lstStyle/>
          <a:p>
            <a:r>
              <a:rPr lang="en-US" dirty="0">
                <a:solidFill>
                  <a:srgbClr val="FFFFFF"/>
                </a:solidFill>
              </a:rPr>
              <a:t>V 10 - 11Now he was teaching in one of the synagogues on the Sabbath. And behold, there was a woman who had had a disabling spirit for eighteen years. She was bent over and could not fully straighten herself.</a:t>
            </a:r>
          </a:p>
          <a:p>
            <a:r>
              <a:rPr lang="en-US" dirty="0">
                <a:solidFill>
                  <a:srgbClr val="FFFFFF"/>
                </a:solidFill>
              </a:rPr>
              <a:t>Jesus is preaching by invitation at a synagogue.</a:t>
            </a:r>
          </a:p>
          <a:p>
            <a:r>
              <a:rPr lang="en-US" dirty="0">
                <a:solidFill>
                  <a:srgbClr val="FFFFFF"/>
                </a:solidFill>
              </a:rPr>
              <a:t>A woman is there who has been afflicted by a physical ailment for 18 years.</a:t>
            </a:r>
          </a:p>
          <a:p>
            <a:r>
              <a:rPr lang="en-US" dirty="0">
                <a:solidFill>
                  <a:srgbClr val="FFFFFF"/>
                </a:solidFill>
              </a:rPr>
              <a:t>The cause of ailments - physical, mental, emotional, spiritual.</a:t>
            </a:r>
          </a:p>
        </p:txBody>
      </p:sp>
    </p:spTree>
    <p:extLst>
      <p:ext uri="{BB962C8B-B14F-4D97-AF65-F5344CB8AC3E}">
        <p14:creationId xmlns:p14="http://schemas.microsoft.com/office/powerpoint/2010/main" val="160157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7428"/>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838198" y="557189"/>
            <a:ext cx="7060475" cy="1001645"/>
          </a:xfrm>
        </p:spPr>
        <p:txBody>
          <a:bodyPr>
            <a:normAutofit fontScale="90000"/>
          </a:bodyPr>
          <a:lstStyle/>
          <a:p>
            <a:r>
              <a:rPr lang="en-US" sz="4500" dirty="0">
                <a:solidFill>
                  <a:srgbClr val="FFFFFF"/>
                </a:solidFill>
              </a:rPr>
              <a:t>The Chains of spiritual affliction</a:t>
            </a:r>
            <a:endParaRPr lang="en-ZA" sz="4500" dirty="0">
              <a:solidFill>
                <a:srgbClr val="FFFFFF"/>
              </a:solidFill>
            </a:endParaRPr>
          </a:p>
        </p:txBody>
      </p:sp>
      <p:pic>
        <p:nvPicPr>
          <p:cNvPr id="6" name="Content Placeholder 5">
            <a:extLst>
              <a:ext uri="{FF2B5EF4-FFF2-40B4-BE49-F238E27FC236}">
                <a16:creationId xmlns:a16="http://schemas.microsoft.com/office/drawing/2014/main" id="{A83D56FD-8A9D-6A6A-4EDA-EDFC944E6D8B}"/>
              </a:ext>
            </a:extLst>
          </p:cNvPr>
          <p:cNvPicPr>
            <a:picLocks noGrp="1" noChangeAspect="1"/>
          </p:cNvPicPr>
          <p:nvPr>
            <p:ph idx="1"/>
          </p:nvPr>
        </p:nvPicPr>
        <p:blipFill rotWithShape="1">
          <a:blip r:embed="rId4"/>
          <a:srcRect l="7954" r="-1216" b="1323"/>
          <a:stretch/>
        </p:blipFill>
        <p:spPr>
          <a:xfrm>
            <a:off x="3892732" y="1666525"/>
            <a:ext cx="4557660" cy="4634286"/>
          </a:xfrm>
        </p:spPr>
      </p:pic>
    </p:spTree>
    <p:extLst>
      <p:ext uri="{BB962C8B-B14F-4D97-AF65-F5344CB8AC3E}">
        <p14:creationId xmlns:p14="http://schemas.microsoft.com/office/powerpoint/2010/main" val="4077745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0"/>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801189" y="557189"/>
            <a:ext cx="5192273" cy="1480617"/>
          </a:xfrm>
        </p:spPr>
        <p:txBody>
          <a:bodyPr>
            <a:normAutofit/>
          </a:bodyPr>
          <a:lstStyle/>
          <a:p>
            <a:r>
              <a:rPr lang="en-US" dirty="0">
                <a:solidFill>
                  <a:srgbClr val="FFFFFF"/>
                </a:solidFill>
              </a:rPr>
              <a:t>The Chains</a:t>
            </a:r>
            <a:endParaRPr lang="en-ZA" dirty="0">
              <a:solidFill>
                <a:srgbClr val="FFFFFF"/>
              </a:solidFill>
            </a:endParaRPr>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714102" y="1881051"/>
            <a:ext cx="7454537" cy="4248037"/>
          </a:xfrm>
        </p:spPr>
        <p:txBody>
          <a:bodyPr anchor="ctr">
            <a:noAutofit/>
          </a:bodyPr>
          <a:lstStyle/>
          <a:p>
            <a:pPr marL="0" indent="0">
              <a:buNone/>
            </a:pPr>
            <a:r>
              <a:rPr lang="en-US" sz="3000" dirty="0">
                <a:solidFill>
                  <a:srgbClr val="FFFFFF"/>
                </a:solidFill>
              </a:rPr>
              <a:t>“For eighteen years she had not gazed upon the sun; for eighteen years no star of night had gladdened her eye; her face was drawn downward towards the dust, and all the light of her life was dim: she walked about as if she were searching for a grave, and I do not doubt she often felt that it would have been gladness to have found one.” </a:t>
            </a:r>
          </a:p>
          <a:p>
            <a:pPr marL="0" indent="0">
              <a:buNone/>
            </a:pPr>
            <a:r>
              <a:rPr lang="en-US" sz="3000" dirty="0">
                <a:solidFill>
                  <a:srgbClr val="FFFFFF"/>
                </a:solidFill>
              </a:rPr>
              <a:t>(Charles Spurgeon)</a:t>
            </a:r>
          </a:p>
        </p:txBody>
      </p:sp>
    </p:spTree>
    <p:extLst>
      <p:ext uri="{BB962C8B-B14F-4D97-AF65-F5344CB8AC3E}">
        <p14:creationId xmlns:p14="http://schemas.microsoft.com/office/powerpoint/2010/main" val="2339532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0"/>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838199" y="557189"/>
            <a:ext cx="5155263" cy="1001645"/>
          </a:xfrm>
        </p:spPr>
        <p:txBody>
          <a:bodyPr>
            <a:normAutofit/>
          </a:bodyPr>
          <a:lstStyle/>
          <a:p>
            <a:r>
              <a:rPr lang="en-US" sz="4500" dirty="0">
                <a:solidFill>
                  <a:srgbClr val="FFFFFF"/>
                </a:solidFill>
              </a:rPr>
              <a:t>Chain breaker</a:t>
            </a:r>
            <a:endParaRPr lang="en-ZA" sz="4500" dirty="0">
              <a:solidFill>
                <a:srgbClr val="FFFFFF"/>
              </a:solidFill>
            </a:endParaRPr>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418011" y="1332411"/>
            <a:ext cx="10935789" cy="5312229"/>
          </a:xfrm>
        </p:spPr>
        <p:txBody>
          <a:bodyPr anchor="ctr">
            <a:normAutofit/>
          </a:bodyPr>
          <a:lstStyle/>
          <a:p>
            <a:r>
              <a:rPr lang="en-US" dirty="0">
                <a:solidFill>
                  <a:srgbClr val="FFFFFF"/>
                </a:solidFill>
              </a:rPr>
              <a:t>v 12 – 13 When Jesus </a:t>
            </a:r>
            <a:r>
              <a:rPr lang="en-US" b="1" u="sng" dirty="0">
                <a:solidFill>
                  <a:srgbClr val="FFFFFF"/>
                </a:solidFill>
              </a:rPr>
              <a:t>saw her</a:t>
            </a:r>
            <a:r>
              <a:rPr lang="en-US" dirty="0">
                <a:solidFill>
                  <a:srgbClr val="FFFFFF"/>
                </a:solidFill>
              </a:rPr>
              <a:t>, he </a:t>
            </a:r>
            <a:r>
              <a:rPr lang="en-US" b="1" u="sng" dirty="0">
                <a:solidFill>
                  <a:srgbClr val="FFFFFF"/>
                </a:solidFill>
              </a:rPr>
              <a:t>called her over </a:t>
            </a:r>
            <a:r>
              <a:rPr lang="en-US" dirty="0">
                <a:solidFill>
                  <a:srgbClr val="FFFFFF"/>
                </a:solidFill>
              </a:rPr>
              <a:t>and </a:t>
            </a:r>
            <a:r>
              <a:rPr lang="en-US" b="1" u="sng" dirty="0">
                <a:solidFill>
                  <a:srgbClr val="FFFFFF"/>
                </a:solidFill>
              </a:rPr>
              <a:t>said to her, "Woman, you are freed from your disability.</a:t>
            </a:r>
            <a:r>
              <a:rPr lang="en-US" dirty="0">
                <a:solidFill>
                  <a:srgbClr val="FFFFFF"/>
                </a:solidFill>
              </a:rPr>
              <a:t>" And </a:t>
            </a:r>
            <a:r>
              <a:rPr lang="en-US" b="1" u="sng" dirty="0">
                <a:solidFill>
                  <a:srgbClr val="FFFFFF"/>
                </a:solidFill>
              </a:rPr>
              <a:t>he laid his hands on her</a:t>
            </a:r>
            <a:r>
              <a:rPr lang="en-US" dirty="0">
                <a:solidFill>
                  <a:srgbClr val="FFFFFF"/>
                </a:solidFill>
              </a:rPr>
              <a:t>, and immediately she was made straight, and she glorified God. </a:t>
            </a:r>
          </a:p>
          <a:p>
            <a:r>
              <a:rPr lang="en-US" dirty="0">
                <a:solidFill>
                  <a:srgbClr val="FFFFFF"/>
                </a:solidFill>
              </a:rPr>
              <a:t>v 12 Jesus sees her pain.</a:t>
            </a:r>
          </a:p>
          <a:p>
            <a:r>
              <a:rPr lang="en-US" dirty="0">
                <a:solidFill>
                  <a:srgbClr val="FFFFFF"/>
                </a:solidFill>
              </a:rPr>
              <a:t>v 12 Jesus calls her to him.</a:t>
            </a:r>
          </a:p>
          <a:p>
            <a:r>
              <a:rPr lang="en-US" dirty="0">
                <a:solidFill>
                  <a:srgbClr val="FFFFFF"/>
                </a:solidFill>
              </a:rPr>
              <a:t>v 12 He speaks life over her.</a:t>
            </a:r>
          </a:p>
          <a:p>
            <a:r>
              <a:rPr lang="en-US" dirty="0">
                <a:solidFill>
                  <a:srgbClr val="FFFFFF"/>
                </a:solidFill>
              </a:rPr>
              <a:t>v 13 Jesus touches and heals her.</a:t>
            </a:r>
          </a:p>
        </p:txBody>
      </p:sp>
    </p:spTree>
    <p:extLst>
      <p:ext uri="{BB962C8B-B14F-4D97-AF65-F5344CB8AC3E}">
        <p14:creationId xmlns:p14="http://schemas.microsoft.com/office/powerpoint/2010/main" val="350252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2617355-EEA1-3D55-2190-C94CDDA1800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brightnessContrast bright="20000"/>
                    </a14:imgEffect>
                  </a14:imgLayer>
                </a14:imgProps>
              </a:ext>
            </a:extLst>
          </a:blip>
          <a:srcRect b="15730"/>
          <a:stretch>
            <a:fillRect/>
          </a:stretch>
        </p:blipFill>
        <p:spPr>
          <a:xfrm>
            <a:off x="-1" y="10"/>
            <a:ext cx="12192001" cy="685799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888274" y="409303"/>
            <a:ext cx="5105188" cy="1210491"/>
          </a:xfrm>
        </p:spPr>
        <p:txBody>
          <a:bodyPr>
            <a:normAutofit/>
          </a:bodyPr>
          <a:lstStyle/>
          <a:p>
            <a:r>
              <a:rPr lang="en-US" sz="5000" dirty="0">
                <a:solidFill>
                  <a:srgbClr val="FFFFFF"/>
                </a:solidFill>
              </a:rPr>
              <a:t>The Seed</a:t>
            </a:r>
            <a:endParaRPr lang="en-ZA" sz="5000" dirty="0">
              <a:solidFill>
                <a:srgbClr val="FFFFFF"/>
              </a:solidFill>
            </a:endParaRPr>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792480" y="1541417"/>
            <a:ext cx="8813074" cy="4972594"/>
          </a:xfrm>
        </p:spPr>
        <p:txBody>
          <a:bodyPr anchor="ctr">
            <a:normAutofit fontScale="92500" lnSpcReduction="10000"/>
          </a:bodyPr>
          <a:lstStyle/>
          <a:p>
            <a:r>
              <a:rPr lang="en-US" dirty="0">
                <a:solidFill>
                  <a:schemeClr val="bg1"/>
                </a:solidFill>
              </a:rPr>
              <a:t>THEREFORE… </a:t>
            </a:r>
          </a:p>
          <a:p>
            <a:r>
              <a:rPr lang="en-US" dirty="0">
                <a:solidFill>
                  <a:schemeClr val="bg1"/>
                </a:solidFill>
              </a:rPr>
              <a:t>Because God is…</a:t>
            </a:r>
          </a:p>
          <a:p>
            <a:r>
              <a:rPr lang="en-US" dirty="0">
                <a:solidFill>
                  <a:schemeClr val="bg1"/>
                </a:solidFill>
              </a:rPr>
              <a:t>…His Kingdom WILL grow and rise – like a large tree.</a:t>
            </a:r>
          </a:p>
          <a:p>
            <a:r>
              <a:rPr lang="en-US" dirty="0">
                <a:solidFill>
                  <a:schemeClr val="bg1"/>
                </a:solidFill>
              </a:rPr>
              <a:t>…His Kingdom WILL be unstoppable – like yeast in dough.</a:t>
            </a:r>
          </a:p>
          <a:p>
            <a:r>
              <a:rPr lang="en-US" dirty="0">
                <a:solidFill>
                  <a:schemeClr val="bg1"/>
                </a:solidFill>
              </a:rPr>
              <a:t>…His Kingdom WILL be a shelter for all who enter it.</a:t>
            </a:r>
          </a:p>
          <a:p>
            <a:r>
              <a:rPr lang="en-US" dirty="0">
                <a:solidFill>
                  <a:schemeClr val="bg1"/>
                </a:solidFill>
              </a:rPr>
              <a:t>A Kingdom we want to be a part of and play a part in!</a:t>
            </a:r>
          </a:p>
          <a:p>
            <a:r>
              <a:rPr lang="en-US" dirty="0">
                <a:solidFill>
                  <a:schemeClr val="bg1"/>
                </a:solidFill>
              </a:rPr>
              <a:t>1Cor 3:7 - 9 “neither he who plants nor he who waters is anything, but only God who gives the growth. He who plants and he who waters are one, and each will receive his wages according to his labor. For we are God’s fellow workers. You are God’s field, God’s building.</a:t>
            </a:r>
          </a:p>
          <a:p>
            <a:r>
              <a:rPr lang="en-US" dirty="0">
                <a:solidFill>
                  <a:schemeClr val="bg1"/>
                </a:solidFill>
              </a:rPr>
              <a:t>He wins!</a:t>
            </a:r>
          </a:p>
        </p:txBody>
      </p:sp>
    </p:spTree>
    <p:extLst>
      <p:ext uri="{BB962C8B-B14F-4D97-AF65-F5344CB8AC3E}">
        <p14:creationId xmlns:p14="http://schemas.microsoft.com/office/powerpoint/2010/main" val="115228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518</TotalTime>
  <Words>636</Words>
  <Application>Microsoft Office PowerPoint</Application>
  <PresentationFormat>Widescreen</PresentationFormat>
  <Paragraphs>45</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Calibri</vt:lpstr>
      <vt:lpstr>Office Theme</vt:lpstr>
      <vt:lpstr>PowerPoint Presentation</vt:lpstr>
      <vt:lpstr>The Gospel according to Luke</vt:lpstr>
      <vt:lpstr>Part 2: The “travelogue” of Jesus</vt:lpstr>
      <vt:lpstr>The Chains, the Seed and the Narrow Door</vt:lpstr>
      <vt:lpstr>The Chains</vt:lpstr>
      <vt:lpstr>The Chains of spiritual affliction</vt:lpstr>
      <vt:lpstr>The Chains</vt:lpstr>
      <vt:lpstr>Chain breaker</vt:lpstr>
      <vt:lpstr>The Seed</vt:lpstr>
      <vt:lpstr>The Narrow Door</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Shuttleworth</dc:creator>
  <cp:lastModifiedBy>Tony Shuttleworth</cp:lastModifiedBy>
  <cp:revision>3</cp:revision>
  <dcterms:created xsi:type="dcterms:W3CDTF">2025-10-12T04:57:45Z</dcterms:created>
  <dcterms:modified xsi:type="dcterms:W3CDTF">2025-10-26T06:52:58Z</dcterms:modified>
</cp:coreProperties>
</file>