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6" r:id="rId4"/>
    <p:sldId id="267" r:id="rId5"/>
    <p:sldId id="265" r:id="rId6"/>
    <p:sldId id="264" r:id="rId7"/>
    <p:sldId id="268" r:id="rId8"/>
    <p:sldId id="269" r:id="rId9"/>
    <p:sldId id="271" r:id="rId10"/>
    <p:sldId id="27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250819-3BA8-4939-8373-A64ED3B941A2}" v="42" dt="2025-09-14T07:09:04.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D42FA-5AE7-6ECB-747E-6BF35300B0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A1D3391C-76C7-1C2A-13C5-BEB25FC12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56B027C-6188-BA40-17E3-6F1727E28FBF}"/>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5" name="Footer Placeholder 4">
            <a:extLst>
              <a:ext uri="{FF2B5EF4-FFF2-40B4-BE49-F238E27FC236}">
                <a16:creationId xmlns:a16="http://schemas.microsoft.com/office/drawing/2014/main" id="{414E7B7E-ADE1-0D8A-E776-64F31EBACE4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08A57B7-C966-60B6-99E1-D77812EFAA33}"/>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13781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FA44-3D37-45B6-6EDA-D34F5E74EA7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37F02109-D902-E07D-5DB1-C29DA0DA01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0128F20-C60D-8142-7D7A-447B43D3986B}"/>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5" name="Footer Placeholder 4">
            <a:extLst>
              <a:ext uri="{FF2B5EF4-FFF2-40B4-BE49-F238E27FC236}">
                <a16:creationId xmlns:a16="http://schemas.microsoft.com/office/drawing/2014/main" id="{064E2D99-CC55-0905-3E1D-727D9F3877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92840FA-5906-9744-4505-0C61A3BB4DDB}"/>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3370337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12EA79-764C-DC3A-2C99-A2F6159903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6BC2E7B-0C7B-1000-7A90-AE310A634C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DCF442B-F39E-9CE2-4E17-89889A350B26}"/>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5" name="Footer Placeholder 4">
            <a:extLst>
              <a:ext uri="{FF2B5EF4-FFF2-40B4-BE49-F238E27FC236}">
                <a16:creationId xmlns:a16="http://schemas.microsoft.com/office/drawing/2014/main" id="{799A7FF7-CD5E-673A-1B1F-867E2D6746B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4C0A958-97ED-9C55-CAE0-3ABBF07F92F4}"/>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1877503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BB71B-4311-427E-979F-E23384212EE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0D8BAA8-EA18-2333-6B94-35191E5ECB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43A87A1-A25F-DBA2-442C-7C23FEA199B8}"/>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5" name="Footer Placeholder 4">
            <a:extLst>
              <a:ext uri="{FF2B5EF4-FFF2-40B4-BE49-F238E27FC236}">
                <a16:creationId xmlns:a16="http://schemas.microsoft.com/office/drawing/2014/main" id="{47E6DCDF-CAEA-2C8D-95C0-6CB2FC1BAD1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943CAAD-9C30-33AF-0305-B59FE0DC3A86}"/>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1478329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A8419-5B92-E889-B43D-42E632090D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10E13FA-7E6F-8DDC-4CBD-D670D995F6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C802D-3FAE-17D3-8C85-EA4333B58700}"/>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5" name="Footer Placeholder 4">
            <a:extLst>
              <a:ext uri="{FF2B5EF4-FFF2-40B4-BE49-F238E27FC236}">
                <a16:creationId xmlns:a16="http://schemas.microsoft.com/office/drawing/2014/main" id="{75C5379B-FE15-C09D-DE10-B769E1C5C1D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AF88C7F-9012-3A63-EB51-B4574338F1B8}"/>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293869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978CB-1341-F2E5-4EB4-4E135305C10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B87837D-2A09-D4D2-8940-83D134CAC1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E36A56E-AF79-3BF6-D1A0-B65C24A69C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A982A1B-2EEB-3F7D-1BD0-8FAAC7C41F1B}"/>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6" name="Footer Placeholder 5">
            <a:extLst>
              <a:ext uri="{FF2B5EF4-FFF2-40B4-BE49-F238E27FC236}">
                <a16:creationId xmlns:a16="http://schemas.microsoft.com/office/drawing/2014/main" id="{36FF2606-D38E-C2A9-F476-65251A317D3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E27A384-0A58-4465-E4E3-3835743FFFCE}"/>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1067295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1515F-B37A-37A6-5C00-C751C4AAC500}"/>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7036C33-FFDF-7EEF-736D-6559D07845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1ACD50-B74C-97BB-886B-2880BE0BBB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A03926C8-AC8A-DE16-0FF4-C9CBE81C58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F8C859-3E23-2E14-E56C-7C1756A7A9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70F8BC8E-7284-5E11-ED7B-8505816FA02A}"/>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8" name="Footer Placeholder 7">
            <a:extLst>
              <a:ext uri="{FF2B5EF4-FFF2-40B4-BE49-F238E27FC236}">
                <a16:creationId xmlns:a16="http://schemas.microsoft.com/office/drawing/2014/main" id="{5BD55E48-2A81-72CD-3430-D4ACB8CE991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5EE6FC4-AA15-CCBB-8A83-5B12449FE482}"/>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252957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6FD1B-6ADB-68CA-199C-445E96EE337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D72BC8E-8212-1E1A-D6FF-4F5E1A3B18FE}"/>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4" name="Footer Placeholder 3">
            <a:extLst>
              <a:ext uri="{FF2B5EF4-FFF2-40B4-BE49-F238E27FC236}">
                <a16:creationId xmlns:a16="http://schemas.microsoft.com/office/drawing/2014/main" id="{87ECC076-FEE1-26EB-453A-212A8F0D0888}"/>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8BA93847-6270-D756-BD6E-B49B3C184208}"/>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260445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208A71-CF5E-7753-744F-D8637059C9A4}"/>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3" name="Footer Placeholder 2">
            <a:extLst>
              <a:ext uri="{FF2B5EF4-FFF2-40B4-BE49-F238E27FC236}">
                <a16:creationId xmlns:a16="http://schemas.microsoft.com/office/drawing/2014/main" id="{AA0822A7-12C2-0237-C55F-CCE6A3FA76A7}"/>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6F41E9F-7987-420F-6F85-7C6347E063F5}"/>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1050983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0D39-5511-8F0E-FE5A-31F30D50D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21D80041-8888-AAB2-6C98-C5EDCD5EFF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B5AFD99-CAB3-5047-38F6-B7D11E862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FB0873-A780-DAEF-98A6-7502C67A09E1}"/>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6" name="Footer Placeholder 5">
            <a:extLst>
              <a:ext uri="{FF2B5EF4-FFF2-40B4-BE49-F238E27FC236}">
                <a16:creationId xmlns:a16="http://schemas.microsoft.com/office/drawing/2014/main" id="{428155EB-7F41-3853-9D02-7596AA08C3B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57766D-10D0-25C4-B8E2-B16F4793A91D}"/>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1785016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5AFE9-598C-C168-07AE-37793AD427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C33EBFC-6240-85F0-AB12-C68A376C20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a:extLst>
              <a:ext uri="{FF2B5EF4-FFF2-40B4-BE49-F238E27FC236}">
                <a16:creationId xmlns:a16="http://schemas.microsoft.com/office/drawing/2014/main" id="{BD75F546-90CC-2BC5-6545-E02EA270D0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E37A66-CACC-155F-B731-BAF6EBA997F9}"/>
              </a:ext>
            </a:extLst>
          </p:cNvPr>
          <p:cNvSpPr>
            <a:spLocks noGrp="1"/>
          </p:cNvSpPr>
          <p:nvPr>
            <p:ph type="dt" sz="half" idx="10"/>
          </p:nvPr>
        </p:nvSpPr>
        <p:spPr/>
        <p:txBody>
          <a:bodyPr/>
          <a:lstStyle/>
          <a:p>
            <a:fld id="{DFB9384E-E5A2-4CF6-8E80-8E237C5B1860}" type="datetimeFigureOut">
              <a:rPr lang="en-ZA" smtClean="0"/>
              <a:t>14/09/2025</a:t>
            </a:fld>
            <a:endParaRPr lang="en-ZA"/>
          </a:p>
        </p:txBody>
      </p:sp>
      <p:sp>
        <p:nvSpPr>
          <p:cNvPr id="6" name="Footer Placeholder 5">
            <a:extLst>
              <a:ext uri="{FF2B5EF4-FFF2-40B4-BE49-F238E27FC236}">
                <a16:creationId xmlns:a16="http://schemas.microsoft.com/office/drawing/2014/main" id="{D446A97E-BA38-0E04-E81F-6B75AFA385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53E783-7363-772F-68FB-8C93B46FE54F}"/>
              </a:ext>
            </a:extLst>
          </p:cNvPr>
          <p:cNvSpPr>
            <a:spLocks noGrp="1"/>
          </p:cNvSpPr>
          <p:nvPr>
            <p:ph type="sldNum" sz="quarter" idx="12"/>
          </p:nvPr>
        </p:nvSpPr>
        <p:spPr/>
        <p:txBody>
          <a:bodyPr/>
          <a:lstStyle/>
          <a:p>
            <a:fld id="{56018310-5C69-4085-BFB1-56B6752FDD8D}" type="slidenum">
              <a:rPr lang="en-ZA" smtClean="0"/>
              <a:t>‹#›</a:t>
            </a:fld>
            <a:endParaRPr lang="en-ZA"/>
          </a:p>
        </p:txBody>
      </p:sp>
    </p:spTree>
    <p:extLst>
      <p:ext uri="{BB962C8B-B14F-4D97-AF65-F5344CB8AC3E}">
        <p14:creationId xmlns:p14="http://schemas.microsoft.com/office/powerpoint/2010/main" val="2338153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6D38F5-F839-48D8-9836-C89CB4340C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F81A507-7F41-970D-D4A0-BC794013CB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E8F6B2B-398B-546E-2511-CB51F1305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B9384E-E5A2-4CF6-8E80-8E237C5B1860}" type="datetimeFigureOut">
              <a:rPr lang="en-ZA" smtClean="0"/>
              <a:t>14/09/2025</a:t>
            </a:fld>
            <a:endParaRPr lang="en-ZA"/>
          </a:p>
        </p:txBody>
      </p:sp>
      <p:sp>
        <p:nvSpPr>
          <p:cNvPr id="5" name="Footer Placeholder 4">
            <a:extLst>
              <a:ext uri="{FF2B5EF4-FFF2-40B4-BE49-F238E27FC236}">
                <a16:creationId xmlns:a16="http://schemas.microsoft.com/office/drawing/2014/main" id="{94D5D48A-DA9B-6045-9F80-C3100BFD78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18914753-0418-EECC-5BB8-3E1D0FE656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018310-5C69-4085-BFB1-56B6752FDD8D}" type="slidenum">
              <a:rPr lang="en-ZA" smtClean="0"/>
              <a:t>‹#›</a:t>
            </a:fld>
            <a:endParaRPr lang="en-ZA"/>
          </a:p>
        </p:txBody>
      </p:sp>
    </p:spTree>
    <p:extLst>
      <p:ext uri="{BB962C8B-B14F-4D97-AF65-F5344CB8AC3E}">
        <p14:creationId xmlns:p14="http://schemas.microsoft.com/office/powerpoint/2010/main" val="4143159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C9A5-C3E8-1954-AB70-84BBDC0E2297}"/>
              </a:ext>
            </a:extLst>
          </p:cNvPr>
          <p:cNvSpPr>
            <a:spLocks noGrp="1"/>
          </p:cNvSpPr>
          <p:nvPr>
            <p:ph type="ctrTitle"/>
          </p:nvPr>
        </p:nvSpPr>
        <p:spPr>
          <a:xfrm>
            <a:off x="94816" y="4926423"/>
            <a:ext cx="4816231" cy="1083958"/>
          </a:xfrm>
        </p:spPr>
        <p:txBody>
          <a:bodyPr>
            <a:noAutofit/>
          </a:bodyPr>
          <a:lstStyle/>
          <a:p>
            <a:r>
              <a:rPr lang="en-US" sz="6800" b="1" dirty="0">
                <a:solidFill>
                  <a:schemeClr val="bg1"/>
                </a:solidFill>
                <a:latin typeface="Adobe Devanagari" panose="02040503050201020203" pitchFamily="18" charset="0"/>
                <a:cs typeface="Adobe Devanagari" panose="02040503050201020203" pitchFamily="18" charset="0"/>
              </a:rPr>
              <a:t>FAN INTO FLAME </a:t>
            </a:r>
            <a:endParaRPr lang="en-ZA" sz="6800" b="1" dirty="0">
              <a:solidFill>
                <a:schemeClr val="bg1"/>
              </a:solidFill>
              <a:latin typeface="Adobe Devanagari" panose="02040503050201020203" pitchFamily="18" charset="0"/>
              <a:cs typeface="Adobe Devanagari" panose="02040503050201020203" pitchFamily="18" charset="0"/>
            </a:endParaRPr>
          </a:p>
        </p:txBody>
      </p:sp>
    </p:spTree>
    <p:extLst>
      <p:ext uri="{BB962C8B-B14F-4D97-AF65-F5344CB8AC3E}">
        <p14:creationId xmlns:p14="http://schemas.microsoft.com/office/powerpoint/2010/main" val="12637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2 Tim 1:6 - For this reason…</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838200" y="2085653"/>
            <a:ext cx="9347295" cy="3665861"/>
          </a:xfrm>
        </p:spPr>
        <p:txBody>
          <a:bodyPr>
            <a:noAutofit/>
          </a:bodyPr>
          <a:lstStyle/>
          <a:p>
            <a:pPr marL="0" indent="0">
              <a:buNone/>
            </a:pPr>
            <a:r>
              <a:rPr lang="en-US" sz="3200" dirty="0">
                <a:solidFill>
                  <a:schemeClr val="bg1"/>
                </a:solidFill>
                <a:cs typeface="Adobe Devanagari" panose="02040503050201020203" pitchFamily="18" charset="0"/>
              </a:rPr>
              <a:t>Each one reach one…</a:t>
            </a:r>
          </a:p>
          <a:p>
            <a:pPr marL="0" indent="0">
              <a:buNone/>
            </a:pPr>
            <a:endParaRPr lang="en-US" sz="3200" dirty="0">
              <a:solidFill>
                <a:schemeClr val="bg1"/>
              </a:solidFill>
              <a:cs typeface="Adobe Devanagari" panose="02040503050201020203" pitchFamily="18" charset="0"/>
            </a:endParaRPr>
          </a:p>
          <a:p>
            <a:pPr marL="0" indent="0">
              <a:buNone/>
            </a:pPr>
            <a:endParaRPr lang="en-US" sz="3200" dirty="0">
              <a:solidFill>
                <a:schemeClr val="bg1"/>
              </a:solidFill>
              <a:cs typeface="Adobe Devanagari" panose="02040503050201020203" pitchFamily="18" charset="0"/>
            </a:endParaRPr>
          </a:p>
          <a:p>
            <a:pPr marL="0" indent="0">
              <a:buNone/>
            </a:pPr>
            <a:endParaRPr lang="en-US" sz="3200" dirty="0">
              <a:solidFill>
                <a:schemeClr val="bg1"/>
              </a:solidFill>
              <a:cs typeface="Adobe Devanagari" panose="02040503050201020203" pitchFamily="18" charset="0"/>
            </a:endParaRPr>
          </a:p>
          <a:p>
            <a:endParaRPr lang="en-ZA" sz="23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308416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Context</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752202" y="1444449"/>
            <a:ext cx="8600803" cy="4512214"/>
          </a:xfrm>
        </p:spPr>
        <p:txBody>
          <a:bodyPr>
            <a:noAutofit/>
          </a:bodyPr>
          <a:lstStyle/>
          <a:p>
            <a:r>
              <a:rPr lang="en-US" sz="2200" dirty="0">
                <a:solidFill>
                  <a:schemeClr val="bg1"/>
                </a:solidFill>
                <a:cs typeface="Adobe Devanagari" panose="02040503050201020203" pitchFamily="18" charset="0"/>
              </a:rPr>
              <a:t>Paul writing from prison and is close to the end of his life, send this letter to his protégé and spiritual son Timothy who was leading the Ephesian church at the time. </a:t>
            </a:r>
          </a:p>
          <a:p>
            <a:r>
              <a:rPr lang="en-US" sz="2200" dirty="0">
                <a:solidFill>
                  <a:schemeClr val="bg1"/>
                </a:solidFill>
                <a:cs typeface="Adobe Devanagari" panose="02040503050201020203" pitchFamily="18" charset="0"/>
              </a:rPr>
              <a:t>The weight of the responsibility of  Timothy’s calling, personal opposition, and heresy in the church – is a discouragement to him and lead him to doubt / fear. </a:t>
            </a:r>
          </a:p>
          <a:p>
            <a:r>
              <a:rPr lang="en-US" sz="2200" dirty="0">
                <a:solidFill>
                  <a:schemeClr val="bg1"/>
                </a:solidFill>
                <a:cs typeface="Adobe Devanagari" panose="02040503050201020203" pitchFamily="18" charset="0"/>
              </a:rPr>
              <a:t>Paul’ encourages Timothy in 3 ways:</a:t>
            </a:r>
          </a:p>
          <a:p>
            <a:r>
              <a:rPr lang="en-US" sz="2200" dirty="0">
                <a:solidFill>
                  <a:schemeClr val="bg1"/>
                </a:solidFill>
                <a:cs typeface="Adobe Devanagari" panose="02040503050201020203" pitchFamily="18" charset="0"/>
              </a:rPr>
              <a:t>1. that he is not alone</a:t>
            </a:r>
          </a:p>
          <a:p>
            <a:r>
              <a:rPr lang="en-US" sz="2200" dirty="0">
                <a:solidFill>
                  <a:schemeClr val="bg1"/>
                </a:solidFill>
                <a:cs typeface="Adobe Devanagari" panose="02040503050201020203" pitchFamily="18" charset="0"/>
              </a:rPr>
              <a:t>2. that he possesses a sincere faith</a:t>
            </a:r>
          </a:p>
          <a:p>
            <a:r>
              <a:rPr lang="en-US" sz="2200" dirty="0">
                <a:solidFill>
                  <a:schemeClr val="bg1"/>
                </a:solidFill>
                <a:cs typeface="Adobe Devanagari" panose="02040503050201020203" pitchFamily="18" charset="0"/>
              </a:rPr>
              <a:t>3. that he has the indwelling Holy Spirit.</a:t>
            </a:r>
          </a:p>
          <a:p>
            <a:pPr marL="0" indent="0">
              <a:buNone/>
            </a:pPr>
            <a:endParaRPr lang="en-US" sz="2200" dirty="0">
              <a:solidFill>
                <a:schemeClr val="bg1"/>
              </a:solidFill>
              <a:cs typeface="Adobe Devanagari" panose="02040503050201020203" pitchFamily="18" charset="0"/>
            </a:endParaRPr>
          </a:p>
          <a:p>
            <a:r>
              <a:rPr lang="en-US" sz="2200" dirty="0">
                <a:solidFill>
                  <a:schemeClr val="bg1"/>
                </a:solidFill>
                <a:cs typeface="Adobe Devanagari" panose="02040503050201020203" pitchFamily="18" charset="0"/>
              </a:rPr>
              <a:t>He instructs him to FAN INTO FLAME the gift of God.</a:t>
            </a:r>
          </a:p>
        </p:txBody>
      </p:sp>
    </p:spTree>
    <p:extLst>
      <p:ext uri="{BB962C8B-B14F-4D97-AF65-F5344CB8AC3E}">
        <p14:creationId xmlns:p14="http://schemas.microsoft.com/office/powerpoint/2010/main" val="113669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Context</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752202" y="1444449"/>
            <a:ext cx="8600803" cy="4512214"/>
          </a:xfrm>
        </p:spPr>
        <p:txBody>
          <a:bodyPr>
            <a:noAutofit/>
          </a:bodyPr>
          <a:lstStyle/>
          <a:p>
            <a:r>
              <a:rPr lang="en-US" sz="2200" dirty="0">
                <a:solidFill>
                  <a:schemeClr val="bg1"/>
                </a:solidFill>
                <a:cs typeface="Adobe Devanagari" panose="02040503050201020203" pitchFamily="18" charset="0"/>
              </a:rPr>
              <a:t>Significance of this metaphor:</a:t>
            </a:r>
          </a:p>
          <a:p>
            <a:pPr marL="0" indent="0">
              <a:buNone/>
            </a:pPr>
            <a:endParaRPr lang="en-US" sz="2200" dirty="0">
              <a:solidFill>
                <a:schemeClr val="bg1"/>
              </a:solidFill>
              <a:cs typeface="Adobe Devanagari" panose="02040503050201020203" pitchFamily="18" charset="0"/>
            </a:endParaRPr>
          </a:p>
          <a:p>
            <a:r>
              <a:rPr lang="en-US" sz="2200" dirty="0">
                <a:solidFill>
                  <a:schemeClr val="bg1"/>
                </a:solidFill>
                <a:cs typeface="Adobe Devanagari" panose="02040503050201020203" pitchFamily="18" charset="0"/>
              </a:rPr>
              <a:t>God’s fire at the tabernacle and at Solomons temple</a:t>
            </a:r>
          </a:p>
          <a:p>
            <a:r>
              <a:rPr lang="en-US" sz="2200" dirty="0">
                <a:solidFill>
                  <a:schemeClr val="bg1"/>
                </a:solidFill>
                <a:cs typeface="Adobe Devanagari" panose="02040503050201020203" pitchFamily="18" charset="0"/>
              </a:rPr>
              <a:t>God’s fire at Pentecost</a:t>
            </a:r>
          </a:p>
          <a:p>
            <a:r>
              <a:rPr lang="en-US" sz="2200" dirty="0">
                <a:solidFill>
                  <a:schemeClr val="bg1"/>
                </a:solidFill>
                <a:cs typeface="Adobe Devanagari" panose="02040503050201020203" pitchFamily="18" charset="0"/>
              </a:rPr>
              <a:t>God’s fire = God’s presence and power with them / him.</a:t>
            </a:r>
          </a:p>
          <a:p>
            <a:r>
              <a:rPr lang="en-US" sz="2200" dirty="0">
                <a:solidFill>
                  <a:schemeClr val="bg1"/>
                </a:solidFill>
                <a:cs typeface="Adobe Devanagari" panose="02040503050201020203" pitchFamily="18" charset="0"/>
              </a:rPr>
              <a:t>Purifying fire that cleanses from sin</a:t>
            </a:r>
          </a:p>
          <a:p>
            <a:r>
              <a:rPr lang="en-US" sz="2200" dirty="0">
                <a:solidFill>
                  <a:schemeClr val="bg1"/>
                </a:solidFill>
                <a:cs typeface="Adobe Devanagari" panose="02040503050201020203" pitchFamily="18" charset="0"/>
              </a:rPr>
              <a:t>Light of God that overcomes darkness </a:t>
            </a:r>
          </a:p>
          <a:p>
            <a:r>
              <a:rPr lang="en-US" sz="2200" dirty="0">
                <a:solidFill>
                  <a:schemeClr val="bg1"/>
                </a:solidFill>
                <a:cs typeface="Adobe Devanagari" panose="02040503050201020203" pitchFamily="18" charset="0"/>
              </a:rPr>
              <a:t>Warmth of God’s love</a:t>
            </a:r>
          </a:p>
          <a:p>
            <a:endParaRPr lang="en-US" sz="2200" dirty="0">
              <a:solidFill>
                <a:schemeClr val="bg1"/>
              </a:solidFill>
              <a:cs typeface="Adobe Devanagari" panose="02040503050201020203" pitchFamily="18" charset="0"/>
            </a:endParaRPr>
          </a:p>
          <a:p>
            <a:r>
              <a:rPr lang="en-US" sz="2200" dirty="0">
                <a:solidFill>
                  <a:schemeClr val="bg1"/>
                </a:solidFill>
                <a:cs typeface="Adobe Devanagari" panose="02040503050201020203" pitchFamily="18" charset="0"/>
              </a:rPr>
              <a:t>We have the fire of God in us!</a:t>
            </a:r>
          </a:p>
          <a:p>
            <a:endParaRPr lang="en-US" sz="22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400908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Context</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752202" y="1444449"/>
            <a:ext cx="8988698" cy="4512214"/>
          </a:xfrm>
        </p:spPr>
        <p:txBody>
          <a:bodyPr>
            <a:noAutofit/>
          </a:bodyPr>
          <a:lstStyle/>
          <a:p>
            <a:r>
              <a:rPr lang="en-US" sz="2300" dirty="0">
                <a:solidFill>
                  <a:schemeClr val="bg1"/>
                </a:solidFill>
                <a:cs typeface="Adobe Devanagari" panose="02040503050201020203" pitchFamily="18" charset="0"/>
              </a:rPr>
              <a:t>Flames deadening without air movement is a warning and an encouragement:</a:t>
            </a:r>
          </a:p>
          <a:p>
            <a:pPr algn="l" rtl="0"/>
            <a:r>
              <a:rPr lang="en-US" sz="2300" dirty="0">
                <a:solidFill>
                  <a:schemeClr val="bg1"/>
                </a:solidFill>
                <a:cs typeface="Adobe Devanagari" panose="02040503050201020203" pitchFamily="18" charset="0"/>
              </a:rPr>
              <a:t>The fire in us - the power of God in us can fade if neglect the gift.</a:t>
            </a:r>
          </a:p>
          <a:p>
            <a:pPr algn="l" rtl="0"/>
            <a:r>
              <a:rPr lang="en-US" sz="2300" dirty="0">
                <a:solidFill>
                  <a:schemeClr val="bg1"/>
                </a:solidFill>
                <a:cs typeface="Adobe Devanagari" panose="02040503050201020203" pitchFamily="18" charset="0"/>
              </a:rPr>
              <a:t>1 Thes 5:19 “Do not quench the Spirit.”</a:t>
            </a:r>
          </a:p>
          <a:p>
            <a:pPr algn="l" rtl="0"/>
            <a:r>
              <a:rPr lang="en-US" sz="2300" dirty="0">
                <a:solidFill>
                  <a:schemeClr val="bg1"/>
                </a:solidFill>
                <a:cs typeface="Adobe Devanagari" panose="02040503050201020203" pitchFamily="18" charset="0"/>
              </a:rPr>
              <a:t>But the Holy Spirit will move when we act in certain ways.</a:t>
            </a:r>
          </a:p>
          <a:p>
            <a:pPr algn="l" rtl="0"/>
            <a:r>
              <a:rPr lang="en-US" sz="2300" dirty="0">
                <a:solidFill>
                  <a:schemeClr val="bg1"/>
                </a:solidFill>
                <a:cs typeface="Adobe Devanagari" panose="02040503050201020203" pitchFamily="18" charset="0"/>
              </a:rPr>
              <a:t>Paul gives Timothy advice as to how he could fan into flame the Spirit in his life. </a:t>
            </a:r>
          </a:p>
          <a:p>
            <a:endParaRPr lang="en-US" sz="22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98569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2 Timothy 1:8 - 14</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752202" y="1444449"/>
            <a:ext cx="9069892" cy="4307066"/>
          </a:xfrm>
        </p:spPr>
        <p:txBody>
          <a:bodyPr>
            <a:noAutofit/>
          </a:bodyPr>
          <a:lstStyle/>
          <a:p>
            <a:pPr marL="0" indent="0">
              <a:buNone/>
            </a:pPr>
            <a:r>
              <a:rPr lang="en-US" sz="2300" dirty="0">
                <a:solidFill>
                  <a:schemeClr val="bg1"/>
                </a:solidFill>
                <a:cs typeface="Adobe Devanagari" panose="02040503050201020203" pitchFamily="18" charset="0"/>
              </a:rPr>
              <a:t>8 Therefore do not be ashamed of the testimony about our Lord, nor of me his prisoner, but share in suffering for the gospel by the power of God, 9 who saved us and called us to a holy calling, not because of our works but because of his own purpose and grace, which he gave us in Christ Jesus before the ages began, 10 and which now has been manifested through the appearing of our Savior Christ Jesus, who abolished death and brought life and immortality to light through the gospel, 11 for which I was appointed a preacher and apostle and teacher, 12 which is why I suffer as I do. But I am not ashamed, for I know whom I have believed, and I am convinced that he is able to guard until that day what has been entrusted to me. 13 Follow the pattern of the sound words that you have heard from me, in the faith and love that are in Christ Jesus. 14 By the Holy Spirit who dwells within us, guard the good deposit entrusted to you.</a:t>
            </a:r>
            <a:endParaRPr lang="en-ZA" sz="23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1059718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1. Do not be ashamed</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752202" y="1444449"/>
            <a:ext cx="8600803" cy="4307066"/>
          </a:xfrm>
        </p:spPr>
        <p:txBody>
          <a:bodyPr>
            <a:noAutofit/>
          </a:bodyPr>
          <a:lstStyle/>
          <a:p>
            <a:pPr marL="0" indent="0">
              <a:buNone/>
            </a:pPr>
            <a:r>
              <a:rPr lang="en-US" sz="2300" dirty="0">
                <a:solidFill>
                  <a:schemeClr val="bg1"/>
                </a:solidFill>
                <a:cs typeface="Adobe Devanagari" panose="02040503050201020203" pitchFamily="18" charset="0"/>
              </a:rPr>
              <a:t>8Therefore do not be ashamed of the testimony about our Lord, nor of me his prisoner, but share in suffering for the gospel by the power of God, 9 (a) who saved us and called us to a holy calling, </a:t>
            </a:r>
          </a:p>
          <a:p>
            <a:pPr marL="0" indent="0">
              <a:buNone/>
            </a:pPr>
            <a:endParaRPr lang="en-US" sz="2300" dirty="0">
              <a:solidFill>
                <a:schemeClr val="bg1"/>
              </a:solidFill>
              <a:cs typeface="Adobe Devanagari" panose="02040503050201020203" pitchFamily="18" charset="0"/>
            </a:endParaRPr>
          </a:p>
          <a:p>
            <a:r>
              <a:rPr lang="en-US" sz="2300" dirty="0">
                <a:solidFill>
                  <a:schemeClr val="bg1"/>
                </a:solidFill>
                <a:cs typeface="Adobe Devanagari" panose="02040503050201020203" pitchFamily="18" charset="0"/>
              </a:rPr>
              <a:t>Do not be ashamed (to be fearful – timid – do not shrink back - feel shame) of the gospel.</a:t>
            </a:r>
          </a:p>
          <a:p>
            <a:r>
              <a:rPr lang="en-US" sz="2300" dirty="0">
                <a:solidFill>
                  <a:schemeClr val="bg1"/>
                </a:solidFill>
                <a:cs typeface="Adobe Devanagari" panose="02040503050201020203" pitchFamily="18" charset="0"/>
              </a:rPr>
              <a:t>Jesus has a severe warning for those who are ashamed of Him (Mk 8:38)</a:t>
            </a:r>
          </a:p>
          <a:p>
            <a:r>
              <a:rPr lang="en-US" sz="2300" dirty="0">
                <a:solidFill>
                  <a:schemeClr val="bg1"/>
                </a:solidFill>
                <a:cs typeface="Adobe Devanagari" panose="02040503050201020203" pitchFamily="18" charset="0"/>
              </a:rPr>
              <a:t>Why? Because to be ashamed is to quench the Spirit </a:t>
            </a:r>
          </a:p>
          <a:p>
            <a:endParaRPr lang="en-ZA" sz="23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112916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1. Do not be ashamed</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752202" y="1628503"/>
            <a:ext cx="8600803" cy="4123012"/>
          </a:xfrm>
        </p:spPr>
        <p:txBody>
          <a:bodyPr>
            <a:noAutofit/>
          </a:bodyPr>
          <a:lstStyle/>
          <a:p>
            <a:r>
              <a:rPr lang="en-US" sz="2400" dirty="0">
                <a:solidFill>
                  <a:schemeClr val="bg1"/>
                </a:solidFill>
                <a:cs typeface="Adobe Devanagari" panose="02040503050201020203" pitchFamily="18" charset="0"/>
              </a:rPr>
              <a:t>Rather to fan into flame the power of the Spirit by:</a:t>
            </a:r>
          </a:p>
          <a:p>
            <a:pPr marL="0" indent="0">
              <a:buNone/>
            </a:pPr>
            <a:endParaRPr lang="en-US" sz="2400" dirty="0">
              <a:solidFill>
                <a:schemeClr val="bg1"/>
              </a:solidFill>
              <a:cs typeface="Adobe Devanagari" panose="02040503050201020203" pitchFamily="18" charset="0"/>
            </a:endParaRPr>
          </a:p>
          <a:p>
            <a:r>
              <a:rPr lang="en-US" sz="2400" dirty="0">
                <a:solidFill>
                  <a:schemeClr val="bg1"/>
                </a:solidFill>
                <a:cs typeface="Adobe Devanagari" panose="02040503050201020203" pitchFamily="18" charset="0"/>
              </a:rPr>
              <a:t>1) Share in suffering for the gospel </a:t>
            </a:r>
          </a:p>
          <a:p>
            <a:r>
              <a:rPr lang="en-US" sz="2400" dirty="0">
                <a:solidFill>
                  <a:schemeClr val="bg1"/>
                </a:solidFill>
                <a:cs typeface="Adobe Devanagari" panose="02040503050201020203" pitchFamily="18" charset="0"/>
              </a:rPr>
              <a:t>2) by the power of God</a:t>
            </a:r>
          </a:p>
          <a:p>
            <a:r>
              <a:rPr lang="en-US" sz="2400" dirty="0">
                <a:solidFill>
                  <a:schemeClr val="bg1"/>
                </a:solidFill>
                <a:cs typeface="Adobe Devanagari" panose="02040503050201020203" pitchFamily="18" charset="0"/>
              </a:rPr>
              <a:t>3) For your Holy calling – the  Glory of God</a:t>
            </a:r>
          </a:p>
          <a:p>
            <a:endParaRPr lang="en-US" sz="2400" dirty="0">
              <a:solidFill>
                <a:schemeClr val="bg1"/>
              </a:solidFill>
              <a:cs typeface="Adobe Devanagari" panose="02040503050201020203" pitchFamily="18" charset="0"/>
            </a:endParaRPr>
          </a:p>
          <a:p>
            <a:r>
              <a:rPr lang="en-US" sz="2400" dirty="0">
                <a:solidFill>
                  <a:schemeClr val="bg1"/>
                </a:solidFill>
                <a:cs typeface="Adobe Devanagari" panose="02040503050201020203" pitchFamily="18" charset="0"/>
              </a:rPr>
              <a:t>You are his chosen instrument</a:t>
            </a:r>
          </a:p>
          <a:p>
            <a:r>
              <a:rPr lang="en-US" sz="2400" dirty="0">
                <a:solidFill>
                  <a:schemeClr val="bg1"/>
                </a:solidFill>
                <a:cs typeface="Adobe Devanagari" panose="02040503050201020203" pitchFamily="18" charset="0"/>
              </a:rPr>
              <a:t>You always get another chance</a:t>
            </a:r>
          </a:p>
          <a:p>
            <a:endParaRPr lang="en-ZA" sz="23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153495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dirty="0">
                <a:solidFill>
                  <a:schemeClr val="bg1"/>
                </a:solidFill>
                <a:cs typeface="Adobe Devanagari" panose="02040503050201020203" pitchFamily="18" charset="0"/>
              </a:rPr>
              <a:t>2. Rest in Grace</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838200" y="1444449"/>
            <a:ext cx="9347295" cy="4307066"/>
          </a:xfrm>
        </p:spPr>
        <p:txBody>
          <a:bodyPr>
            <a:noAutofit/>
          </a:bodyPr>
          <a:lstStyle/>
          <a:p>
            <a:pPr marL="0" indent="0">
              <a:buNone/>
            </a:pPr>
            <a:r>
              <a:rPr lang="en-US" sz="2300" dirty="0">
                <a:solidFill>
                  <a:schemeClr val="bg1"/>
                </a:solidFill>
                <a:cs typeface="Adobe Devanagari" panose="02040503050201020203" pitchFamily="18" charset="0"/>
              </a:rPr>
              <a:t>v9b not because of our works but because of his own purpose and grace, which he gave us in Christ Jesus before the ages began, …….. 11 for which I was appointed a preacher and apostle and teacher, 12 which is why I suffer as I do. But I am not ashamed, for I know whom I have believed, and I am convinced that he is able to guard until that day what has been entrusted to me. </a:t>
            </a:r>
          </a:p>
          <a:p>
            <a:pPr marL="0" indent="0">
              <a:buNone/>
            </a:pPr>
            <a:endParaRPr lang="en-US" sz="2300" dirty="0">
              <a:solidFill>
                <a:schemeClr val="bg1"/>
              </a:solidFill>
              <a:cs typeface="Adobe Devanagari" panose="02040503050201020203" pitchFamily="18" charset="0"/>
            </a:endParaRPr>
          </a:p>
          <a:p>
            <a:r>
              <a:rPr lang="en-US" sz="2300" dirty="0">
                <a:solidFill>
                  <a:schemeClr val="bg1"/>
                </a:solidFill>
                <a:cs typeface="Adobe Devanagari" panose="02040503050201020203" pitchFamily="18" charset="0"/>
              </a:rPr>
              <a:t>Not our works (ability) that qualify us – but His purposes and grace.</a:t>
            </a:r>
          </a:p>
          <a:p>
            <a:r>
              <a:rPr lang="en-US" sz="2300" dirty="0">
                <a:solidFill>
                  <a:schemeClr val="bg1"/>
                </a:solidFill>
                <a:cs typeface="Adobe Devanagari" panose="02040503050201020203" pitchFamily="18" charset="0"/>
              </a:rPr>
              <a:t>Know WHOM you have believed – His doing and His name stake.</a:t>
            </a:r>
          </a:p>
          <a:p>
            <a:r>
              <a:rPr lang="en-US" sz="2300" dirty="0">
                <a:solidFill>
                  <a:schemeClr val="bg1"/>
                </a:solidFill>
                <a:cs typeface="Adobe Devanagari" panose="02040503050201020203" pitchFamily="18" charset="0"/>
              </a:rPr>
              <a:t>He is able to guard what has been entrusted to you.</a:t>
            </a:r>
          </a:p>
          <a:p>
            <a:endParaRPr lang="en-ZA" sz="23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61962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Content Placeholder 16" descr="A close-up of a fire&#10;&#10;Description automatically generated">
            <a:extLst>
              <a:ext uri="{FF2B5EF4-FFF2-40B4-BE49-F238E27FC236}">
                <a16:creationId xmlns:a16="http://schemas.microsoft.com/office/drawing/2014/main" id="{9DB9EA78-950C-F937-687E-640BBCAB99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72518" y="2849525"/>
            <a:ext cx="4619482" cy="4008475"/>
          </a:xfrm>
        </p:spPr>
      </p:pic>
      <p:sp>
        <p:nvSpPr>
          <p:cNvPr id="2" name="Title 1">
            <a:extLst>
              <a:ext uri="{FF2B5EF4-FFF2-40B4-BE49-F238E27FC236}">
                <a16:creationId xmlns:a16="http://schemas.microsoft.com/office/drawing/2014/main" id="{20ED81C6-A55D-078E-D86D-FFC9F938A722}"/>
              </a:ext>
            </a:extLst>
          </p:cNvPr>
          <p:cNvSpPr>
            <a:spLocks noGrp="1"/>
          </p:cNvSpPr>
          <p:nvPr>
            <p:ph type="title"/>
          </p:nvPr>
        </p:nvSpPr>
        <p:spPr>
          <a:xfrm>
            <a:off x="838200" y="365126"/>
            <a:ext cx="10515600" cy="991064"/>
          </a:xfrm>
        </p:spPr>
        <p:txBody>
          <a:bodyPr/>
          <a:lstStyle/>
          <a:p>
            <a:pPr algn="ctr"/>
            <a:r>
              <a:rPr lang="en-US" sz="4400" dirty="0">
                <a:solidFill>
                  <a:schemeClr val="bg1"/>
                </a:solidFill>
                <a:cs typeface="Adobe Devanagari" panose="02040503050201020203" pitchFamily="18" charset="0"/>
              </a:rPr>
              <a:t>3. Guard the good deposit</a:t>
            </a:r>
            <a:endParaRPr lang="en-ZA" dirty="0">
              <a:solidFill>
                <a:schemeClr val="bg1"/>
              </a:solidFill>
              <a:cs typeface="Adobe Devanagari" panose="02040503050201020203" pitchFamily="18" charset="0"/>
            </a:endParaRPr>
          </a:p>
        </p:txBody>
      </p:sp>
      <p:sp>
        <p:nvSpPr>
          <p:cNvPr id="3" name="Content Placeholder 2">
            <a:extLst>
              <a:ext uri="{FF2B5EF4-FFF2-40B4-BE49-F238E27FC236}">
                <a16:creationId xmlns:a16="http://schemas.microsoft.com/office/drawing/2014/main" id="{28E8FF66-2592-D518-BF2A-F6DF6508A18F}"/>
              </a:ext>
            </a:extLst>
          </p:cNvPr>
          <p:cNvSpPr>
            <a:spLocks noGrp="1"/>
          </p:cNvSpPr>
          <p:nvPr>
            <p:ph sz="half" idx="1"/>
          </p:nvPr>
        </p:nvSpPr>
        <p:spPr>
          <a:xfrm>
            <a:off x="838200" y="1444449"/>
            <a:ext cx="9347295" cy="4307066"/>
          </a:xfrm>
        </p:spPr>
        <p:txBody>
          <a:bodyPr>
            <a:noAutofit/>
          </a:bodyPr>
          <a:lstStyle/>
          <a:p>
            <a:pPr marL="0" indent="0">
              <a:buNone/>
            </a:pPr>
            <a:r>
              <a:rPr lang="en-US" sz="2300" i="1" dirty="0">
                <a:solidFill>
                  <a:schemeClr val="bg1"/>
                </a:solidFill>
                <a:cs typeface="Adobe Devanagari" panose="02040503050201020203" pitchFamily="18" charset="0"/>
              </a:rPr>
              <a:t>13 Follow the pattern of the sound words that you have heard from me, in the faith and love that are in Christ Jesus. 14 By the Holy Spirit who dwells within us, guard the good deposit entrusted to you. </a:t>
            </a:r>
          </a:p>
          <a:p>
            <a:pPr marL="0" indent="0">
              <a:buNone/>
            </a:pPr>
            <a:endParaRPr lang="en-US" sz="2300" dirty="0">
              <a:solidFill>
                <a:schemeClr val="bg1"/>
              </a:solidFill>
              <a:cs typeface="Adobe Devanagari" panose="02040503050201020203" pitchFamily="18" charset="0"/>
            </a:endParaRPr>
          </a:p>
          <a:p>
            <a:r>
              <a:rPr lang="en-US" sz="2300" dirty="0">
                <a:solidFill>
                  <a:schemeClr val="bg1"/>
                </a:solidFill>
                <a:cs typeface="Adobe Devanagari" panose="02040503050201020203" pitchFamily="18" charset="0"/>
              </a:rPr>
              <a:t>Follow the pattern of sound words (teaching)</a:t>
            </a:r>
          </a:p>
          <a:p>
            <a:r>
              <a:rPr lang="en-US" sz="2300" dirty="0">
                <a:solidFill>
                  <a:schemeClr val="bg1"/>
                </a:solidFill>
                <a:cs typeface="Adobe Devanagari" panose="02040503050201020203" pitchFamily="18" charset="0"/>
              </a:rPr>
              <a:t>By the Holy Spirit guard, the good deposit.</a:t>
            </a:r>
          </a:p>
          <a:p>
            <a:endParaRPr lang="en-ZA" sz="2300" dirty="0">
              <a:solidFill>
                <a:schemeClr val="bg1"/>
              </a:solidFill>
              <a:cs typeface="Adobe Devanagari" panose="02040503050201020203" pitchFamily="18" charset="0"/>
            </a:endParaRPr>
          </a:p>
        </p:txBody>
      </p:sp>
    </p:spTree>
    <p:extLst>
      <p:ext uri="{BB962C8B-B14F-4D97-AF65-F5344CB8AC3E}">
        <p14:creationId xmlns:p14="http://schemas.microsoft.com/office/powerpoint/2010/main" val="117586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FAN INTO FLAME 1</Template>
  <TotalTime>1066</TotalTime>
  <Words>817</Words>
  <Application>Microsoft Office PowerPoint</Application>
  <PresentationFormat>Widescreen</PresentationFormat>
  <Paragraphs>59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Adobe Devanagari</vt:lpstr>
      <vt:lpstr>Aptos</vt:lpstr>
      <vt:lpstr>Aptos Display</vt:lpstr>
      <vt:lpstr>Arial</vt:lpstr>
      <vt:lpstr>Office Theme</vt:lpstr>
      <vt:lpstr>FAN INTO FLAME </vt:lpstr>
      <vt:lpstr>Context</vt:lpstr>
      <vt:lpstr>Context</vt:lpstr>
      <vt:lpstr>Context</vt:lpstr>
      <vt:lpstr>2 Timothy 1:8 - 14</vt:lpstr>
      <vt:lpstr>1. Do not be ashamed</vt:lpstr>
      <vt:lpstr>1. Do not be ashamed</vt:lpstr>
      <vt:lpstr>2. Rest in Grace</vt:lpstr>
      <vt:lpstr>3. Guard the good deposit</vt:lpstr>
      <vt:lpstr>2 Tim 1:6 - For this reason…</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FAN INTO FLAME 2</dc:title>
  <dc:creator>Tony Shuttleworth</dc:creator>
  <cp:lastModifiedBy>Tony Shuttleworth</cp:lastModifiedBy>
  <cp:revision>2</cp:revision>
  <dcterms:created xsi:type="dcterms:W3CDTF">2025-09-13T12:43:16Z</dcterms:created>
  <dcterms:modified xsi:type="dcterms:W3CDTF">2025-09-14T07:11:47Z</dcterms:modified>
</cp:coreProperties>
</file>