
<file path=[Content_Types].xml><?xml version="1.0" encoding="utf-8"?>
<Types xmlns="http://schemas.openxmlformats.org/package/2006/content-types">
  <Default Extension="bmp" ContentType="image/bmp"/>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25"/>
  </p:notesMasterIdLst>
  <p:sldIdLst>
    <p:sldId id="256" r:id="rId2"/>
    <p:sldId id="257" r:id="rId3"/>
    <p:sldId id="259" r:id="rId4"/>
    <p:sldId id="258" r:id="rId5"/>
    <p:sldId id="263" r:id="rId6"/>
    <p:sldId id="279" r:id="rId7"/>
    <p:sldId id="280" r:id="rId8"/>
    <p:sldId id="261" r:id="rId9"/>
    <p:sldId id="265" r:id="rId10"/>
    <p:sldId id="266" r:id="rId11"/>
    <p:sldId id="282" r:id="rId12"/>
    <p:sldId id="262" r:id="rId13"/>
    <p:sldId id="269" r:id="rId14"/>
    <p:sldId id="270" r:id="rId15"/>
    <p:sldId id="271" r:id="rId16"/>
    <p:sldId id="264" r:id="rId17"/>
    <p:sldId id="274" r:id="rId18"/>
    <p:sldId id="273" r:id="rId19"/>
    <p:sldId id="276" r:id="rId20"/>
    <p:sldId id="272" r:id="rId21"/>
    <p:sldId id="283" r:id="rId22"/>
    <p:sldId id="284" r:id="rId23"/>
    <p:sldId id="28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B86F26-14C4-41B8-A5CE-9B8FBBCBA5E8}" v="678" dt="2025-08-22T15:23:25.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94660"/>
  </p:normalViewPr>
  <p:slideViewPr>
    <p:cSldViewPr snapToGrid="0">
      <p:cViewPr>
        <p:scale>
          <a:sx n="72" d="100"/>
          <a:sy n="72" d="100"/>
        </p:scale>
        <p:origin x="92" y="84"/>
      </p:cViewPr>
      <p:guideLst/>
    </p:cSldViewPr>
  </p:slideViewPr>
  <p:notesTextViewPr>
    <p:cViewPr>
      <p:scale>
        <a:sx n="1" d="1"/>
        <a:sy n="1" d="1"/>
      </p:scale>
      <p:origin x="0" y="-16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B4A499-3F56-47D0-BFBC-52054575A621}" type="datetimeFigureOut">
              <a:rPr lang="en-ZA" smtClean="0"/>
              <a:t>23/08/2025</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0591A5-F41D-42F6-AAB3-1BFD1D38D939}" type="slidenum">
              <a:rPr lang="en-ZA" smtClean="0"/>
              <a:t>‹#›</a:t>
            </a:fld>
            <a:endParaRPr lang="en-ZA"/>
          </a:p>
        </p:txBody>
      </p:sp>
    </p:spTree>
    <p:extLst>
      <p:ext uri="{BB962C8B-B14F-4D97-AF65-F5344CB8AC3E}">
        <p14:creationId xmlns:p14="http://schemas.microsoft.com/office/powerpoint/2010/main" val="1379695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The Holy Spirit is an essential part of what it means to be a Christian – we are baptized into His name…! </a:t>
            </a:r>
          </a:p>
          <a:p>
            <a:pPr marL="0" indent="0">
              <a:buNone/>
            </a:pPr>
            <a:r>
              <a:rPr lang="en-US" sz="1200" dirty="0"/>
              <a:t>We should have a belief in, a reverence for and be </a:t>
            </a:r>
            <a:r>
              <a:rPr lang="en-US" sz="1200" dirty="0" err="1"/>
              <a:t>honouring</a:t>
            </a:r>
            <a:r>
              <a:rPr lang="en-US" sz="1200" dirty="0"/>
              <a:t> of the Spirit. He is not to be grieved or ignored.</a:t>
            </a:r>
            <a:endParaRPr lang="en-ZA" sz="1200" dirty="0"/>
          </a:p>
          <a:p>
            <a:endParaRPr lang="en-ZA" dirty="0"/>
          </a:p>
        </p:txBody>
      </p:sp>
      <p:sp>
        <p:nvSpPr>
          <p:cNvPr id="4" name="Slide Number Placeholder 3"/>
          <p:cNvSpPr>
            <a:spLocks noGrp="1"/>
          </p:cNvSpPr>
          <p:nvPr>
            <p:ph type="sldNum" sz="quarter" idx="5"/>
          </p:nvPr>
        </p:nvSpPr>
        <p:spPr/>
        <p:txBody>
          <a:bodyPr/>
          <a:lstStyle/>
          <a:p>
            <a:fld id="{150591A5-F41D-42F6-AAB3-1BFD1D38D939}" type="slidenum">
              <a:rPr lang="en-ZA" smtClean="0"/>
              <a:t>2</a:t>
            </a:fld>
            <a:endParaRPr lang="en-ZA"/>
          </a:p>
        </p:txBody>
      </p:sp>
    </p:spTree>
    <p:extLst>
      <p:ext uri="{BB962C8B-B14F-4D97-AF65-F5344CB8AC3E}">
        <p14:creationId xmlns:p14="http://schemas.microsoft.com/office/powerpoint/2010/main" val="3425950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By accepting Jesus as Lord and </a:t>
            </a:r>
            <a:r>
              <a:rPr lang="en-US" sz="1200" dirty="0" err="1"/>
              <a:t>Saviour</a:t>
            </a:r>
            <a:r>
              <a:rPr lang="en-US" sz="1200" dirty="0"/>
              <a:t> - believing in Him - we receive the Holy Spirit who will be with us and in us!</a:t>
            </a:r>
          </a:p>
          <a:p>
            <a:pPr marL="0" indent="0">
              <a:buNone/>
            </a:pPr>
            <a:r>
              <a:rPr lang="en-US" sz="1200" dirty="0"/>
              <a:t>Now we should in step with Him.</a:t>
            </a:r>
            <a:endParaRPr lang="en-ZA" sz="1200" dirty="0"/>
          </a:p>
          <a:p>
            <a:endParaRPr lang="en-ZA" dirty="0"/>
          </a:p>
        </p:txBody>
      </p:sp>
      <p:sp>
        <p:nvSpPr>
          <p:cNvPr id="4" name="Slide Number Placeholder 3"/>
          <p:cNvSpPr>
            <a:spLocks noGrp="1"/>
          </p:cNvSpPr>
          <p:nvPr>
            <p:ph type="sldNum" sz="quarter" idx="5"/>
          </p:nvPr>
        </p:nvSpPr>
        <p:spPr/>
        <p:txBody>
          <a:bodyPr/>
          <a:lstStyle/>
          <a:p>
            <a:fld id="{150591A5-F41D-42F6-AAB3-1BFD1D38D939}" type="slidenum">
              <a:rPr lang="en-ZA" smtClean="0"/>
              <a:t>3</a:t>
            </a:fld>
            <a:endParaRPr lang="en-ZA"/>
          </a:p>
        </p:txBody>
      </p:sp>
    </p:spTree>
    <p:extLst>
      <p:ext uri="{BB962C8B-B14F-4D97-AF65-F5344CB8AC3E}">
        <p14:creationId xmlns:p14="http://schemas.microsoft.com/office/powerpoint/2010/main" val="272626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There is a receiving - being clothed or baptized with additional  supernatural power of the Holy Spirit! </a:t>
            </a:r>
            <a:endParaRPr lang="en-ZA" sz="1200" dirty="0"/>
          </a:p>
          <a:p>
            <a:endParaRPr lang="en-ZA" dirty="0"/>
          </a:p>
        </p:txBody>
      </p:sp>
      <p:sp>
        <p:nvSpPr>
          <p:cNvPr id="4" name="Slide Number Placeholder 3"/>
          <p:cNvSpPr>
            <a:spLocks noGrp="1"/>
          </p:cNvSpPr>
          <p:nvPr>
            <p:ph type="sldNum" sz="quarter" idx="5"/>
          </p:nvPr>
        </p:nvSpPr>
        <p:spPr/>
        <p:txBody>
          <a:bodyPr/>
          <a:lstStyle/>
          <a:p>
            <a:fld id="{150591A5-F41D-42F6-AAB3-1BFD1D38D939}" type="slidenum">
              <a:rPr lang="en-ZA" smtClean="0"/>
              <a:t>4</a:t>
            </a:fld>
            <a:endParaRPr lang="en-ZA"/>
          </a:p>
        </p:txBody>
      </p:sp>
    </p:spTree>
    <p:extLst>
      <p:ext uri="{BB962C8B-B14F-4D97-AF65-F5344CB8AC3E}">
        <p14:creationId xmlns:p14="http://schemas.microsoft.com/office/powerpoint/2010/main" val="2470758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It’s </a:t>
            </a:r>
            <a:r>
              <a:rPr lang="en-US" sz="1200" b="1" dirty="0"/>
              <a:t>only</a:t>
            </a:r>
            <a:r>
              <a:rPr lang="en-US" sz="1200" dirty="0"/>
              <a:t> by the power of the Holy Spirit that antagonistic places are converted, weak vessels used and hard hearts softened for God. </a:t>
            </a:r>
            <a:r>
              <a:rPr lang="en-US" sz="1200"/>
              <a:t>We cannot do it in our own strength!</a:t>
            </a:r>
          </a:p>
          <a:p>
            <a:endParaRPr lang="en-ZA"/>
          </a:p>
        </p:txBody>
      </p:sp>
      <p:sp>
        <p:nvSpPr>
          <p:cNvPr id="4" name="Slide Number Placeholder 3"/>
          <p:cNvSpPr>
            <a:spLocks noGrp="1"/>
          </p:cNvSpPr>
          <p:nvPr>
            <p:ph type="sldNum" sz="quarter" idx="5"/>
          </p:nvPr>
        </p:nvSpPr>
        <p:spPr/>
        <p:txBody>
          <a:bodyPr/>
          <a:lstStyle/>
          <a:p>
            <a:fld id="{150591A5-F41D-42F6-AAB3-1BFD1D38D939}" type="slidenum">
              <a:rPr lang="en-ZA" smtClean="0"/>
              <a:t>6</a:t>
            </a:fld>
            <a:endParaRPr lang="en-ZA"/>
          </a:p>
        </p:txBody>
      </p:sp>
    </p:spTree>
    <p:extLst>
      <p:ext uri="{BB962C8B-B14F-4D97-AF65-F5344CB8AC3E}">
        <p14:creationId xmlns:p14="http://schemas.microsoft.com/office/powerpoint/2010/main" val="3700119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 tend to be most wary of this power of God in the church as these gifts, cannot be cerebrally understood or rationalized. This leads some to fear, stemming from a sense of a lack of control, and doubt that the outworking is from God at all - Which at its core comes from an unbelieving heart.</a:t>
            </a:r>
          </a:p>
          <a:p>
            <a:endParaRPr lang="en-ZA" dirty="0"/>
          </a:p>
        </p:txBody>
      </p:sp>
      <p:sp>
        <p:nvSpPr>
          <p:cNvPr id="4" name="Slide Number Placeholder 3"/>
          <p:cNvSpPr>
            <a:spLocks noGrp="1"/>
          </p:cNvSpPr>
          <p:nvPr>
            <p:ph type="sldNum" sz="quarter" idx="5"/>
          </p:nvPr>
        </p:nvSpPr>
        <p:spPr/>
        <p:txBody>
          <a:bodyPr/>
          <a:lstStyle/>
          <a:p>
            <a:fld id="{150591A5-F41D-42F6-AAB3-1BFD1D38D939}" type="slidenum">
              <a:rPr lang="en-ZA" smtClean="0"/>
              <a:t>18</a:t>
            </a:fld>
            <a:endParaRPr lang="en-ZA"/>
          </a:p>
        </p:txBody>
      </p:sp>
    </p:spTree>
    <p:extLst>
      <p:ext uri="{BB962C8B-B14F-4D97-AF65-F5344CB8AC3E}">
        <p14:creationId xmlns:p14="http://schemas.microsoft.com/office/powerpoint/2010/main" val="11641372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8/22/2025</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8/22/2025</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8/22/2025</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8/22/2025</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8/22/2025</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8/22/2025</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8/22/2025</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8/22/2025</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8/22/2025</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8/22/2025</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8/22/2025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8/22/2025</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DF4C-1B14-6BB4-BEC1-7F2ADA6F53D5}"/>
              </a:ext>
            </a:extLst>
          </p:cNvPr>
          <p:cNvSpPr>
            <a:spLocks noGrp="1"/>
          </p:cNvSpPr>
          <p:nvPr>
            <p:ph type="ctrTitle"/>
          </p:nvPr>
        </p:nvSpPr>
        <p:spPr/>
        <p:txBody>
          <a:bodyPr/>
          <a:lstStyle/>
          <a:p>
            <a:r>
              <a:rPr lang="en-US" dirty="0"/>
              <a:t>The empowering holy spirit</a:t>
            </a:r>
            <a:endParaRPr lang="en-ZA" dirty="0"/>
          </a:p>
        </p:txBody>
      </p:sp>
    </p:spTree>
    <p:extLst>
      <p:ext uri="{BB962C8B-B14F-4D97-AF65-F5344CB8AC3E}">
        <p14:creationId xmlns:p14="http://schemas.microsoft.com/office/powerpoint/2010/main" val="926273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4E6EE-9D00-2DBE-E69F-84C59A0E17E0}"/>
              </a:ext>
            </a:extLst>
          </p:cNvPr>
          <p:cNvSpPr>
            <a:spLocks noGrp="1"/>
          </p:cNvSpPr>
          <p:nvPr>
            <p:ph type="title"/>
          </p:nvPr>
        </p:nvSpPr>
        <p:spPr>
          <a:xfrm>
            <a:off x="1066800" y="642594"/>
            <a:ext cx="10058400" cy="1064286"/>
          </a:xfrm>
        </p:spPr>
        <p:txBody>
          <a:bodyPr/>
          <a:lstStyle/>
          <a:p>
            <a:r>
              <a:rPr lang="en-US" dirty="0"/>
              <a:t>Power to proclaim…</a:t>
            </a:r>
            <a:endParaRPr lang="en-ZA" dirty="0"/>
          </a:p>
        </p:txBody>
      </p:sp>
      <p:sp>
        <p:nvSpPr>
          <p:cNvPr id="3" name="Content Placeholder 2">
            <a:extLst>
              <a:ext uri="{FF2B5EF4-FFF2-40B4-BE49-F238E27FC236}">
                <a16:creationId xmlns:a16="http://schemas.microsoft.com/office/drawing/2014/main" id="{62DC2E55-EDA3-9E4D-A92C-7EFF667DF087}"/>
              </a:ext>
            </a:extLst>
          </p:cNvPr>
          <p:cNvSpPr>
            <a:spLocks noGrp="1"/>
          </p:cNvSpPr>
          <p:nvPr>
            <p:ph idx="1"/>
          </p:nvPr>
        </p:nvSpPr>
        <p:spPr>
          <a:xfrm>
            <a:off x="1066800" y="1706880"/>
            <a:ext cx="10058400" cy="4508525"/>
          </a:xfrm>
        </p:spPr>
        <p:txBody>
          <a:bodyPr>
            <a:noAutofit/>
          </a:bodyPr>
          <a:lstStyle/>
          <a:p>
            <a:pPr marL="0" indent="0">
              <a:buNone/>
            </a:pPr>
            <a:r>
              <a:rPr lang="en-US" sz="2300" b="1" u="sng" dirty="0"/>
              <a:t>Peter – </a:t>
            </a:r>
          </a:p>
          <a:p>
            <a:pPr marL="0" indent="0">
              <a:buNone/>
            </a:pPr>
            <a:r>
              <a:rPr lang="en-US" sz="2300" dirty="0"/>
              <a:t>Acts 2 - “And they were cut to the heart”</a:t>
            </a:r>
          </a:p>
          <a:p>
            <a:pPr marL="0" indent="0">
              <a:buNone/>
            </a:pPr>
            <a:endParaRPr lang="en-US" sz="1200" dirty="0"/>
          </a:p>
          <a:p>
            <a:pPr marL="0" indent="0">
              <a:buNone/>
            </a:pPr>
            <a:r>
              <a:rPr lang="en-US" sz="2300" b="1" u="sng" dirty="0"/>
              <a:t>Disciples – </a:t>
            </a:r>
          </a:p>
          <a:p>
            <a:pPr marL="0" indent="0">
              <a:buNone/>
            </a:pPr>
            <a:r>
              <a:rPr lang="en-US" sz="2300" dirty="0"/>
              <a:t>Acts 4:29:31(b) ……… and </a:t>
            </a:r>
            <a:r>
              <a:rPr lang="en-US" sz="2300" b="1" dirty="0"/>
              <a:t>they were all filled </a:t>
            </a:r>
            <a:r>
              <a:rPr lang="en-US" sz="2300" dirty="0"/>
              <a:t>with the Holy Spirit and continued to </a:t>
            </a:r>
            <a:r>
              <a:rPr lang="en-US" sz="2300" b="1" dirty="0"/>
              <a:t>speak the word of God with boldness.</a:t>
            </a:r>
          </a:p>
          <a:p>
            <a:pPr marL="0" indent="0">
              <a:buNone/>
            </a:pPr>
            <a:endParaRPr lang="en-US" sz="1200" b="1" dirty="0"/>
          </a:p>
          <a:p>
            <a:pPr marL="0" indent="0">
              <a:buNone/>
            </a:pPr>
            <a:r>
              <a:rPr lang="en-US" sz="2300" b="1" u="sng" dirty="0"/>
              <a:t>Apostles – </a:t>
            </a:r>
          </a:p>
          <a:p>
            <a:pPr marL="0" indent="0">
              <a:buNone/>
            </a:pPr>
            <a:r>
              <a:rPr lang="en-US" sz="2300" dirty="0"/>
              <a:t>Acts 4:33 And with </a:t>
            </a:r>
            <a:r>
              <a:rPr lang="en-US" sz="2300" b="1" dirty="0"/>
              <a:t>great power the apostles were giving their testimony</a:t>
            </a:r>
            <a:r>
              <a:rPr lang="en-US" sz="2300" dirty="0"/>
              <a:t> </a:t>
            </a:r>
            <a:r>
              <a:rPr lang="en-US" sz="2300" b="1" dirty="0"/>
              <a:t>to the resurrection of the Lord Jesus</a:t>
            </a:r>
            <a:r>
              <a:rPr lang="en-US" sz="2300" dirty="0"/>
              <a:t>, and great grace was upon them all.</a:t>
            </a:r>
          </a:p>
          <a:p>
            <a:pPr marL="0" indent="0">
              <a:buNone/>
            </a:pPr>
            <a:endParaRPr lang="en-US" sz="2400" dirty="0"/>
          </a:p>
        </p:txBody>
      </p:sp>
    </p:spTree>
    <p:extLst>
      <p:ext uri="{BB962C8B-B14F-4D97-AF65-F5344CB8AC3E}">
        <p14:creationId xmlns:p14="http://schemas.microsoft.com/office/powerpoint/2010/main" val="252657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4E6EE-9D00-2DBE-E69F-84C59A0E17E0}"/>
              </a:ext>
            </a:extLst>
          </p:cNvPr>
          <p:cNvSpPr>
            <a:spLocks noGrp="1"/>
          </p:cNvSpPr>
          <p:nvPr>
            <p:ph type="title"/>
          </p:nvPr>
        </p:nvSpPr>
        <p:spPr>
          <a:xfrm>
            <a:off x="1066800" y="642594"/>
            <a:ext cx="10058400" cy="1064286"/>
          </a:xfrm>
        </p:spPr>
        <p:txBody>
          <a:bodyPr/>
          <a:lstStyle/>
          <a:p>
            <a:r>
              <a:rPr lang="en-US" dirty="0"/>
              <a:t>Power to proclaim…</a:t>
            </a:r>
            <a:endParaRPr lang="en-ZA" dirty="0"/>
          </a:p>
        </p:txBody>
      </p:sp>
      <p:sp>
        <p:nvSpPr>
          <p:cNvPr id="3" name="Content Placeholder 2">
            <a:extLst>
              <a:ext uri="{FF2B5EF4-FFF2-40B4-BE49-F238E27FC236}">
                <a16:creationId xmlns:a16="http://schemas.microsoft.com/office/drawing/2014/main" id="{62DC2E55-EDA3-9E4D-A92C-7EFF667DF087}"/>
              </a:ext>
            </a:extLst>
          </p:cNvPr>
          <p:cNvSpPr>
            <a:spLocks noGrp="1"/>
          </p:cNvSpPr>
          <p:nvPr>
            <p:ph idx="1"/>
          </p:nvPr>
        </p:nvSpPr>
        <p:spPr>
          <a:xfrm>
            <a:off x="1066800" y="1706881"/>
            <a:ext cx="10058400" cy="4328160"/>
          </a:xfrm>
        </p:spPr>
        <p:txBody>
          <a:bodyPr>
            <a:noAutofit/>
          </a:bodyPr>
          <a:lstStyle/>
          <a:p>
            <a:pPr marL="0" indent="0">
              <a:buNone/>
            </a:pPr>
            <a:r>
              <a:rPr lang="en-US" sz="2300" b="1" u="sng" dirty="0"/>
              <a:t>Paul – </a:t>
            </a:r>
          </a:p>
          <a:p>
            <a:pPr marL="0" indent="0">
              <a:buNone/>
            </a:pPr>
            <a:r>
              <a:rPr lang="en-US" sz="2300" dirty="0"/>
              <a:t>Acts 9:15 But the Lord said to him (Ananias), "Go, for he (Saul) is a chosen instrument of mine </a:t>
            </a:r>
            <a:r>
              <a:rPr lang="en-US" sz="2300" b="1" dirty="0"/>
              <a:t>to carry my name </a:t>
            </a:r>
            <a:r>
              <a:rPr lang="en-US" sz="2300" dirty="0"/>
              <a:t>before the Gentiles and kings and the children of Israel.</a:t>
            </a:r>
          </a:p>
          <a:p>
            <a:pPr marL="0" indent="0">
              <a:buNone/>
            </a:pPr>
            <a:endParaRPr lang="en-US" sz="2300" dirty="0"/>
          </a:p>
          <a:p>
            <a:pPr marL="0" indent="0">
              <a:buNone/>
            </a:pPr>
            <a:r>
              <a:rPr lang="en-US" sz="2300" dirty="0"/>
              <a:t>It is the power of the Holy Spirit in our proclamations that </a:t>
            </a:r>
          </a:p>
          <a:p>
            <a:pPr marL="0" indent="0">
              <a:buNone/>
            </a:pPr>
            <a:endParaRPr lang="en-US" sz="2400" dirty="0"/>
          </a:p>
        </p:txBody>
      </p:sp>
    </p:spTree>
    <p:extLst>
      <p:ext uri="{BB962C8B-B14F-4D97-AF65-F5344CB8AC3E}">
        <p14:creationId xmlns:p14="http://schemas.microsoft.com/office/powerpoint/2010/main" val="233656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DF4C-1B14-6BB4-BEC1-7F2ADA6F53D5}"/>
              </a:ext>
            </a:extLst>
          </p:cNvPr>
          <p:cNvSpPr>
            <a:spLocks noGrp="1"/>
          </p:cNvSpPr>
          <p:nvPr>
            <p:ph type="ctrTitle"/>
          </p:nvPr>
        </p:nvSpPr>
        <p:spPr/>
        <p:txBody>
          <a:bodyPr/>
          <a:lstStyle/>
          <a:p>
            <a:r>
              <a:rPr lang="en-US" dirty="0"/>
              <a:t>2. Directional power</a:t>
            </a:r>
            <a:endParaRPr lang="en-ZA" dirty="0"/>
          </a:p>
        </p:txBody>
      </p:sp>
    </p:spTree>
    <p:extLst>
      <p:ext uri="{BB962C8B-B14F-4D97-AF65-F5344CB8AC3E}">
        <p14:creationId xmlns:p14="http://schemas.microsoft.com/office/powerpoint/2010/main" val="2025359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6401-64ED-EC93-7B22-8F79F44262C4}"/>
              </a:ext>
            </a:extLst>
          </p:cNvPr>
          <p:cNvSpPr>
            <a:spLocks noGrp="1"/>
          </p:cNvSpPr>
          <p:nvPr>
            <p:ph type="title"/>
          </p:nvPr>
        </p:nvSpPr>
        <p:spPr>
          <a:xfrm>
            <a:off x="1066800" y="433589"/>
            <a:ext cx="10058400" cy="1371600"/>
          </a:xfrm>
        </p:spPr>
        <p:txBody>
          <a:bodyPr/>
          <a:lstStyle/>
          <a:p>
            <a:r>
              <a:rPr lang="en-US" dirty="0"/>
              <a:t>Rise and go…</a:t>
            </a:r>
            <a:endParaRPr lang="en-ZA" dirty="0"/>
          </a:p>
        </p:txBody>
      </p:sp>
      <p:sp>
        <p:nvSpPr>
          <p:cNvPr id="3" name="Content Placeholder 2">
            <a:extLst>
              <a:ext uri="{FF2B5EF4-FFF2-40B4-BE49-F238E27FC236}">
                <a16:creationId xmlns:a16="http://schemas.microsoft.com/office/drawing/2014/main" id="{AA0D8625-CE33-8FA5-7C3A-A17435CC8DEC}"/>
              </a:ext>
            </a:extLst>
          </p:cNvPr>
          <p:cNvSpPr>
            <a:spLocks noGrp="1"/>
          </p:cNvSpPr>
          <p:nvPr>
            <p:ph idx="1"/>
          </p:nvPr>
        </p:nvSpPr>
        <p:spPr>
          <a:xfrm>
            <a:off x="1066800" y="1920240"/>
            <a:ext cx="10058400" cy="3931920"/>
          </a:xfrm>
        </p:spPr>
        <p:txBody>
          <a:bodyPr>
            <a:noAutofit/>
          </a:bodyPr>
          <a:lstStyle/>
          <a:p>
            <a:pPr marL="0" indent="0">
              <a:buNone/>
            </a:pPr>
            <a:r>
              <a:rPr lang="en-US" sz="2300" dirty="0"/>
              <a:t>The power of the Spirit to rise and go.</a:t>
            </a:r>
          </a:p>
          <a:p>
            <a:pPr marL="0" indent="0">
              <a:buNone/>
            </a:pPr>
            <a:r>
              <a:rPr lang="en-US" sz="2300" b="1" u="sng" dirty="0"/>
              <a:t>1. Where to go:</a:t>
            </a:r>
          </a:p>
          <a:p>
            <a:pPr marL="0" indent="0">
              <a:buNone/>
            </a:pPr>
            <a:r>
              <a:rPr lang="en-US" sz="2300" dirty="0"/>
              <a:t>Acts 5:19 …..an angel of the Lord opened the prison doors and brought them (the apostles) out, and said, 20"</a:t>
            </a:r>
            <a:r>
              <a:rPr lang="en-US" sz="2300" b="1" dirty="0"/>
              <a:t>Go</a:t>
            </a:r>
            <a:r>
              <a:rPr lang="en-US" sz="2300" dirty="0"/>
              <a:t> </a:t>
            </a:r>
            <a:r>
              <a:rPr lang="en-US" sz="2300" b="1" dirty="0"/>
              <a:t>and stand in the temple</a:t>
            </a:r>
            <a:r>
              <a:rPr lang="en-US" sz="2300" dirty="0"/>
              <a:t> and speak to the people all the words of this Life."</a:t>
            </a:r>
          </a:p>
          <a:p>
            <a:pPr marL="0" indent="0">
              <a:buNone/>
            </a:pPr>
            <a:r>
              <a:rPr lang="en-US" sz="2300" b="1" u="sng" dirty="0"/>
              <a:t>2. Who to go to:</a:t>
            </a:r>
          </a:p>
          <a:p>
            <a:pPr marL="0" indent="0">
              <a:buNone/>
            </a:pPr>
            <a:r>
              <a:rPr lang="en-US" sz="2300" dirty="0"/>
              <a:t>Acts 8:26 Now an angel of the Lord said to Philip, "</a:t>
            </a:r>
            <a:r>
              <a:rPr lang="en-US" sz="2300" b="1" dirty="0"/>
              <a:t>Rise and go </a:t>
            </a:r>
            <a:r>
              <a:rPr lang="en-US" sz="2300" dirty="0"/>
              <a:t>toward the south to the road that goes down from Jerusalem to Gaza." This is a desert place. 27And he rose and went….. 29And the Spirit said to Philip, "Go over and join this chariot." </a:t>
            </a:r>
            <a:endParaRPr lang="en-ZA" sz="2300" dirty="0"/>
          </a:p>
        </p:txBody>
      </p:sp>
    </p:spTree>
    <p:extLst>
      <p:ext uri="{BB962C8B-B14F-4D97-AF65-F5344CB8AC3E}">
        <p14:creationId xmlns:p14="http://schemas.microsoft.com/office/powerpoint/2010/main" val="1928415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6401-64ED-EC93-7B22-8F79F44262C4}"/>
              </a:ext>
            </a:extLst>
          </p:cNvPr>
          <p:cNvSpPr>
            <a:spLocks noGrp="1"/>
          </p:cNvSpPr>
          <p:nvPr>
            <p:ph type="title"/>
          </p:nvPr>
        </p:nvSpPr>
        <p:spPr>
          <a:xfrm>
            <a:off x="1066800" y="381337"/>
            <a:ext cx="10058400" cy="1371600"/>
          </a:xfrm>
        </p:spPr>
        <p:txBody>
          <a:bodyPr/>
          <a:lstStyle/>
          <a:p>
            <a:r>
              <a:rPr lang="en-US" dirty="0"/>
              <a:t>Rise and go…</a:t>
            </a:r>
            <a:endParaRPr lang="en-ZA" dirty="0"/>
          </a:p>
        </p:txBody>
      </p:sp>
      <p:sp>
        <p:nvSpPr>
          <p:cNvPr id="3" name="Content Placeholder 2">
            <a:extLst>
              <a:ext uri="{FF2B5EF4-FFF2-40B4-BE49-F238E27FC236}">
                <a16:creationId xmlns:a16="http://schemas.microsoft.com/office/drawing/2014/main" id="{AA0D8625-CE33-8FA5-7C3A-A17435CC8DEC}"/>
              </a:ext>
            </a:extLst>
          </p:cNvPr>
          <p:cNvSpPr>
            <a:spLocks noGrp="1"/>
          </p:cNvSpPr>
          <p:nvPr>
            <p:ph idx="1"/>
          </p:nvPr>
        </p:nvSpPr>
        <p:spPr>
          <a:xfrm>
            <a:off x="1066800" y="1537063"/>
            <a:ext cx="10058400" cy="3931920"/>
          </a:xfrm>
        </p:spPr>
        <p:txBody>
          <a:bodyPr>
            <a:noAutofit/>
          </a:bodyPr>
          <a:lstStyle/>
          <a:p>
            <a:pPr marL="0" indent="0">
              <a:buNone/>
            </a:pPr>
            <a:r>
              <a:rPr lang="en-US" sz="2100" b="1" u="sng" dirty="0"/>
              <a:t>3. Why we should go:</a:t>
            </a:r>
          </a:p>
          <a:p>
            <a:pPr marL="0" indent="0">
              <a:buNone/>
            </a:pPr>
            <a:r>
              <a:rPr lang="en-US" sz="2100" dirty="0"/>
              <a:t>Acts 10:19And while Peter was pondering the vision, the Spirit said to him, "Behold, three men are looking for you. 20 </a:t>
            </a:r>
            <a:r>
              <a:rPr lang="en-US" sz="2100" b="1" dirty="0"/>
              <a:t>Rise and go </a:t>
            </a:r>
            <a:r>
              <a:rPr lang="en-US" sz="2100" dirty="0"/>
              <a:t>down and accompany them without hesitation, for I have sent them." 21And Peter went down to the men and said, "I am the one you are looking for. </a:t>
            </a:r>
            <a:r>
              <a:rPr lang="en-US" sz="2100" b="1" dirty="0"/>
              <a:t>What is the reason for your coming?" </a:t>
            </a:r>
          </a:p>
          <a:p>
            <a:pPr marL="0" indent="0">
              <a:buNone/>
            </a:pPr>
            <a:r>
              <a:rPr lang="en-US" sz="2100" b="1" u="sng" dirty="0"/>
              <a:t>4. Who should go:</a:t>
            </a:r>
          </a:p>
          <a:p>
            <a:pPr marL="0" indent="0">
              <a:buNone/>
            </a:pPr>
            <a:r>
              <a:rPr lang="en-US" sz="2100" dirty="0"/>
              <a:t>Acts 13: 2While they were worshiping the Lord and fasting, the Holy Spirit said, "</a:t>
            </a:r>
            <a:r>
              <a:rPr lang="en-US" sz="2100" b="1" dirty="0"/>
              <a:t>Set apart for me Barnabas and Saul for the work to which I have called them." </a:t>
            </a:r>
            <a:r>
              <a:rPr lang="en-US" sz="2100" dirty="0"/>
              <a:t>3Then after fasting and praying they laid their hands on them and sent them off. 4So, being sent out by the Holy Spirit, they went …..</a:t>
            </a:r>
            <a:endParaRPr lang="en-ZA" sz="2100" dirty="0"/>
          </a:p>
        </p:txBody>
      </p:sp>
    </p:spTree>
    <p:extLst>
      <p:ext uri="{BB962C8B-B14F-4D97-AF65-F5344CB8AC3E}">
        <p14:creationId xmlns:p14="http://schemas.microsoft.com/office/powerpoint/2010/main" val="2685451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6401-64ED-EC93-7B22-8F79F44262C4}"/>
              </a:ext>
            </a:extLst>
          </p:cNvPr>
          <p:cNvSpPr>
            <a:spLocks noGrp="1"/>
          </p:cNvSpPr>
          <p:nvPr>
            <p:ph type="title"/>
          </p:nvPr>
        </p:nvSpPr>
        <p:spPr/>
        <p:txBody>
          <a:bodyPr/>
          <a:lstStyle/>
          <a:p>
            <a:r>
              <a:rPr lang="en-US" dirty="0"/>
              <a:t>Rise and go…</a:t>
            </a:r>
            <a:endParaRPr lang="en-ZA" dirty="0"/>
          </a:p>
        </p:txBody>
      </p:sp>
      <p:sp>
        <p:nvSpPr>
          <p:cNvPr id="3" name="Content Placeholder 2">
            <a:extLst>
              <a:ext uri="{FF2B5EF4-FFF2-40B4-BE49-F238E27FC236}">
                <a16:creationId xmlns:a16="http://schemas.microsoft.com/office/drawing/2014/main" id="{AA0D8625-CE33-8FA5-7C3A-A17435CC8DEC}"/>
              </a:ext>
            </a:extLst>
          </p:cNvPr>
          <p:cNvSpPr>
            <a:spLocks noGrp="1"/>
          </p:cNvSpPr>
          <p:nvPr>
            <p:ph idx="1"/>
          </p:nvPr>
        </p:nvSpPr>
        <p:spPr/>
        <p:txBody>
          <a:bodyPr>
            <a:normAutofit/>
          </a:bodyPr>
          <a:lstStyle/>
          <a:p>
            <a:pPr marL="0" indent="0">
              <a:buNone/>
            </a:pPr>
            <a:r>
              <a:rPr lang="en-US" sz="2300" b="1" u="sng" dirty="0"/>
              <a:t>5. How we should go:</a:t>
            </a:r>
          </a:p>
          <a:p>
            <a:pPr marL="0" indent="0">
              <a:buNone/>
            </a:pPr>
            <a:r>
              <a:rPr lang="en-US" sz="2300" dirty="0"/>
              <a:t>6And they went through the region of Phrygia and Galatia, having been </a:t>
            </a:r>
            <a:r>
              <a:rPr lang="en-US" sz="2300" b="1" u="sng" dirty="0"/>
              <a:t>forbidden by the Holy Spirit to speak the word in Asia</a:t>
            </a:r>
            <a:r>
              <a:rPr lang="en-US" sz="2300" dirty="0"/>
              <a:t>. 7And when they had come up to </a:t>
            </a:r>
            <a:r>
              <a:rPr lang="en-US" sz="2300" dirty="0" err="1"/>
              <a:t>Mysia</a:t>
            </a:r>
            <a:r>
              <a:rPr lang="en-US" sz="2300" dirty="0"/>
              <a:t>, they </a:t>
            </a:r>
            <a:r>
              <a:rPr lang="en-US" sz="2300" b="1" u="sng" dirty="0"/>
              <a:t>attempted to go into Bithynia, but the Spirit of Jesus did not allow them. </a:t>
            </a:r>
            <a:r>
              <a:rPr lang="en-US" sz="2300" dirty="0"/>
              <a:t>8So, passing by </a:t>
            </a:r>
            <a:r>
              <a:rPr lang="en-US" sz="2300" dirty="0" err="1"/>
              <a:t>Mysia</a:t>
            </a:r>
            <a:r>
              <a:rPr lang="en-US" sz="2300" dirty="0"/>
              <a:t>, they went down to Troas. 9And a vision appeared to Paul in the night: a man of Macedonia was standing there, urging him and saying, "Come over to Macedonia and help us." 10And when Paul had seen the vision, immediately we sought to go on into Macedonia, concluding that God had called us to preach the gospel to them.</a:t>
            </a:r>
          </a:p>
        </p:txBody>
      </p:sp>
    </p:spTree>
    <p:extLst>
      <p:ext uri="{BB962C8B-B14F-4D97-AF65-F5344CB8AC3E}">
        <p14:creationId xmlns:p14="http://schemas.microsoft.com/office/powerpoint/2010/main" val="3642938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DF4C-1B14-6BB4-BEC1-7F2ADA6F53D5}"/>
              </a:ext>
            </a:extLst>
          </p:cNvPr>
          <p:cNvSpPr>
            <a:spLocks noGrp="1"/>
          </p:cNvSpPr>
          <p:nvPr>
            <p:ph type="ctrTitle"/>
          </p:nvPr>
        </p:nvSpPr>
        <p:spPr>
          <a:xfrm>
            <a:off x="1561708" y="2317071"/>
            <a:ext cx="9068586" cy="2364991"/>
          </a:xfrm>
        </p:spPr>
        <p:txBody>
          <a:bodyPr/>
          <a:lstStyle/>
          <a:p>
            <a:r>
              <a:rPr lang="en-US" dirty="0"/>
              <a:t>3. SUPERNATURAL Power</a:t>
            </a:r>
            <a:endParaRPr lang="en-ZA" dirty="0"/>
          </a:p>
        </p:txBody>
      </p:sp>
    </p:spTree>
    <p:extLst>
      <p:ext uri="{BB962C8B-B14F-4D97-AF65-F5344CB8AC3E}">
        <p14:creationId xmlns:p14="http://schemas.microsoft.com/office/powerpoint/2010/main" val="3861290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0B276-B5B0-684B-6913-0EA32808393B}"/>
              </a:ext>
            </a:extLst>
          </p:cNvPr>
          <p:cNvSpPr>
            <a:spLocks noGrp="1"/>
          </p:cNvSpPr>
          <p:nvPr>
            <p:ph type="title"/>
          </p:nvPr>
        </p:nvSpPr>
        <p:spPr/>
        <p:txBody>
          <a:bodyPr/>
          <a:lstStyle/>
          <a:p>
            <a:r>
              <a:rPr lang="en-US" dirty="0"/>
              <a:t>The gifts of the Holy Spirit</a:t>
            </a:r>
            <a:endParaRPr lang="en-ZA" dirty="0"/>
          </a:p>
        </p:txBody>
      </p:sp>
      <p:sp>
        <p:nvSpPr>
          <p:cNvPr id="3" name="Content Placeholder 2">
            <a:extLst>
              <a:ext uri="{FF2B5EF4-FFF2-40B4-BE49-F238E27FC236}">
                <a16:creationId xmlns:a16="http://schemas.microsoft.com/office/drawing/2014/main" id="{71E80EAE-9AB3-204C-3CFC-9BE0DCB5E61B}"/>
              </a:ext>
            </a:extLst>
          </p:cNvPr>
          <p:cNvSpPr>
            <a:spLocks noGrp="1"/>
          </p:cNvSpPr>
          <p:nvPr>
            <p:ph idx="1"/>
          </p:nvPr>
        </p:nvSpPr>
        <p:spPr/>
        <p:txBody>
          <a:bodyPr>
            <a:normAutofit/>
          </a:bodyPr>
          <a:lstStyle/>
          <a:p>
            <a:pPr marL="0" indent="0">
              <a:buNone/>
            </a:pPr>
            <a:r>
              <a:rPr lang="en-US" sz="2300" dirty="0"/>
              <a:t>Mark 16:15 And he said to them, "Go into all the world and proclaim the gospel to the whole creation. 16Whoever believes and is baptized will be saved, but whoever does not believe will be condemned. </a:t>
            </a:r>
            <a:r>
              <a:rPr lang="en-US" sz="2300" b="1" dirty="0"/>
              <a:t>17And these signs will accompany those who believe: in my name</a:t>
            </a:r>
            <a:r>
              <a:rPr lang="en-US" sz="2300" dirty="0"/>
              <a:t> they will cast out demons; they will speak in new tongues; 18they will pick up serpents with their hands; and if they drink any deadly poison, it will not hurt them; they will lay their hands on the sick, and they will recover."</a:t>
            </a:r>
            <a:endParaRPr lang="en-ZA" sz="2300" dirty="0"/>
          </a:p>
        </p:txBody>
      </p:sp>
    </p:spTree>
    <p:extLst>
      <p:ext uri="{BB962C8B-B14F-4D97-AF65-F5344CB8AC3E}">
        <p14:creationId xmlns:p14="http://schemas.microsoft.com/office/powerpoint/2010/main" val="245464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0B276-B5B0-684B-6913-0EA32808393B}"/>
              </a:ext>
            </a:extLst>
          </p:cNvPr>
          <p:cNvSpPr>
            <a:spLocks noGrp="1"/>
          </p:cNvSpPr>
          <p:nvPr>
            <p:ph type="title"/>
          </p:nvPr>
        </p:nvSpPr>
        <p:spPr>
          <a:xfrm>
            <a:off x="1066800" y="477131"/>
            <a:ext cx="10058400" cy="1371600"/>
          </a:xfrm>
        </p:spPr>
        <p:txBody>
          <a:bodyPr/>
          <a:lstStyle/>
          <a:p>
            <a:r>
              <a:rPr lang="en-US" dirty="0"/>
              <a:t>The gifts of the Holy Spirit</a:t>
            </a:r>
            <a:endParaRPr lang="en-ZA" dirty="0"/>
          </a:p>
        </p:txBody>
      </p:sp>
      <p:sp>
        <p:nvSpPr>
          <p:cNvPr id="3" name="Content Placeholder 2">
            <a:extLst>
              <a:ext uri="{FF2B5EF4-FFF2-40B4-BE49-F238E27FC236}">
                <a16:creationId xmlns:a16="http://schemas.microsoft.com/office/drawing/2014/main" id="{71E80EAE-9AB3-204C-3CFC-9BE0DCB5E61B}"/>
              </a:ext>
            </a:extLst>
          </p:cNvPr>
          <p:cNvSpPr>
            <a:spLocks noGrp="1"/>
          </p:cNvSpPr>
          <p:nvPr>
            <p:ph idx="1"/>
          </p:nvPr>
        </p:nvSpPr>
        <p:spPr>
          <a:xfrm>
            <a:off x="1066800" y="1641566"/>
            <a:ext cx="10058400" cy="3931920"/>
          </a:xfrm>
        </p:spPr>
        <p:txBody>
          <a:bodyPr>
            <a:noAutofit/>
          </a:bodyPr>
          <a:lstStyle/>
          <a:p>
            <a:pPr marL="0" indent="0">
              <a:buNone/>
            </a:pPr>
            <a:endParaRPr lang="en-US" sz="2200" dirty="0"/>
          </a:p>
          <a:p>
            <a:pPr marL="0" indent="0">
              <a:buNone/>
            </a:pPr>
            <a:r>
              <a:rPr lang="en-US" sz="2200" b="1" i="0" dirty="0">
                <a:solidFill>
                  <a:srgbClr val="D6D6D6"/>
                </a:solidFill>
                <a:effectLst/>
                <a:latin typeface="Segoe Sans"/>
              </a:rPr>
              <a:t>“Surely no sharper grief can be inflicted upon the Spirit of God than when we leave His gifts neglected and unappropriated.” Alexander </a:t>
            </a:r>
            <a:r>
              <a:rPr lang="en-US" sz="2200" b="1" i="0" dirty="0" err="1">
                <a:solidFill>
                  <a:srgbClr val="D6D6D6"/>
                </a:solidFill>
                <a:effectLst/>
                <a:latin typeface="Segoe Sans"/>
              </a:rPr>
              <a:t>MacLaren</a:t>
            </a:r>
            <a:endParaRPr lang="en-US" sz="2200" b="1" i="0" dirty="0">
              <a:solidFill>
                <a:srgbClr val="D6D6D6"/>
              </a:solidFill>
              <a:effectLst/>
              <a:latin typeface="Segoe Sans"/>
            </a:endParaRPr>
          </a:p>
          <a:p>
            <a:pPr marL="0" indent="0">
              <a:buNone/>
            </a:pPr>
            <a:endParaRPr lang="en-US" sz="2200" b="1" dirty="0">
              <a:solidFill>
                <a:srgbClr val="D6D6D6"/>
              </a:solidFill>
              <a:latin typeface="Segoe Sans"/>
            </a:endParaRPr>
          </a:p>
          <a:p>
            <a:pPr marL="0" indent="0">
              <a:buNone/>
            </a:pPr>
            <a:r>
              <a:rPr lang="en-US" sz="2200" dirty="0"/>
              <a:t>The model of the early church is that outreach should be accompanied by the supernatural gifts of the Spirit that attest to the Gospel proclamation. </a:t>
            </a:r>
            <a:br>
              <a:rPr lang="en-US" sz="2200" dirty="0"/>
            </a:br>
            <a:endParaRPr lang="en-US" sz="2200" dirty="0"/>
          </a:p>
        </p:txBody>
      </p:sp>
    </p:spTree>
    <p:extLst>
      <p:ext uri="{BB962C8B-B14F-4D97-AF65-F5344CB8AC3E}">
        <p14:creationId xmlns:p14="http://schemas.microsoft.com/office/powerpoint/2010/main" val="408908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0B276-B5B0-684B-6913-0EA32808393B}"/>
              </a:ext>
            </a:extLst>
          </p:cNvPr>
          <p:cNvSpPr>
            <a:spLocks noGrp="1"/>
          </p:cNvSpPr>
          <p:nvPr>
            <p:ph type="title"/>
          </p:nvPr>
        </p:nvSpPr>
        <p:spPr>
          <a:xfrm>
            <a:off x="1066800" y="442297"/>
            <a:ext cx="10058400" cy="1371600"/>
          </a:xfrm>
        </p:spPr>
        <p:txBody>
          <a:bodyPr>
            <a:normAutofit/>
          </a:bodyPr>
          <a:lstStyle/>
          <a:p>
            <a:r>
              <a:rPr lang="en-US" dirty="0"/>
              <a:t>The Gifts validate the gospel</a:t>
            </a:r>
            <a:endParaRPr lang="en-ZA" dirty="0"/>
          </a:p>
        </p:txBody>
      </p:sp>
      <p:sp>
        <p:nvSpPr>
          <p:cNvPr id="3" name="Content Placeholder 2">
            <a:extLst>
              <a:ext uri="{FF2B5EF4-FFF2-40B4-BE49-F238E27FC236}">
                <a16:creationId xmlns:a16="http://schemas.microsoft.com/office/drawing/2014/main" id="{71E80EAE-9AB3-204C-3CFC-9BE0DCB5E61B}"/>
              </a:ext>
            </a:extLst>
          </p:cNvPr>
          <p:cNvSpPr>
            <a:spLocks noGrp="1"/>
          </p:cNvSpPr>
          <p:nvPr>
            <p:ph idx="1"/>
          </p:nvPr>
        </p:nvSpPr>
        <p:spPr>
          <a:xfrm>
            <a:off x="1066800" y="1711235"/>
            <a:ext cx="10058400" cy="3931920"/>
          </a:xfrm>
        </p:spPr>
        <p:txBody>
          <a:bodyPr>
            <a:normAutofit/>
          </a:bodyPr>
          <a:lstStyle/>
          <a:p>
            <a:pPr marL="0" indent="0">
              <a:buNone/>
            </a:pPr>
            <a:r>
              <a:rPr lang="en-US" sz="2300" b="1" u="sng" dirty="0"/>
              <a:t>Pentecost:</a:t>
            </a:r>
          </a:p>
          <a:p>
            <a:pPr marL="0" indent="0">
              <a:buNone/>
            </a:pPr>
            <a:r>
              <a:rPr lang="en-US" sz="2300" dirty="0"/>
              <a:t>Acts 2 Wind, fire, supernatural language precede preaching and conversion.</a:t>
            </a:r>
          </a:p>
          <a:p>
            <a:pPr marL="0" indent="0">
              <a:buNone/>
            </a:pPr>
            <a:r>
              <a:rPr lang="en-US" sz="2300" b="1" u="sng" dirty="0"/>
              <a:t>Peter and John healing the lame man:</a:t>
            </a:r>
          </a:p>
          <a:p>
            <a:pPr marL="0" indent="0">
              <a:buNone/>
            </a:pPr>
            <a:r>
              <a:rPr lang="en-US" sz="2300" dirty="0"/>
              <a:t>Acts 3:9 And all the people </a:t>
            </a:r>
            <a:r>
              <a:rPr lang="en-US" sz="2300" b="1" dirty="0"/>
              <a:t>saw him </a:t>
            </a:r>
            <a:r>
              <a:rPr lang="en-US" sz="2300" dirty="0"/>
              <a:t>walking and praising God, 10and </a:t>
            </a:r>
            <a:r>
              <a:rPr lang="en-US" sz="2300" b="1" dirty="0"/>
              <a:t>recognized him </a:t>
            </a:r>
            <a:r>
              <a:rPr lang="en-US" sz="2300" dirty="0"/>
              <a:t>as the one who sat at the Beautiful Gate of the temple, asking for alms. </a:t>
            </a:r>
            <a:r>
              <a:rPr lang="en-US" sz="2300" b="1" dirty="0"/>
              <a:t>And they were filled with wonder and amazement at what had happened to him.</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11760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6F3E4-4385-C293-17C2-E7B2FDFA3415}"/>
              </a:ext>
            </a:extLst>
          </p:cNvPr>
          <p:cNvSpPr>
            <a:spLocks noGrp="1"/>
          </p:cNvSpPr>
          <p:nvPr>
            <p:ph type="title"/>
          </p:nvPr>
        </p:nvSpPr>
        <p:spPr/>
        <p:txBody>
          <a:bodyPr/>
          <a:lstStyle/>
          <a:p>
            <a:r>
              <a:rPr lang="en-US" dirty="0"/>
              <a:t>The Place of the Spirit in our Lives</a:t>
            </a:r>
            <a:endParaRPr lang="en-ZA" dirty="0"/>
          </a:p>
        </p:txBody>
      </p:sp>
      <p:sp>
        <p:nvSpPr>
          <p:cNvPr id="3" name="Content Placeholder 2">
            <a:extLst>
              <a:ext uri="{FF2B5EF4-FFF2-40B4-BE49-F238E27FC236}">
                <a16:creationId xmlns:a16="http://schemas.microsoft.com/office/drawing/2014/main" id="{8B1FDA37-1BCC-A0D2-8300-D24D752923F6}"/>
              </a:ext>
            </a:extLst>
          </p:cNvPr>
          <p:cNvSpPr>
            <a:spLocks noGrp="1"/>
          </p:cNvSpPr>
          <p:nvPr>
            <p:ph idx="1"/>
          </p:nvPr>
        </p:nvSpPr>
        <p:spPr/>
        <p:txBody>
          <a:bodyPr>
            <a:normAutofit/>
          </a:bodyPr>
          <a:lstStyle/>
          <a:p>
            <a:pPr marL="0" indent="0">
              <a:buNone/>
            </a:pPr>
            <a:r>
              <a:rPr lang="en-US" sz="2300" dirty="0"/>
              <a:t>Matthew 28:18 – 20 "All authority in heaven and on earth has been given to me. Go therefore and </a:t>
            </a:r>
            <a:r>
              <a:rPr lang="en-US" sz="2300" b="1" dirty="0"/>
              <a:t>make disciples of all nations, baptizing them in the name of</a:t>
            </a:r>
            <a:r>
              <a:rPr lang="en-US" sz="2300" dirty="0"/>
              <a:t> </a:t>
            </a:r>
            <a:r>
              <a:rPr lang="en-US" sz="2300" b="1" dirty="0"/>
              <a:t>the Father and of the Son and of the Holy Spirit, </a:t>
            </a:r>
            <a:r>
              <a:rPr lang="en-US" sz="2300" dirty="0"/>
              <a:t>teaching them to observe all that I have commanded you.“</a:t>
            </a:r>
          </a:p>
          <a:p>
            <a:pPr marL="0" indent="0">
              <a:buNone/>
            </a:pPr>
            <a:endParaRPr lang="en-US" dirty="0"/>
          </a:p>
        </p:txBody>
      </p:sp>
    </p:spTree>
    <p:extLst>
      <p:ext uri="{BB962C8B-B14F-4D97-AF65-F5344CB8AC3E}">
        <p14:creationId xmlns:p14="http://schemas.microsoft.com/office/powerpoint/2010/main" val="226177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0B276-B5B0-684B-6913-0EA32808393B}"/>
              </a:ext>
            </a:extLst>
          </p:cNvPr>
          <p:cNvSpPr>
            <a:spLocks noGrp="1"/>
          </p:cNvSpPr>
          <p:nvPr>
            <p:ph type="title"/>
          </p:nvPr>
        </p:nvSpPr>
        <p:spPr>
          <a:xfrm>
            <a:off x="1066800" y="424543"/>
            <a:ext cx="10058400" cy="1371600"/>
          </a:xfrm>
        </p:spPr>
        <p:txBody>
          <a:bodyPr/>
          <a:lstStyle/>
          <a:p>
            <a:r>
              <a:rPr lang="en-US" dirty="0"/>
              <a:t>The Gifts are for all believers</a:t>
            </a:r>
            <a:endParaRPr lang="en-ZA" dirty="0"/>
          </a:p>
        </p:txBody>
      </p:sp>
      <p:sp>
        <p:nvSpPr>
          <p:cNvPr id="3" name="Content Placeholder 2">
            <a:extLst>
              <a:ext uri="{FF2B5EF4-FFF2-40B4-BE49-F238E27FC236}">
                <a16:creationId xmlns:a16="http://schemas.microsoft.com/office/drawing/2014/main" id="{71E80EAE-9AB3-204C-3CFC-9BE0DCB5E61B}"/>
              </a:ext>
            </a:extLst>
          </p:cNvPr>
          <p:cNvSpPr>
            <a:spLocks noGrp="1"/>
          </p:cNvSpPr>
          <p:nvPr>
            <p:ph idx="1"/>
          </p:nvPr>
        </p:nvSpPr>
        <p:spPr>
          <a:xfrm>
            <a:off x="1066800" y="1815737"/>
            <a:ext cx="10058400" cy="3931920"/>
          </a:xfrm>
        </p:spPr>
        <p:txBody>
          <a:bodyPr>
            <a:normAutofit fontScale="70000" lnSpcReduction="20000"/>
          </a:bodyPr>
          <a:lstStyle/>
          <a:p>
            <a:pPr marL="0" indent="0">
              <a:buNone/>
            </a:pPr>
            <a:r>
              <a:rPr lang="en-US" sz="2800" dirty="0"/>
              <a:t>Acts 2:38 And Peter said to them, "Repent and be baptized every one of you in the name of Jesus Christ for the forgiveness of your sins, and you will receive the gift of the Holy Spirit. 39 For the promise is for you and for your children and for all who are far off, everyone whom the Lord our God calls to himself.</a:t>
            </a:r>
          </a:p>
          <a:p>
            <a:pPr marL="0" indent="0">
              <a:buNone/>
            </a:pPr>
            <a:endParaRPr lang="en-US" sz="2800" b="1" u="sng" dirty="0"/>
          </a:p>
          <a:p>
            <a:pPr marL="0" indent="0">
              <a:buNone/>
            </a:pPr>
            <a:r>
              <a:rPr lang="en-US" sz="2800" b="1" u="sng" dirty="0"/>
              <a:t>Stephen and Phillip:</a:t>
            </a:r>
          </a:p>
          <a:p>
            <a:pPr marL="0" indent="0">
              <a:buNone/>
            </a:pPr>
            <a:r>
              <a:rPr lang="en-US" sz="2800" dirty="0"/>
              <a:t>Acts 6:8 And Stephen, full of grace and power, was doing great wonders and signs among the people. </a:t>
            </a:r>
          </a:p>
          <a:p>
            <a:pPr marL="0" indent="0">
              <a:buNone/>
            </a:pPr>
            <a:r>
              <a:rPr lang="en-US" sz="2800" dirty="0"/>
              <a:t>Acts 8:6 And the crowds with one accord paid attention to what was being said by Philip, when they heard him </a:t>
            </a:r>
            <a:r>
              <a:rPr lang="en-US" sz="2800" b="1" u="sng" dirty="0"/>
              <a:t>and</a:t>
            </a:r>
            <a:r>
              <a:rPr lang="en-US" sz="2800" dirty="0"/>
              <a:t> saw the signs that he did. 7For unclean spirits, crying out with a loud voice, came out of many who had them, and many who were paralyzed or lame were healed. 8So there was much joy in that city.</a:t>
            </a:r>
          </a:p>
          <a:p>
            <a:pPr marL="0" indent="0">
              <a:buNone/>
            </a:pPr>
            <a:endParaRPr lang="en-US" sz="2300" dirty="0"/>
          </a:p>
        </p:txBody>
      </p:sp>
    </p:spTree>
    <p:extLst>
      <p:ext uri="{BB962C8B-B14F-4D97-AF65-F5344CB8AC3E}">
        <p14:creationId xmlns:p14="http://schemas.microsoft.com/office/powerpoint/2010/main" val="397386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7CCB70-6924-167F-CC66-6BF26BB3EF9A}"/>
              </a:ext>
            </a:extLst>
          </p:cNvPr>
          <p:cNvSpPr>
            <a:spLocks noGrp="1"/>
          </p:cNvSpPr>
          <p:nvPr>
            <p:ph idx="1"/>
          </p:nvPr>
        </p:nvSpPr>
        <p:spPr>
          <a:xfrm>
            <a:off x="1066800" y="1828800"/>
            <a:ext cx="10058400" cy="4206240"/>
          </a:xfrm>
        </p:spPr>
        <p:txBody>
          <a:bodyPr>
            <a:normAutofit fontScale="77500" lnSpcReduction="20000"/>
          </a:bodyPr>
          <a:lstStyle/>
          <a:p>
            <a:pPr marL="0" indent="0">
              <a:buNone/>
            </a:pPr>
            <a:r>
              <a:rPr lang="en-US" sz="2300" dirty="0"/>
              <a:t>1 Corinthians 12:7 To each is given the manifestation of the Spirit for the common good….. </a:t>
            </a:r>
          </a:p>
          <a:p>
            <a:r>
              <a:rPr lang="en-US" sz="2300" dirty="0"/>
              <a:t>Utterance of wisdom</a:t>
            </a:r>
          </a:p>
          <a:p>
            <a:r>
              <a:rPr lang="en-US" sz="2300" dirty="0"/>
              <a:t>Utterance of knowledge</a:t>
            </a:r>
          </a:p>
          <a:p>
            <a:r>
              <a:rPr lang="en-US" sz="2300" dirty="0"/>
              <a:t>Faith </a:t>
            </a:r>
          </a:p>
          <a:p>
            <a:r>
              <a:rPr lang="en-US" sz="2300" dirty="0"/>
              <a:t>Gifts of healing</a:t>
            </a:r>
          </a:p>
          <a:p>
            <a:r>
              <a:rPr lang="en-US" sz="2300" dirty="0"/>
              <a:t>Working of miracles</a:t>
            </a:r>
          </a:p>
          <a:p>
            <a:r>
              <a:rPr lang="en-US" sz="2300" dirty="0"/>
              <a:t>Prophecy</a:t>
            </a:r>
          </a:p>
          <a:p>
            <a:r>
              <a:rPr lang="en-US" sz="2300" dirty="0"/>
              <a:t>Ability to distinguish between spirits</a:t>
            </a:r>
          </a:p>
          <a:p>
            <a:r>
              <a:rPr lang="en-US" sz="2300" dirty="0"/>
              <a:t>Tongues</a:t>
            </a:r>
          </a:p>
          <a:p>
            <a:r>
              <a:rPr lang="en-US" sz="2300" dirty="0"/>
              <a:t>Interpretation of tongues</a:t>
            </a:r>
          </a:p>
          <a:p>
            <a:pPr marL="0" indent="0">
              <a:buNone/>
            </a:pPr>
            <a:r>
              <a:rPr lang="en-US" sz="2300" dirty="0"/>
              <a:t>11 All these are empowered by one and the same Spirit, who apportions to each one individually as He wills.</a:t>
            </a:r>
          </a:p>
          <a:p>
            <a:endParaRPr lang="en-ZA" dirty="0"/>
          </a:p>
        </p:txBody>
      </p:sp>
      <p:sp>
        <p:nvSpPr>
          <p:cNvPr id="5" name="Title 1">
            <a:extLst>
              <a:ext uri="{FF2B5EF4-FFF2-40B4-BE49-F238E27FC236}">
                <a16:creationId xmlns:a16="http://schemas.microsoft.com/office/drawing/2014/main" id="{F50399A8-13CC-8BE4-EE2D-CCF5CBCC2BEA}"/>
              </a:ext>
            </a:extLst>
          </p:cNvPr>
          <p:cNvSpPr>
            <a:spLocks noGrp="1"/>
          </p:cNvSpPr>
          <p:nvPr>
            <p:ph type="title"/>
          </p:nvPr>
        </p:nvSpPr>
        <p:spPr>
          <a:xfrm>
            <a:off x="1066800" y="373063"/>
            <a:ext cx="10058400" cy="1371600"/>
          </a:xfrm>
        </p:spPr>
        <p:txBody>
          <a:bodyPr/>
          <a:lstStyle/>
          <a:p>
            <a:r>
              <a:rPr lang="en-US" dirty="0"/>
              <a:t>The Gifts are for all believers</a:t>
            </a:r>
            <a:endParaRPr lang="en-ZA" dirty="0"/>
          </a:p>
        </p:txBody>
      </p:sp>
    </p:spTree>
    <p:extLst>
      <p:ext uri="{BB962C8B-B14F-4D97-AF65-F5344CB8AC3E}">
        <p14:creationId xmlns:p14="http://schemas.microsoft.com/office/powerpoint/2010/main" val="128078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7CCB70-6924-167F-CC66-6BF26BB3EF9A}"/>
              </a:ext>
            </a:extLst>
          </p:cNvPr>
          <p:cNvSpPr>
            <a:spLocks noGrp="1"/>
          </p:cNvSpPr>
          <p:nvPr>
            <p:ph idx="1"/>
          </p:nvPr>
        </p:nvSpPr>
        <p:spPr>
          <a:xfrm>
            <a:off x="1066800" y="1680754"/>
            <a:ext cx="10058400" cy="4354286"/>
          </a:xfrm>
        </p:spPr>
        <p:txBody>
          <a:bodyPr>
            <a:normAutofit/>
          </a:bodyPr>
          <a:lstStyle/>
          <a:p>
            <a:pPr marL="0" indent="0">
              <a:buNone/>
            </a:pPr>
            <a:r>
              <a:rPr lang="en-US" sz="2200" dirty="0"/>
              <a:t>Acts 19:1…….,Paul passed through the inland country and came to Ephesus. There he found some disciples. 2And he said to them, "Did you receive the Holy Spirit when you believed?" And they said, "No, we have not even heard that there is a Holy Spirit." 3And he said, "Into what then were you baptized?" They said, "Into John 's baptism." 4And Paul said, "John baptized with the baptism of repentance, telling the people to believe in the one who was to come after him, that is, Jesus." 5On hearing this, they were baptized in the name of the Lord Jesus. 6And when Paul had laid his hands on them, the Holy Spirit came on them, and they began speaking in tongues and prophesying.</a:t>
            </a:r>
          </a:p>
          <a:p>
            <a:endParaRPr lang="en-US" dirty="0"/>
          </a:p>
          <a:p>
            <a:endParaRPr lang="en-ZA" dirty="0"/>
          </a:p>
        </p:txBody>
      </p:sp>
      <p:sp>
        <p:nvSpPr>
          <p:cNvPr id="5" name="Title 1">
            <a:extLst>
              <a:ext uri="{FF2B5EF4-FFF2-40B4-BE49-F238E27FC236}">
                <a16:creationId xmlns:a16="http://schemas.microsoft.com/office/drawing/2014/main" id="{F50399A8-13CC-8BE4-EE2D-CCF5CBCC2BEA}"/>
              </a:ext>
            </a:extLst>
          </p:cNvPr>
          <p:cNvSpPr>
            <a:spLocks noGrp="1"/>
          </p:cNvSpPr>
          <p:nvPr>
            <p:ph type="title"/>
          </p:nvPr>
        </p:nvSpPr>
        <p:spPr>
          <a:xfrm>
            <a:off x="1066800" y="373063"/>
            <a:ext cx="10058400" cy="1371600"/>
          </a:xfrm>
        </p:spPr>
        <p:txBody>
          <a:bodyPr/>
          <a:lstStyle/>
          <a:p>
            <a:r>
              <a:rPr lang="en-US" dirty="0"/>
              <a:t>The Gifts are for all believers</a:t>
            </a:r>
            <a:endParaRPr lang="en-ZA" dirty="0"/>
          </a:p>
        </p:txBody>
      </p:sp>
    </p:spTree>
    <p:extLst>
      <p:ext uri="{BB962C8B-B14F-4D97-AF65-F5344CB8AC3E}">
        <p14:creationId xmlns:p14="http://schemas.microsoft.com/office/powerpoint/2010/main" val="2179766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F3F3F-D0C0-9010-23DE-EAE0EF63FF98}"/>
              </a:ext>
            </a:extLst>
          </p:cNvPr>
          <p:cNvSpPr>
            <a:spLocks noGrp="1"/>
          </p:cNvSpPr>
          <p:nvPr>
            <p:ph type="title"/>
          </p:nvPr>
        </p:nvSpPr>
        <p:spPr/>
        <p:txBody>
          <a:bodyPr/>
          <a:lstStyle/>
          <a:p>
            <a:r>
              <a:rPr lang="en-US" dirty="0"/>
              <a:t>Conclusion</a:t>
            </a:r>
            <a:endParaRPr lang="en-ZA" dirty="0"/>
          </a:p>
        </p:txBody>
      </p:sp>
      <p:sp>
        <p:nvSpPr>
          <p:cNvPr id="3" name="Content Placeholder 2">
            <a:extLst>
              <a:ext uri="{FF2B5EF4-FFF2-40B4-BE49-F238E27FC236}">
                <a16:creationId xmlns:a16="http://schemas.microsoft.com/office/drawing/2014/main" id="{EC7CCB70-6924-167F-CC66-6BF26BB3EF9A}"/>
              </a:ext>
            </a:extLst>
          </p:cNvPr>
          <p:cNvSpPr>
            <a:spLocks noGrp="1"/>
          </p:cNvSpPr>
          <p:nvPr>
            <p:ph idx="1"/>
          </p:nvPr>
        </p:nvSpPr>
        <p:spPr/>
        <p:txBody>
          <a:bodyPr>
            <a:normAutofit/>
          </a:bodyPr>
          <a:lstStyle/>
          <a:p>
            <a:r>
              <a:rPr lang="en-US" sz="2300" dirty="0"/>
              <a:t>The Holy Spirit deserves place, position and space in your life.</a:t>
            </a:r>
          </a:p>
          <a:p>
            <a:r>
              <a:rPr lang="en-US" sz="2300" dirty="0"/>
              <a:t>We need His power to vitalize our Christian walk and to reach a lost and broken world.</a:t>
            </a:r>
          </a:p>
          <a:p>
            <a:endParaRPr lang="en-US" sz="2300" dirty="0"/>
          </a:p>
          <a:p>
            <a:r>
              <a:rPr lang="en-US" sz="2300" dirty="0"/>
              <a:t>Proclamation power</a:t>
            </a:r>
          </a:p>
          <a:p>
            <a:r>
              <a:rPr lang="en-US" sz="2300" dirty="0"/>
              <a:t>Directional power</a:t>
            </a:r>
          </a:p>
          <a:p>
            <a:r>
              <a:rPr lang="en-US" sz="2300" dirty="0"/>
              <a:t>Supernatural power</a:t>
            </a:r>
          </a:p>
          <a:p>
            <a:pPr marL="0" indent="0">
              <a:buNone/>
            </a:pPr>
            <a:endParaRPr lang="en-US" dirty="0"/>
          </a:p>
          <a:p>
            <a:endParaRPr lang="en-US" dirty="0"/>
          </a:p>
          <a:p>
            <a:endParaRPr lang="en-ZA" dirty="0"/>
          </a:p>
        </p:txBody>
      </p:sp>
    </p:spTree>
    <p:extLst>
      <p:ext uri="{BB962C8B-B14F-4D97-AF65-F5344CB8AC3E}">
        <p14:creationId xmlns:p14="http://schemas.microsoft.com/office/powerpoint/2010/main" val="93944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6F3E4-4385-C293-17C2-E7B2FDFA3415}"/>
              </a:ext>
            </a:extLst>
          </p:cNvPr>
          <p:cNvSpPr>
            <a:spLocks noGrp="1"/>
          </p:cNvSpPr>
          <p:nvPr>
            <p:ph type="title"/>
          </p:nvPr>
        </p:nvSpPr>
        <p:spPr/>
        <p:txBody>
          <a:bodyPr>
            <a:normAutofit fontScale="90000"/>
          </a:bodyPr>
          <a:lstStyle/>
          <a:p>
            <a:r>
              <a:rPr lang="en-US" dirty="0"/>
              <a:t>The Position of the Spirit in our lives</a:t>
            </a:r>
            <a:endParaRPr lang="en-ZA" dirty="0"/>
          </a:p>
        </p:txBody>
      </p:sp>
      <p:sp>
        <p:nvSpPr>
          <p:cNvPr id="3" name="Content Placeholder 2">
            <a:extLst>
              <a:ext uri="{FF2B5EF4-FFF2-40B4-BE49-F238E27FC236}">
                <a16:creationId xmlns:a16="http://schemas.microsoft.com/office/drawing/2014/main" id="{8B1FDA37-1BCC-A0D2-8300-D24D752923F6}"/>
              </a:ext>
            </a:extLst>
          </p:cNvPr>
          <p:cNvSpPr>
            <a:spLocks noGrp="1"/>
          </p:cNvSpPr>
          <p:nvPr>
            <p:ph idx="1"/>
          </p:nvPr>
        </p:nvSpPr>
        <p:spPr>
          <a:xfrm>
            <a:off x="1066800" y="1867988"/>
            <a:ext cx="10058400" cy="4254137"/>
          </a:xfrm>
        </p:spPr>
        <p:txBody>
          <a:bodyPr>
            <a:normAutofit/>
          </a:bodyPr>
          <a:lstStyle/>
          <a:p>
            <a:pPr marL="0" indent="0">
              <a:buNone/>
            </a:pPr>
            <a:r>
              <a:rPr lang="en-US" sz="2200" dirty="0"/>
              <a:t>John 14:12 "Truly, truly, I say to you, whoever believes in me will also do the works that I do; and greater works than these will he do, because I am going to the Father. ……..</a:t>
            </a:r>
            <a:r>
              <a:rPr lang="en-US" sz="2200" b="1" dirty="0"/>
              <a:t>16And I will ask the Father, and he will give you another Helper, to be with you forever, 17even the Spirit of truth, whom the world cannot receive, because it neither sees him nor knows him. You know him, for he dwells with you and will be in you.”</a:t>
            </a:r>
          </a:p>
          <a:p>
            <a:pPr marL="0" indent="0">
              <a:buNone/>
            </a:pPr>
            <a:endParaRPr lang="en-US" dirty="0"/>
          </a:p>
        </p:txBody>
      </p:sp>
    </p:spTree>
    <p:extLst>
      <p:ext uri="{BB962C8B-B14F-4D97-AF65-F5344CB8AC3E}">
        <p14:creationId xmlns:p14="http://schemas.microsoft.com/office/powerpoint/2010/main" val="422406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6F3E4-4385-C293-17C2-E7B2FDFA3415}"/>
              </a:ext>
            </a:extLst>
          </p:cNvPr>
          <p:cNvSpPr>
            <a:spLocks noGrp="1"/>
          </p:cNvSpPr>
          <p:nvPr>
            <p:ph type="title"/>
          </p:nvPr>
        </p:nvSpPr>
        <p:spPr/>
        <p:txBody>
          <a:bodyPr/>
          <a:lstStyle/>
          <a:p>
            <a:r>
              <a:rPr lang="en-US" dirty="0"/>
              <a:t>The Power of </a:t>
            </a:r>
            <a:r>
              <a:rPr lang="en-US"/>
              <a:t>the Spirit in our lives</a:t>
            </a:r>
            <a:endParaRPr lang="en-ZA" dirty="0"/>
          </a:p>
        </p:txBody>
      </p:sp>
      <p:sp>
        <p:nvSpPr>
          <p:cNvPr id="3" name="Content Placeholder 2">
            <a:extLst>
              <a:ext uri="{FF2B5EF4-FFF2-40B4-BE49-F238E27FC236}">
                <a16:creationId xmlns:a16="http://schemas.microsoft.com/office/drawing/2014/main" id="{8B1FDA37-1BCC-A0D2-8300-D24D752923F6}"/>
              </a:ext>
            </a:extLst>
          </p:cNvPr>
          <p:cNvSpPr>
            <a:spLocks noGrp="1"/>
          </p:cNvSpPr>
          <p:nvPr>
            <p:ph idx="1"/>
          </p:nvPr>
        </p:nvSpPr>
        <p:spPr/>
        <p:txBody>
          <a:bodyPr>
            <a:normAutofit/>
          </a:bodyPr>
          <a:lstStyle/>
          <a:p>
            <a:pPr marL="0" indent="0">
              <a:buNone/>
            </a:pPr>
            <a:r>
              <a:rPr lang="en-US" sz="2200" dirty="0"/>
              <a:t>Luke 24:44 – 49 Then he said to them, “………… behold, I am sending the promise of my Father upon you. But </a:t>
            </a:r>
            <a:r>
              <a:rPr lang="en-US" sz="2200" b="1" u="sng" dirty="0"/>
              <a:t>stay in the city until you are clothed with power from on high.</a:t>
            </a:r>
            <a:r>
              <a:rPr lang="en-US" sz="2200" dirty="0"/>
              <a:t>“</a:t>
            </a:r>
          </a:p>
          <a:p>
            <a:pPr marL="0" indent="0">
              <a:buNone/>
            </a:pPr>
            <a:r>
              <a:rPr lang="en-US" sz="2200" dirty="0"/>
              <a:t>Acts 1:4 And while staying with them he ordered them not to depart from Jerusalem, but to wait for the promise of the Father, …… </a:t>
            </a:r>
            <a:r>
              <a:rPr lang="en-US" sz="2200" b="1" u="sng" dirty="0"/>
              <a:t>but you will be baptized with the Holy Spirit </a:t>
            </a:r>
            <a:r>
              <a:rPr lang="en-US" sz="2200" dirty="0"/>
              <a:t>not many days from now."</a:t>
            </a:r>
          </a:p>
          <a:p>
            <a:pPr marL="0" indent="0">
              <a:buNone/>
            </a:pPr>
            <a:endParaRPr lang="en-US" dirty="0"/>
          </a:p>
        </p:txBody>
      </p:sp>
    </p:spTree>
    <p:extLst>
      <p:ext uri="{BB962C8B-B14F-4D97-AF65-F5344CB8AC3E}">
        <p14:creationId xmlns:p14="http://schemas.microsoft.com/office/powerpoint/2010/main" val="34787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2007E-8CBA-894E-1D77-800D5D55077D}"/>
              </a:ext>
            </a:extLst>
          </p:cNvPr>
          <p:cNvSpPr>
            <a:spLocks noGrp="1"/>
          </p:cNvSpPr>
          <p:nvPr>
            <p:ph type="title"/>
          </p:nvPr>
        </p:nvSpPr>
        <p:spPr>
          <a:xfrm>
            <a:off x="1066800" y="433588"/>
            <a:ext cx="10058400" cy="1371600"/>
          </a:xfrm>
        </p:spPr>
        <p:txBody>
          <a:bodyPr/>
          <a:lstStyle/>
          <a:p>
            <a:r>
              <a:rPr lang="en-US" dirty="0"/>
              <a:t>Our need for the Helper</a:t>
            </a:r>
            <a:endParaRPr lang="en-ZA" dirty="0"/>
          </a:p>
        </p:txBody>
      </p:sp>
      <p:sp>
        <p:nvSpPr>
          <p:cNvPr id="3" name="Content Placeholder 2">
            <a:extLst>
              <a:ext uri="{FF2B5EF4-FFF2-40B4-BE49-F238E27FC236}">
                <a16:creationId xmlns:a16="http://schemas.microsoft.com/office/drawing/2014/main" id="{29392E5A-7B93-7B66-DF4A-BCF7A1443F8B}"/>
              </a:ext>
            </a:extLst>
          </p:cNvPr>
          <p:cNvSpPr>
            <a:spLocks noGrp="1"/>
          </p:cNvSpPr>
          <p:nvPr>
            <p:ph idx="1"/>
          </p:nvPr>
        </p:nvSpPr>
        <p:spPr>
          <a:xfrm>
            <a:off x="1066800" y="1805188"/>
            <a:ext cx="10058400" cy="3918857"/>
          </a:xfrm>
        </p:spPr>
        <p:txBody>
          <a:bodyPr>
            <a:noAutofit/>
          </a:bodyPr>
          <a:lstStyle/>
          <a:p>
            <a:pPr marL="342900" indent="-342900">
              <a:buAutoNum type="arabicParenR"/>
            </a:pPr>
            <a:r>
              <a:rPr lang="en-US" sz="2100" b="1" dirty="0"/>
              <a:t>Inwardly</a:t>
            </a:r>
            <a:r>
              <a:rPr lang="en-US" sz="2100" dirty="0"/>
              <a:t> guided into truth. </a:t>
            </a:r>
          </a:p>
          <a:p>
            <a:pPr marL="0" indent="0">
              <a:buNone/>
            </a:pPr>
            <a:r>
              <a:rPr lang="en-US" sz="2100" dirty="0"/>
              <a:t>John 16:12-13 When the Spirit of truth comes, he will </a:t>
            </a:r>
            <a:r>
              <a:rPr lang="en-US" sz="2100" b="1" u="sng" dirty="0"/>
              <a:t>guide you into all the truth</a:t>
            </a:r>
            <a:r>
              <a:rPr lang="en-US" sz="2100" dirty="0"/>
              <a:t>, for he will not speak on his own authority, but whatever he hears he will speak, and </a:t>
            </a:r>
            <a:r>
              <a:rPr lang="en-US" sz="2100" b="1" u="sng" dirty="0"/>
              <a:t>he will declare to you the things that are to come. 14He will glorify me, </a:t>
            </a:r>
            <a:r>
              <a:rPr lang="en-US" sz="2100" dirty="0"/>
              <a:t>for he will take what is mine and declare it to you. </a:t>
            </a:r>
          </a:p>
          <a:p>
            <a:pPr marL="0" indent="0">
              <a:buNone/>
            </a:pPr>
            <a:endParaRPr lang="en-US" sz="2100" dirty="0"/>
          </a:p>
          <a:p>
            <a:pPr marL="0" indent="0">
              <a:buNone/>
            </a:pPr>
            <a:r>
              <a:rPr lang="en-US" sz="2100" b="1" dirty="0"/>
              <a:t>2) Outwardly</a:t>
            </a:r>
            <a:r>
              <a:rPr lang="en-US" sz="2100" dirty="0"/>
              <a:t> empowered for ministry. (To be witnesses to the glory of God and for the salvation of souls and nations)</a:t>
            </a:r>
          </a:p>
          <a:p>
            <a:pPr marL="0" indent="0">
              <a:buNone/>
            </a:pPr>
            <a:r>
              <a:rPr lang="en-US" sz="2100" dirty="0"/>
              <a:t>Acts1:8 But </a:t>
            </a:r>
            <a:r>
              <a:rPr lang="en-US" sz="2100" b="1" u="sng" dirty="0"/>
              <a:t>you will receive power </a:t>
            </a:r>
            <a:r>
              <a:rPr lang="en-US" sz="2100" dirty="0"/>
              <a:t>when the Holy Spirit has come upon you, and </a:t>
            </a:r>
            <a:r>
              <a:rPr lang="en-US" sz="2100" b="1" u="sng" dirty="0"/>
              <a:t>you will be my witnesses</a:t>
            </a:r>
            <a:r>
              <a:rPr lang="en-US" sz="2100" dirty="0"/>
              <a:t> in Jerusalem and in all Judea and Samaria, and to the end of the earth."</a:t>
            </a:r>
            <a:endParaRPr lang="en-ZA" sz="2100" dirty="0"/>
          </a:p>
        </p:txBody>
      </p:sp>
    </p:spTree>
    <p:extLst>
      <p:ext uri="{BB962C8B-B14F-4D97-AF65-F5344CB8AC3E}">
        <p14:creationId xmlns:p14="http://schemas.microsoft.com/office/powerpoint/2010/main" val="208997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F6266-2A34-FC61-8DCC-636C5CACE101}"/>
              </a:ext>
            </a:extLst>
          </p:cNvPr>
          <p:cNvSpPr>
            <a:spLocks noGrp="1"/>
          </p:cNvSpPr>
          <p:nvPr>
            <p:ph type="title"/>
          </p:nvPr>
        </p:nvSpPr>
        <p:spPr/>
        <p:txBody>
          <a:bodyPr>
            <a:normAutofit fontScale="90000"/>
          </a:bodyPr>
          <a:lstStyle/>
          <a:p>
            <a:r>
              <a:rPr lang="en-US" dirty="0"/>
              <a:t>Power to witness in a broken world</a:t>
            </a:r>
            <a:endParaRPr lang="en-ZA" dirty="0"/>
          </a:p>
        </p:txBody>
      </p:sp>
      <p:sp>
        <p:nvSpPr>
          <p:cNvPr id="3" name="Content Placeholder 2">
            <a:extLst>
              <a:ext uri="{FF2B5EF4-FFF2-40B4-BE49-F238E27FC236}">
                <a16:creationId xmlns:a16="http://schemas.microsoft.com/office/drawing/2014/main" id="{198D56C7-5E5A-4154-C3D4-85EC90932229}"/>
              </a:ext>
            </a:extLst>
          </p:cNvPr>
          <p:cNvSpPr>
            <a:spLocks noGrp="1"/>
          </p:cNvSpPr>
          <p:nvPr>
            <p:ph idx="1"/>
          </p:nvPr>
        </p:nvSpPr>
        <p:spPr/>
        <p:txBody>
          <a:bodyPr>
            <a:normAutofit/>
          </a:bodyPr>
          <a:lstStyle/>
          <a:p>
            <a:pPr marL="0" indent="0">
              <a:buNone/>
            </a:pPr>
            <a:r>
              <a:rPr lang="en-US" sz="2800" dirty="0"/>
              <a:t>Pentecost: context that required supernatural power.</a:t>
            </a:r>
          </a:p>
          <a:p>
            <a:r>
              <a:rPr lang="en-US" sz="2800" dirty="0"/>
              <a:t>Jerusalem, </a:t>
            </a:r>
          </a:p>
          <a:p>
            <a:r>
              <a:rPr lang="en-US" sz="2800" dirty="0"/>
              <a:t>Disciples, </a:t>
            </a:r>
          </a:p>
          <a:p>
            <a:r>
              <a:rPr lang="en-US" sz="2800" dirty="0"/>
              <a:t>Peoples hearts</a:t>
            </a:r>
          </a:p>
          <a:p>
            <a:endParaRPr lang="en-US" sz="2800" dirty="0"/>
          </a:p>
          <a:p>
            <a:pPr marL="0" indent="0">
              <a:buNone/>
            </a:pPr>
            <a:endParaRPr lang="en-ZA" dirty="0"/>
          </a:p>
        </p:txBody>
      </p:sp>
    </p:spTree>
    <p:extLst>
      <p:ext uri="{BB962C8B-B14F-4D97-AF65-F5344CB8AC3E}">
        <p14:creationId xmlns:p14="http://schemas.microsoft.com/office/powerpoint/2010/main" val="16645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DF4C-1B14-6BB4-BEC1-7F2ADA6F53D5}"/>
              </a:ext>
            </a:extLst>
          </p:cNvPr>
          <p:cNvSpPr>
            <a:spLocks noGrp="1"/>
          </p:cNvSpPr>
          <p:nvPr>
            <p:ph type="ctrTitle"/>
          </p:nvPr>
        </p:nvSpPr>
        <p:spPr>
          <a:xfrm>
            <a:off x="1561708" y="2091263"/>
            <a:ext cx="9068586" cy="3011960"/>
          </a:xfrm>
        </p:spPr>
        <p:txBody>
          <a:bodyPr/>
          <a:lstStyle/>
          <a:p>
            <a:r>
              <a:rPr lang="en-US" dirty="0" err="1"/>
              <a:t>THe</a:t>
            </a:r>
            <a:r>
              <a:rPr lang="en-US" dirty="0"/>
              <a:t> Power of the Holy Spirit for ministry</a:t>
            </a:r>
            <a:endParaRPr lang="en-ZA" dirty="0"/>
          </a:p>
        </p:txBody>
      </p:sp>
    </p:spTree>
    <p:extLst>
      <p:ext uri="{BB962C8B-B14F-4D97-AF65-F5344CB8AC3E}">
        <p14:creationId xmlns:p14="http://schemas.microsoft.com/office/powerpoint/2010/main" val="169721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DF4C-1B14-6BB4-BEC1-7F2ADA6F53D5}"/>
              </a:ext>
            </a:extLst>
          </p:cNvPr>
          <p:cNvSpPr>
            <a:spLocks noGrp="1"/>
          </p:cNvSpPr>
          <p:nvPr>
            <p:ph type="ctrTitle"/>
          </p:nvPr>
        </p:nvSpPr>
        <p:spPr>
          <a:xfrm>
            <a:off x="1561708" y="2281645"/>
            <a:ext cx="9068586" cy="2400417"/>
          </a:xfrm>
        </p:spPr>
        <p:txBody>
          <a:bodyPr/>
          <a:lstStyle/>
          <a:p>
            <a:r>
              <a:rPr lang="en-US" dirty="0"/>
              <a:t>1. Proclamation power</a:t>
            </a:r>
            <a:endParaRPr lang="en-ZA" dirty="0"/>
          </a:p>
        </p:txBody>
      </p:sp>
    </p:spTree>
    <p:extLst>
      <p:ext uri="{BB962C8B-B14F-4D97-AF65-F5344CB8AC3E}">
        <p14:creationId xmlns:p14="http://schemas.microsoft.com/office/powerpoint/2010/main" val="495077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4E6EE-9D00-2DBE-E69F-84C59A0E17E0}"/>
              </a:ext>
            </a:extLst>
          </p:cNvPr>
          <p:cNvSpPr>
            <a:spLocks noGrp="1"/>
          </p:cNvSpPr>
          <p:nvPr>
            <p:ph type="title"/>
          </p:nvPr>
        </p:nvSpPr>
        <p:spPr>
          <a:xfrm>
            <a:off x="1066800" y="494548"/>
            <a:ext cx="10058400" cy="1371600"/>
          </a:xfrm>
        </p:spPr>
        <p:txBody>
          <a:bodyPr/>
          <a:lstStyle/>
          <a:p>
            <a:r>
              <a:rPr lang="en-US" dirty="0"/>
              <a:t>Power to proclaim…</a:t>
            </a:r>
            <a:endParaRPr lang="en-ZA" dirty="0"/>
          </a:p>
        </p:txBody>
      </p:sp>
      <p:sp>
        <p:nvSpPr>
          <p:cNvPr id="3" name="Content Placeholder 2">
            <a:extLst>
              <a:ext uri="{FF2B5EF4-FFF2-40B4-BE49-F238E27FC236}">
                <a16:creationId xmlns:a16="http://schemas.microsoft.com/office/drawing/2014/main" id="{62DC2E55-EDA3-9E4D-A92C-7EFF667DF087}"/>
              </a:ext>
            </a:extLst>
          </p:cNvPr>
          <p:cNvSpPr>
            <a:spLocks noGrp="1"/>
          </p:cNvSpPr>
          <p:nvPr>
            <p:ph idx="1"/>
          </p:nvPr>
        </p:nvSpPr>
        <p:spPr>
          <a:xfrm>
            <a:off x="770709" y="1802674"/>
            <a:ext cx="10058400" cy="4143440"/>
          </a:xfrm>
        </p:spPr>
        <p:txBody>
          <a:bodyPr>
            <a:normAutofit/>
          </a:bodyPr>
          <a:lstStyle/>
          <a:p>
            <a:pPr marL="0" indent="0">
              <a:buNone/>
            </a:pPr>
            <a:r>
              <a:rPr lang="en-US" sz="2300" dirty="0"/>
              <a:t>To be a witness of Jesus is to communicate the gospel with power.</a:t>
            </a:r>
          </a:p>
          <a:p>
            <a:pPr marL="0" indent="0">
              <a:buNone/>
            </a:pPr>
            <a:r>
              <a:rPr lang="en-US" sz="2300" b="1" u="sng" dirty="0"/>
              <a:t>Jesus:</a:t>
            </a:r>
          </a:p>
          <a:p>
            <a:pPr marL="0" indent="0">
              <a:buNone/>
            </a:pPr>
            <a:r>
              <a:rPr lang="en-US" sz="2300" dirty="0"/>
              <a:t>Luke 4:14-15 - Then Jesus returned in the power of the Spirit to Galilee….And he taught in their synagogues being glorified (praised) by all.</a:t>
            </a:r>
          </a:p>
          <a:p>
            <a:pPr marL="0" indent="0">
              <a:buNone/>
            </a:pPr>
            <a:endParaRPr lang="en-US" sz="2300" dirty="0"/>
          </a:p>
          <a:p>
            <a:pPr marL="0" indent="0">
              <a:buNone/>
            </a:pPr>
            <a:r>
              <a:rPr lang="en-US" sz="2300" b="1" u="sng" dirty="0"/>
              <a:t>The Pentecost church </a:t>
            </a:r>
          </a:p>
          <a:p>
            <a:pPr marL="0" indent="0">
              <a:buNone/>
            </a:pPr>
            <a:r>
              <a:rPr lang="en-US" sz="2300" dirty="0"/>
              <a:t>Acts 2:11(b) - </a:t>
            </a:r>
            <a:r>
              <a:rPr lang="en-US" sz="2300" b="1" dirty="0"/>
              <a:t>we hear them</a:t>
            </a:r>
            <a:r>
              <a:rPr lang="en-US" sz="2300" dirty="0"/>
              <a:t> </a:t>
            </a:r>
            <a:r>
              <a:rPr lang="en-US" sz="2300" b="1" dirty="0"/>
              <a:t>telling</a:t>
            </a:r>
            <a:r>
              <a:rPr lang="en-US" sz="2300" dirty="0"/>
              <a:t> in our own tongues </a:t>
            </a:r>
            <a:r>
              <a:rPr lang="en-US" sz="2300" b="1" dirty="0"/>
              <a:t>the mighty works of God</a:t>
            </a:r>
            <a:r>
              <a:rPr lang="en-US" sz="2300" dirty="0"/>
              <a:t>.</a:t>
            </a:r>
          </a:p>
          <a:p>
            <a:pPr marL="0" indent="0">
              <a:buNone/>
            </a:pPr>
            <a:endParaRPr lang="en-US" dirty="0"/>
          </a:p>
          <a:p>
            <a:pPr marL="0" indent="0">
              <a:buNone/>
            </a:pPr>
            <a:endParaRPr lang="en-ZA" dirty="0"/>
          </a:p>
        </p:txBody>
      </p:sp>
    </p:spTree>
    <p:extLst>
      <p:ext uri="{BB962C8B-B14F-4D97-AF65-F5344CB8AC3E}">
        <p14:creationId xmlns:p14="http://schemas.microsoft.com/office/powerpoint/2010/main" val="123954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TM03457510[[fn=Savon]]</Template>
  <TotalTime>3107</TotalTime>
  <Words>1944</Words>
  <Application>Microsoft Office PowerPoint</Application>
  <PresentationFormat>Widescreen</PresentationFormat>
  <Paragraphs>110</Paragraphs>
  <Slides>23</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Century Gothic</vt:lpstr>
      <vt:lpstr>Segoe Sans</vt:lpstr>
      <vt:lpstr>Savon</vt:lpstr>
      <vt:lpstr>The empowering holy spirit</vt:lpstr>
      <vt:lpstr>The Place of the Spirit in our Lives</vt:lpstr>
      <vt:lpstr>The Position of the Spirit in our lives</vt:lpstr>
      <vt:lpstr>The Power of the Spirit in our lives</vt:lpstr>
      <vt:lpstr>Our need for the Helper</vt:lpstr>
      <vt:lpstr>Power to witness in a broken world</vt:lpstr>
      <vt:lpstr>THe Power of the Holy Spirit for ministry</vt:lpstr>
      <vt:lpstr>1. Proclamation power</vt:lpstr>
      <vt:lpstr>Power to proclaim…</vt:lpstr>
      <vt:lpstr>Power to proclaim…</vt:lpstr>
      <vt:lpstr>Power to proclaim…</vt:lpstr>
      <vt:lpstr>2. Directional power</vt:lpstr>
      <vt:lpstr>Rise and go…</vt:lpstr>
      <vt:lpstr>Rise and go…</vt:lpstr>
      <vt:lpstr>Rise and go…</vt:lpstr>
      <vt:lpstr>3. SUPERNATURAL Power</vt:lpstr>
      <vt:lpstr>The gifts of the Holy Spirit</vt:lpstr>
      <vt:lpstr>The gifts of the Holy Spirit</vt:lpstr>
      <vt:lpstr>The Gifts validate the gospel</vt:lpstr>
      <vt:lpstr>The Gifts are for all believers</vt:lpstr>
      <vt:lpstr>The Gifts are for all believers</vt:lpstr>
      <vt:lpstr>The Gifts are for all believers</vt:lpstr>
      <vt:lpstr>Conclusion</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empowering holy spirit</dc:title>
  <dc:creator>Tony Shuttleworth</dc:creator>
  <cp:lastModifiedBy>Tony Shuttleworth</cp:lastModifiedBy>
  <cp:revision>7</cp:revision>
  <dcterms:created xsi:type="dcterms:W3CDTF">2025-08-21T09:53:23Z</dcterms:created>
  <dcterms:modified xsi:type="dcterms:W3CDTF">2025-08-23T13:53:25Z</dcterms:modified>
</cp:coreProperties>
</file>