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77" r:id="rId2"/>
    <p:sldId id="291" r:id="rId3"/>
    <p:sldId id="292" r:id="rId4"/>
    <p:sldId id="293" r:id="rId5"/>
    <p:sldId id="294" r:id="rId6"/>
    <p:sldId id="307" r:id="rId7"/>
    <p:sldId id="296" r:id="rId8"/>
    <p:sldId id="308" r:id="rId9"/>
    <p:sldId id="295" r:id="rId10"/>
    <p:sldId id="309" r:id="rId11"/>
    <p:sldId id="310" r:id="rId12"/>
    <p:sldId id="297" r:id="rId13"/>
    <p:sldId id="298" r:id="rId14"/>
    <p:sldId id="311" r:id="rId15"/>
    <p:sldId id="312" r:id="rId16"/>
    <p:sldId id="299" r:id="rId17"/>
    <p:sldId id="313" r:id="rId18"/>
    <p:sldId id="300" r:id="rId19"/>
    <p:sldId id="306" r:id="rId20"/>
    <p:sldId id="31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1"/>
    <p:restoredTop sz="95964"/>
  </p:normalViewPr>
  <p:slideViewPr>
    <p:cSldViewPr snapToGrid="0">
      <p:cViewPr>
        <p:scale>
          <a:sx n="90" d="100"/>
          <a:sy n="90" d="100"/>
        </p:scale>
        <p:origin x="1536" y="7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B5BF0B-A9FA-2445-B925-04B1B4C9917B}" type="datetimeFigureOut">
              <a:rPr lang="en-US" smtClean="0"/>
              <a:t>7/25/25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7D587A-744E-AC4F-8C1B-3847AC089A0C}" type="slidenum">
              <a:rPr lang="en-US" smtClean="0"/>
              <a:t>‹#›</a:t>
            </a:fld>
            <a:endParaRPr lang="en-US"/>
          </a:p>
        </p:txBody>
      </p:sp>
    </p:spTree>
    <p:extLst>
      <p:ext uri="{BB962C8B-B14F-4D97-AF65-F5344CB8AC3E}">
        <p14:creationId xmlns:p14="http://schemas.microsoft.com/office/powerpoint/2010/main" val="367263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7DF5A-EFC2-8334-DCE6-269AA728F6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05A36-52BD-E5DB-7A55-8DA249B21D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77803-7813-D5E7-80C7-45B23FFFD3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3188A3-643F-10D6-1D66-932A082D8B8A}"/>
              </a:ext>
            </a:extLst>
          </p:cNvPr>
          <p:cNvSpPr>
            <a:spLocks noGrp="1"/>
          </p:cNvSpPr>
          <p:nvPr>
            <p:ph type="sldNum" sz="quarter" idx="5"/>
          </p:nvPr>
        </p:nvSpPr>
        <p:spPr/>
        <p:txBody>
          <a:bodyPr/>
          <a:lstStyle/>
          <a:p>
            <a:fld id="{7E1335FD-FF9A-C74E-B9E6-3637D0F91069}" type="slidenum">
              <a:rPr lang="en-US" smtClean="0"/>
              <a:t>1</a:t>
            </a:fld>
            <a:endParaRPr lang="en-US"/>
          </a:p>
        </p:txBody>
      </p:sp>
    </p:spTree>
    <p:extLst>
      <p:ext uri="{BB962C8B-B14F-4D97-AF65-F5344CB8AC3E}">
        <p14:creationId xmlns:p14="http://schemas.microsoft.com/office/powerpoint/2010/main" val="3336773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8E95E-CD3E-CD89-C94A-E27C988748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8A01AD-2892-33F0-03AA-33B79190F5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13349B-3F9A-256F-377D-CEF96C731517}"/>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5" name="Footer Placeholder 4">
            <a:extLst>
              <a:ext uri="{FF2B5EF4-FFF2-40B4-BE49-F238E27FC236}">
                <a16:creationId xmlns:a16="http://schemas.microsoft.com/office/drawing/2014/main" id="{080A99E4-DFF3-F0C0-3DEC-C97B9E4B77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001CC4-F9E2-3EF7-9967-BE1E2FD46224}"/>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1301233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E3204-17E4-45D4-34C4-396DB1A8AD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B831AD2-A183-9874-A4E4-8A5FB36DB9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9895B1-E1E9-14C5-19B8-5C27A67E0C08}"/>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5" name="Footer Placeholder 4">
            <a:extLst>
              <a:ext uri="{FF2B5EF4-FFF2-40B4-BE49-F238E27FC236}">
                <a16:creationId xmlns:a16="http://schemas.microsoft.com/office/drawing/2014/main" id="{015FE572-E80C-3F5E-1DFA-224764A0D8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8CBEC-CCE4-3FC3-6ED0-B91D08A15953}"/>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4061064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445CC0-B61C-5D45-7217-558C79A70D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726980-AB62-30DA-704F-72BD4C0C47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C93C72-6BB7-FC67-72A5-32736332F820}"/>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5" name="Footer Placeholder 4">
            <a:extLst>
              <a:ext uri="{FF2B5EF4-FFF2-40B4-BE49-F238E27FC236}">
                <a16:creationId xmlns:a16="http://schemas.microsoft.com/office/drawing/2014/main" id="{03683DBA-367A-02E9-FA30-FC94D44741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1917D-1E62-E9CB-6E4A-079C4513D83C}"/>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1535300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36E39-DBD4-AF29-C0AF-D1AC66FB58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921B2F-274E-64C4-6FA2-D75EE91C7A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2E8B4-EFC4-7467-D647-391D85BDE9F5}"/>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5" name="Footer Placeholder 4">
            <a:extLst>
              <a:ext uri="{FF2B5EF4-FFF2-40B4-BE49-F238E27FC236}">
                <a16:creationId xmlns:a16="http://schemas.microsoft.com/office/drawing/2014/main" id="{7E9F9FB5-B05A-ACF0-8BDD-ADDCD064E2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42D1A-A7F7-BC25-4033-C1E9C42EEA40}"/>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411661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2EC8C-94D4-AB75-D009-6A3A9607BD0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54CE05-D756-335A-E3E7-B93453A15D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5DDE96-36CE-B290-DDE2-183B5F18CABC}"/>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5" name="Footer Placeholder 4">
            <a:extLst>
              <a:ext uri="{FF2B5EF4-FFF2-40B4-BE49-F238E27FC236}">
                <a16:creationId xmlns:a16="http://schemas.microsoft.com/office/drawing/2014/main" id="{7771E775-C63D-41FC-6470-B117A0094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08172-3BA5-F87A-1D5A-03065F084BF6}"/>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28789865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DDD09-CE7A-55C2-FA30-4748110DB4D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9FE426-2027-6FF4-904F-AA724E1E67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478EA7-F105-07E0-E652-8E5F2760662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5C22D1-4A8A-47A6-AF43-AC0198B54339}"/>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6" name="Footer Placeholder 5">
            <a:extLst>
              <a:ext uri="{FF2B5EF4-FFF2-40B4-BE49-F238E27FC236}">
                <a16:creationId xmlns:a16="http://schemas.microsoft.com/office/drawing/2014/main" id="{7676D6D9-19A5-11AF-E9BB-3FE728429A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460C67-91B7-56E2-F4E2-7B97D196F423}"/>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1678713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60E02-3669-F484-3F76-BDB32D5B53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EA7F02-66EC-00D2-6D87-C1D4F96E01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0BF4F5-81A7-C847-0C81-CFF4C6AF0C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F8A12D-C863-8571-E673-E06075F379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7C7B2B-C11F-2E02-5D07-C883A81048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1AD39A9-ADCE-63A7-5786-C2A01774A4EB}"/>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8" name="Footer Placeholder 7">
            <a:extLst>
              <a:ext uri="{FF2B5EF4-FFF2-40B4-BE49-F238E27FC236}">
                <a16:creationId xmlns:a16="http://schemas.microsoft.com/office/drawing/2014/main" id="{E1929CA6-C0DE-DF22-6FAB-27FDB466F8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61B469B-4D70-72DE-2457-D0EDE11796B0}"/>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130658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D93E9-24F2-6019-D978-AA953E6B269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4483D0-3254-F93F-C6BD-284796DF5FF3}"/>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4" name="Footer Placeholder 3">
            <a:extLst>
              <a:ext uri="{FF2B5EF4-FFF2-40B4-BE49-F238E27FC236}">
                <a16:creationId xmlns:a16="http://schemas.microsoft.com/office/drawing/2014/main" id="{A4694548-4D52-3BAB-DE41-EBD8D6D98A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420B20-4B21-A3B0-2E5D-8C60D6DB62BE}"/>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3721699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B3C9DA-56FD-9E0E-1FD2-58F57A8FB064}"/>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3" name="Footer Placeholder 2">
            <a:extLst>
              <a:ext uri="{FF2B5EF4-FFF2-40B4-BE49-F238E27FC236}">
                <a16:creationId xmlns:a16="http://schemas.microsoft.com/office/drawing/2014/main" id="{26332808-1EC4-7583-2C62-6D78F14EE75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EDB3EC-67D0-5376-2B0F-52DF96754831}"/>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140666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8098C-D223-EA29-3CA8-98A8F7906E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6FC4E1-EFF9-0DD8-A756-34F819AEE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CB4CCB-5576-B03F-097B-72B4590F22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BEA282-6520-2B0E-FBC3-B4B5467C3C19}"/>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6" name="Footer Placeholder 5">
            <a:extLst>
              <a:ext uri="{FF2B5EF4-FFF2-40B4-BE49-F238E27FC236}">
                <a16:creationId xmlns:a16="http://schemas.microsoft.com/office/drawing/2014/main" id="{7AED8BA1-5046-703A-61DF-318D81F7D2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C23BE0-65D2-1B6A-6804-959E550AFD31}"/>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2524029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4F844-F5EA-CBDD-B9DE-BBBE40ED5A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58EA3A-74BB-9B28-3315-1A8EAD9DBE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6428AD-7187-D428-AD29-7A88B28DD1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6A7F01-500C-66FC-0C17-F400AACBC023}"/>
              </a:ext>
            </a:extLst>
          </p:cNvPr>
          <p:cNvSpPr>
            <a:spLocks noGrp="1"/>
          </p:cNvSpPr>
          <p:nvPr>
            <p:ph type="dt" sz="half" idx="10"/>
          </p:nvPr>
        </p:nvSpPr>
        <p:spPr/>
        <p:txBody>
          <a:bodyPr/>
          <a:lstStyle/>
          <a:p>
            <a:fld id="{CE41C8FD-D191-9C4B-A010-8D238AE7FF3B}" type="datetimeFigureOut">
              <a:rPr lang="en-US" smtClean="0"/>
              <a:t>7/25/25</a:t>
            </a:fld>
            <a:endParaRPr lang="en-US"/>
          </a:p>
        </p:txBody>
      </p:sp>
      <p:sp>
        <p:nvSpPr>
          <p:cNvPr id="6" name="Footer Placeholder 5">
            <a:extLst>
              <a:ext uri="{FF2B5EF4-FFF2-40B4-BE49-F238E27FC236}">
                <a16:creationId xmlns:a16="http://schemas.microsoft.com/office/drawing/2014/main" id="{BE750952-6F57-3F69-08AA-CA785A26BE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113980-2B42-EF36-E307-F06D87DDC5E8}"/>
              </a:ext>
            </a:extLst>
          </p:cNvPr>
          <p:cNvSpPr>
            <a:spLocks noGrp="1"/>
          </p:cNvSpPr>
          <p:nvPr>
            <p:ph type="sldNum" sz="quarter" idx="12"/>
          </p:nvPr>
        </p:nvSpPr>
        <p:spPr/>
        <p:txBody>
          <a:bodyPr/>
          <a:lstStyle/>
          <a:p>
            <a:fld id="{443F18D0-4691-0D47-AADA-7F964ACD9928}" type="slidenum">
              <a:rPr lang="en-US" smtClean="0"/>
              <a:t>‹#›</a:t>
            </a:fld>
            <a:endParaRPr lang="en-US"/>
          </a:p>
        </p:txBody>
      </p:sp>
    </p:spTree>
    <p:extLst>
      <p:ext uri="{BB962C8B-B14F-4D97-AF65-F5344CB8AC3E}">
        <p14:creationId xmlns:p14="http://schemas.microsoft.com/office/powerpoint/2010/main" val="23861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0703F2-479B-01BC-2222-D18F744C1F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B79513-6185-953E-946C-A61EF74620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FE3A32-B20A-20A4-7B03-AD4B860762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41C8FD-D191-9C4B-A010-8D238AE7FF3B}" type="datetimeFigureOut">
              <a:rPr lang="en-US" smtClean="0"/>
              <a:t>7/25/25</a:t>
            </a:fld>
            <a:endParaRPr lang="en-US"/>
          </a:p>
        </p:txBody>
      </p:sp>
      <p:sp>
        <p:nvSpPr>
          <p:cNvPr id="5" name="Footer Placeholder 4">
            <a:extLst>
              <a:ext uri="{FF2B5EF4-FFF2-40B4-BE49-F238E27FC236}">
                <a16:creationId xmlns:a16="http://schemas.microsoft.com/office/drawing/2014/main" id="{1593004E-6BFE-29A4-403E-A7DF6FFE65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EE7F74-46CB-748D-6701-C7E757D13C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3F18D0-4691-0D47-AADA-7F964ACD9928}" type="slidenum">
              <a:rPr lang="en-US" smtClean="0"/>
              <a:t>‹#›</a:t>
            </a:fld>
            <a:endParaRPr lang="en-US"/>
          </a:p>
        </p:txBody>
      </p:sp>
    </p:spTree>
    <p:extLst>
      <p:ext uri="{BB962C8B-B14F-4D97-AF65-F5344CB8AC3E}">
        <p14:creationId xmlns:p14="http://schemas.microsoft.com/office/powerpoint/2010/main" val="3855849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118F1-8F4E-FFF6-4685-69BC4311FD30}"/>
            </a:ext>
          </a:extLst>
        </p:cNvPr>
        <p:cNvGrpSpPr/>
        <p:nvPr/>
      </p:nvGrpSpPr>
      <p:grpSpPr>
        <a:xfrm>
          <a:off x="0" y="0"/>
          <a:ext cx="0" cy="0"/>
          <a:chOff x="0" y="0"/>
          <a:chExt cx="0" cy="0"/>
        </a:xfrm>
      </p:grpSpPr>
      <p:pic>
        <p:nvPicPr>
          <p:cNvPr id="3" name="Picture 2" descr="A person with a beard and a robe&#10;&#10;AI-generated content may be incorrect.">
            <a:extLst>
              <a:ext uri="{FF2B5EF4-FFF2-40B4-BE49-F238E27FC236}">
                <a16:creationId xmlns:a16="http://schemas.microsoft.com/office/drawing/2014/main" id="{9EE06C38-78C3-652F-3180-BEFF12FAA4EA}"/>
              </a:ext>
            </a:extLst>
          </p:cNvPr>
          <p:cNvPicPr>
            <a:picLocks noChangeAspect="1"/>
          </p:cNvPicPr>
          <p:nvPr/>
        </p:nvPicPr>
        <p:blipFill>
          <a:blip r:embed="rId3"/>
          <a:srcRect t="1033" b="677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7192239-69CB-DC6F-3F50-E05F07CEBE94}"/>
              </a:ext>
            </a:extLst>
          </p:cNvPr>
          <p:cNvSpPr txBox="1"/>
          <p:nvPr/>
        </p:nvSpPr>
        <p:spPr>
          <a:xfrm>
            <a:off x="5553389" y="1625398"/>
            <a:ext cx="6407075" cy="1015663"/>
          </a:xfrm>
          <a:prstGeom prst="rect">
            <a:avLst/>
          </a:prstGeom>
          <a:noFill/>
        </p:spPr>
        <p:txBody>
          <a:bodyPr wrap="none" rtlCol="0">
            <a:spAutoFit/>
          </a:bodyPr>
          <a:lstStyle/>
          <a:p>
            <a:pPr algn="r"/>
            <a:r>
              <a:rPr lang="en-US" sz="6000" dirty="0">
                <a:solidFill>
                  <a:schemeClr val="bg1"/>
                </a:solidFill>
                <a:latin typeface="Felix Titling" pitchFamily="82" charset="77"/>
                <a:cs typeface="Al Tarikh" pitchFamily="2" charset="-78"/>
              </a:rPr>
              <a:t>Luke ~ Season 1</a:t>
            </a:r>
          </a:p>
        </p:txBody>
      </p:sp>
      <p:sp>
        <p:nvSpPr>
          <p:cNvPr id="5" name="TextBox 4">
            <a:extLst>
              <a:ext uri="{FF2B5EF4-FFF2-40B4-BE49-F238E27FC236}">
                <a16:creationId xmlns:a16="http://schemas.microsoft.com/office/drawing/2014/main" id="{67FDBFA8-2093-BA60-B4C4-BFD2AE1551B5}"/>
              </a:ext>
            </a:extLst>
          </p:cNvPr>
          <p:cNvSpPr txBox="1"/>
          <p:nvPr/>
        </p:nvSpPr>
        <p:spPr>
          <a:xfrm>
            <a:off x="6187152" y="2769849"/>
            <a:ext cx="5139548" cy="1477328"/>
          </a:xfrm>
          <a:prstGeom prst="rect">
            <a:avLst/>
          </a:prstGeom>
          <a:noFill/>
        </p:spPr>
        <p:txBody>
          <a:bodyPr wrap="none" rtlCol="0">
            <a:spAutoFit/>
          </a:bodyPr>
          <a:lstStyle/>
          <a:p>
            <a:pPr algn="ctr"/>
            <a:r>
              <a:rPr lang="en-US" sz="4500" dirty="0">
                <a:solidFill>
                  <a:schemeClr val="bg1"/>
                </a:solidFill>
                <a:latin typeface="Felix Titling" pitchFamily="82" charset="77"/>
                <a:cs typeface="Al Tarikh" pitchFamily="2" charset="-78"/>
              </a:rPr>
              <a:t>The Mission of</a:t>
            </a:r>
          </a:p>
          <a:p>
            <a:pPr algn="ctr"/>
            <a:r>
              <a:rPr lang="en-US" sz="4500" dirty="0">
                <a:solidFill>
                  <a:schemeClr val="bg1"/>
                </a:solidFill>
                <a:latin typeface="Felix Titling" pitchFamily="82" charset="77"/>
                <a:cs typeface="Al Tarikh" pitchFamily="2" charset="-78"/>
              </a:rPr>
              <a:t>The Son of God</a:t>
            </a:r>
          </a:p>
        </p:txBody>
      </p:sp>
      <p:sp>
        <p:nvSpPr>
          <p:cNvPr id="2" name="TextBox 1">
            <a:extLst>
              <a:ext uri="{FF2B5EF4-FFF2-40B4-BE49-F238E27FC236}">
                <a16:creationId xmlns:a16="http://schemas.microsoft.com/office/drawing/2014/main" id="{619B0920-E0AE-1AD6-1F1A-1ED19C3CF5DF}"/>
              </a:ext>
            </a:extLst>
          </p:cNvPr>
          <p:cNvSpPr txBox="1"/>
          <p:nvPr/>
        </p:nvSpPr>
        <p:spPr>
          <a:xfrm>
            <a:off x="8361380" y="4375965"/>
            <a:ext cx="1011815" cy="523220"/>
          </a:xfrm>
          <a:prstGeom prst="rect">
            <a:avLst/>
          </a:prstGeom>
          <a:noFill/>
        </p:spPr>
        <p:txBody>
          <a:bodyPr wrap="none" rtlCol="0">
            <a:spAutoFit/>
          </a:bodyPr>
          <a:lstStyle/>
          <a:p>
            <a:pPr algn="ctr"/>
            <a:r>
              <a:rPr lang="en-US" sz="2800" dirty="0">
                <a:solidFill>
                  <a:schemeClr val="bg1"/>
                </a:solidFill>
                <a:latin typeface="Felix Titling" pitchFamily="82" charset="77"/>
                <a:cs typeface="Al Tarikh" pitchFamily="2" charset="-78"/>
              </a:rPr>
              <a:t>9:1–17</a:t>
            </a:r>
          </a:p>
        </p:txBody>
      </p:sp>
    </p:spTree>
    <p:extLst>
      <p:ext uri="{BB962C8B-B14F-4D97-AF65-F5344CB8AC3E}">
        <p14:creationId xmlns:p14="http://schemas.microsoft.com/office/powerpoint/2010/main" val="3285166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1"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5"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8" y="1328491"/>
            <a:ext cx="11391442" cy="3046988"/>
          </a:xfrm>
          <a:prstGeom prst="rect">
            <a:avLst/>
          </a:prstGeom>
          <a:noFill/>
        </p:spPr>
        <p:txBody>
          <a:bodyPr wrap="square" rtlCol="0">
            <a:spAutoFit/>
          </a:bodyPr>
          <a:lstStyle/>
          <a:p>
            <a:pPr algn="just"/>
            <a:r>
              <a:rPr lang="en-US" sz="2500" dirty="0">
                <a:effectLst/>
                <a:latin typeface="Goudy Old Style" panose="02020502050305020303" pitchFamily="18" charset="77"/>
              </a:rPr>
              <a:t>7 </a:t>
            </a:r>
            <a:r>
              <a:rPr lang="en-US" sz="3200" dirty="0">
                <a:effectLst/>
                <a:latin typeface="Goudy Old Style" panose="02020502050305020303" pitchFamily="18" charset="77"/>
              </a:rPr>
              <a:t>Now Herod the tetrarch heard about all that was happening, and he was perplexed, because it was said by some that John had been raised from the dead, </a:t>
            </a:r>
            <a:r>
              <a:rPr lang="en-US" sz="2500" dirty="0">
                <a:effectLst/>
                <a:latin typeface="Goudy Old Style" panose="02020502050305020303" pitchFamily="18" charset="77"/>
              </a:rPr>
              <a:t>8 </a:t>
            </a:r>
            <a:r>
              <a:rPr lang="en-US" sz="3200" dirty="0">
                <a:effectLst/>
                <a:latin typeface="Goudy Old Style" panose="02020502050305020303" pitchFamily="18" charset="77"/>
              </a:rPr>
              <a:t>by some that Elijah had appeared, and by others that one of the prophets of old had risen. </a:t>
            </a:r>
            <a:r>
              <a:rPr lang="en-US" sz="2500" dirty="0">
                <a:effectLst/>
                <a:latin typeface="Goudy Old Style" panose="02020502050305020303" pitchFamily="18" charset="77"/>
              </a:rPr>
              <a:t>9 </a:t>
            </a:r>
            <a:r>
              <a:rPr lang="en-US" sz="3200" dirty="0">
                <a:effectLst/>
                <a:latin typeface="Goudy Old Style" panose="02020502050305020303" pitchFamily="18" charset="77"/>
              </a:rPr>
              <a:t>Herod said, “John I beheaded, but who is this about whom I hear such things?” And he sought to see him. </a:t>
            </a:r>
          </a:p>
        </p:txBody>
      </p:sp>
    </p:spTree>
    <p:extLst>
      <p:ext uri="{BB962C8B-B14F-4D97-AF65-F5344CB8AC3E}">
        <p14:creationId xmlns:p14="http://schemas.microsoft.com/office/powerpoint/2010/main" val="35091125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1"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5"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8" y="1152717"/>
            <a:ext cx="11391442" cy="5509200"/>
          </a:xfrm>
          <a:prstGeom prst="rect">
            <a:avLst/>
          </a:prstGeom>
          <a:noFill/>
        </p:spPr>
        <p:txBody>
          <a:bodyPr wrap="square" rtlCol="0">
            <a:spAutoFit/>
          </a:bodyPr>
          <a:lstStyle/>
          <a:p>
            <a:pPr algn="just"/>
            <a:r>
              <a:rPr lang="en-US" sz="2500" dirty="0">
                <a:effectLst/>
                <a:latin typeface="Goudy Old Style" panose="02020502050305020303" pitchFamily="18" charset="77"/>
              </a:rPr>
              <a:t>10 </a:t>
            </a:r>
            <a:r>
              <a:rPr lang="en-US" sz="3200" dirty="0">
                <a:effectLst/>
                <a:latin typeface="Goudy Old Style" panose="02020502050305020303" pitchFamily="18" charset="77"/>
              </a:rPr>
              <a:t>On their return the apostles told him all that they had done. And he took them and withdrew apart to a town called Bethsaida. </a:t>
            </a:r>
            <a:r>
              <a:rPr lang="en-US" sz="2500" dirty="0">
                <a:effectLst/>
                <a:latin typeface="Goudy Old Style" panose="02020502050305020303" pitchFamily="18" charset="77"/>
              </a:rPr>
              <a:t>11 </a:t>
            </a:r>
            <a:r>
              <a:rPr lang="en-US" sz="3200" dirty="0">
                <a:effectLst/>
                <a:latin typeface="Goudy Old Style" panose="02020502050305020303" pitchFamily="18" charset="77"/>
              </a:rPr>
              <a:t>When the crowds learned it, they followed him, and he welcomed them and spoke to them of the kingdom of God and cured those who had need of healing. </a:t>
            </a:r>
            <a:r>
              <a:rPr lang="en-US" sz="2500" dirty="0">
                <a:effectLst/>
                <a:latin typeface="Goudy Old Style" panose="02020502050305020303" pitchFamily="18" charset="77"/>
              </a:rPr>
              <a:t>12 </a:t>
            </a:r>
            <a:r>
              <a:rPr lang="en-US" sz="3200" dirty="0">
                <a:effectLst/>
                <a:latin typeface="Goudy Old Style" panose="02020502050305020303" pitchFamily="18" charset="77"/>
              </a:rPr>
              <a:t>Now the day began to wear away, and the twelve came and said to him, “Send the crowd away to go into the surrounding villages and countryside to find lodging and get provisions, for we are here in a desolate place.” </a:t>
            </a:r>
            <a:r>
              <a:rPr lang="en-US" sz="2500" dirty="0">
                <a:effectLst/>
                <a:latin typeface="Goudy Old Style" panose="02020502050305020303" pitchFamily="18" charset="77"/>
              </a:rPr>
              <a:t>13 </a:t>
            </a:r>
            <a:r>
              <a:rPr lang="en-US" sz="3200" dirty="0">
                <a:effectLst/>
                <a:latin typeface="Goudy Old Style" panose="02020502050305020303" pitchFamily="18" charset="77"/>
              </a:rPr>
              <a:t>But he said to them, “You give them something to eat.” They said, “We have no more than five loaves and two fish—unless we are to go and buy food for all these people.” </a:t>
            </a:r>
          </a:p>
        </p:txBody>
      </p:sp>
    </p:spTree>
    <p:extLst>
      <p:ext uri="{BB962C8B-B14F-4D97-AF65-F5344CB8AC3E}">
        <p14:creationId xmlns:p14="http://schemas.microsoft.com/office/powerpoint/2010/main" val="58879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0" y="1"/>
            <a:ext cx="12192000" cy="6858000"/>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9" y="753193"/>
            <a:ext cx="11391442" cy="2308324"/>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a:p>
            <a:pPr algn="ctr"/>
            <a:r>
              <a:rPr lang="en-US" sz="4800" b="1" dirty="0">
                <a:latin typeface="Papyrus" panose="020B0602040200020303" pitchFamily="34" charset="77"/>
              </a:rPr>
              <a:t>…rest.</a:t>
            </a:r>
          </a:p>
        </p:txBody>
      </p:sp>
    </p:spTree>
    <p:extLst>
      <p:ext uri="{BB962C8B-B14F-4D97-AF65-F5344CB8AC3E}">
        <p14:creationId xmlns:p14="http://schemas.microsoft.com/office/powerpoint/2010/main" val="2492916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9" y="753193"/>
            <a:ext cx="11391442" cy="2308324"/>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a:p>
            <a:pPr algn="ctr"/>
            <a:r>
              <a:rPr lang="en-US" sz="4800" b="1" dirty="0">
                <a:latin typeface="Papyrus" panose="020B0602040200020303" pitchFamily="34" charset="77"/>
              </a:rPr>
              <a:t>…opportunity.</a:t>
            </a:r>
          </a:p>
        </p:txBody>
      </p:sp>
    </p:spTree>
    <p:extLst>
      <p:ext uri="{BB962C8B-B14F-4D97-AF65-F5344CB8AC3E}">
        <p14:creationId xmlns:p14="http://schemas.microsoft.com/office/powerpoint/2010/main" val="118020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1"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5"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8" y="1152717"/>
            <a:ext cx="11391442" cy="5509200"/>
          </a:xfrm>
          <a:prstGeom prst="rect">
            <a:avLst/>
          </a:prstGeom>
          <a:noFill/>
        </p:spPr>
        <p:txBody>
          <a:bodyPr wrap="square" rtlCol="0">
            <a:spAutoFit/>
          </a:bodyPr>
          <a:lstStyle/>
          <a:p>
            <a:pPr algn="just"/>
            <a:r>
              <a:rPr lang="en-US" sz="2500" dirty="0">
                <a:effectLst/>
                <a:latin typeface="Goudy Old Style" panose="02020502050305020303" pitchFamily="18" charset="77"/>
              </a:rPr>
              <a:t>10 </a:t>
            </a:r>
            <a:r>
              <a:rPr lang="en-US" sz="3200" dirty="0">
                <a:effectLst/>
                <a:latin typeface="Goudy Old Style" panose="02020502050305020303" pitchFamily="18" charset="77"/>
              </a:rPr>
              <a:t>On their return the apostles told him all that they had done. And he took them and withdrew apart to a town called Bethsaida. </a:t>
            </a:r>
            <a:r>
              <a:rPr lang="en-US" sz="2500" dirty="0">
                <a:effectLst/>
                <a:latin typeface="Goudy Old Style" panose="02020502050305020303" pitchFamily="18" charset="77"/>
              </a:rPr>
              <a:t>11 </a:t>
            </a:r>
            <a:r>
              <a:rPr lang="en-US" sz="3200" dirty="0">
                <a:effectLst/>
                <a:latin typeface="Goudy Old Style" panose="02020502050305020303" pitchFamily="18" charset="77"/>
              </a:rPr>
              <a:t>When the crowds learned it, they followed him, and he welcomed them and spoke to them of the kingdom of God and cured those who had need of healing. </a:t>
            </a:r>
            <a:r>
              <a:rPr lang="en-US" sz="2500" dirty="0">
                <a:effectLst/>
                <a:latin typeface="Goudy Old Style" panose="02020502050305020303" pitchFamily="18" charset="77"/>
              </a:rPr>
              <a:t>12 </a:t>
            </a:r>
            <a:r>
              <a:rPr lang="en-US" sz="3200" dirty="0">
                <a:effectLst/>
                <a:latin typeface="Goudy Old Style" panose="02020502050305020303" pitchFamily="18" charset="77"/>
              </a:rPr>
              <a:t>Now the day began to wear away, and the twelve came and said to him, “Send the crowd away to go into the surrounding villages and countryside to find lodging and get provisions, for we are here in a desolate place.” </a:t>
            </a:r>
            <a:r>
              <a:rPr lang="en-US" sz="2500" dirty="0">
                <a:effectLst/>
                <a:latin typeface="Goudy Old Style" panose="02020502050305020303" pitchFamily="18" charset="77"/>
              </a:rPr>
              <a:t>13 </a:t>
            </a:r>
            <a:r>
              <a:rPr lang="en-US" sz="3200" dirty="0">
                <a:effectLst/>
                <a:latin typeface="Goudy Old Style" panose="02020502050305020303" pitchFamily="18" charset="77"/>
              </a:rPr>
              <a:t>But he said to them, “You give them something to eat.” They said, “We have no more than five loaves and two fish—unless we are to go and buy food for all these people.” </a:t>
            </a:r>
          </a:p>
        </p:txBody>
      </p:sp>
    </p:spTree>
    <p:extLst>
      <p:ext uri="{BB962C8B-B14F-4D97-AF65-F5344CB8AC3E}">
        <p14:creationId xmlns:p14="http://schemas.microsoft.com/office/powerpoint/2010/main" val="1935256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2"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3"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6" y="1328491"/>
            <a:ext cx="11391442" cy="3539430"/>
          </a:xfrm>
          <a:prstGeom prst="rect">
            <a:avLst/>
          </a:prstGeom>
          <a:noFill/>
        </p:spPr>
        <p:txBody>
          <a:bodyPr wrap="square" rtlCol="0">
            <a:spAutoFit/>
          </a:bodyPr>
          <a:lstStyle/>
          <a:p>
            <a:pPr algn="just"/>
            <a:r>
              <a:rPr lang="en-US" sz="2500" dirty="0">
                <a:effectLst/>
                <a:latin typeface="Goudy Old Style" panose="02020502050305020303" pitchFamily="18" charset="77"/>
              </a:rPr>
              <a:t>14 </a:t>
            </a:r>
            <a:r>
              <a:rPr lang="en-US" sz="3200" dirty="0">
                <a:effectLst/>
                <a:latin typeface="Goudy Old Style" panose="02020502050305020303" pitchFamily="18" charset="77"/>
              </a:rPr>
              <a:t>For there were about five thousand men. And he said to his disciples, “Have them sit down in groups of about fifty each.” </a:t>
            </a:r>
            <a:r>
              <a:rPr lang="en-US" sz="2500" dirty="0">
                <a:effectLst/>
                <a:latin typeface="Goudy Old Style" panose="02020502050305020303" pitchFamily="18" charset="77"/>
              </a:rPr>
              <a:t>15 </a:t>
            </a:r>
            <a:r>
              <a:rPr lang="en-US" sz="3200" dirty="0">
                <a:effectLst/>
                <a:latin typeface="Goudy Old Style" panose="02020502050305020303" pitchFamily="18" charset="77"/>
              </a:rPr>
              <a:t>And they did so, and had them all sit down. </a:t>
            </a:r>
            <a:r>
              <a:rPr lang="en-US" sz="2500" dirty="0">
                <a:effectLst/>
                <a:latin typeface="Goudy Old Style" panose="02020502050305020303" pitchFamily="18" charset="77"/>
              </a:rPr>
              <a:t>16 </a:t>
            </a:r>
            <a:r>
              <a:rPr lang="en-US" sz="3200" dirty="0">
                <a:effectLst/>
                <a:latin typeface="Goudy Old Style" panose="02020502050305020303" pitchFamily="18" charset="77"/>
              </a:rPr>
              <a:t>And taking the five loaves and the two fish, he looked up to heaven and said a blessing over them. Then he broke the loaves and gave them to the disciples to set before the crowd. </a:t>
            </a:r>
            <a:r>
              <a:rPr lang="en-US" sz="2500" dirty="0">
                <a:effectLst/>
                <a:latin typeface="Goudy Old Style" panose="02020502050305020303" pitchFamily="18" charset="77"/>
              </a:rPr>
              <a:t>17 </a:t>
            </a:r>
            <a:r>
              <a:rPr lang="en-US" sz="3200" dirty="0">
                <a:effectLst/>
                <a:latin typeface="Goudy Old Style" panose="02020502050305020303" pitchFamily="18" charset="77"/>
              </a:rPr>
              <a:t>And they all ate and were satisfied. And what was left over was picked up, twelve baskets of broken pieces. </a:t>
            </a:r>
          </a:p>
        </p:txBody>
      </p:sp>
    </p:spTree>
    <p:extLst>
      <p:ext uri="{BB962C8B-B14F-4D97-AF65-F5344CB8AC3E}">
        <p14:creationId xmlns:p14="http://schemas.microsoft.com/office/powerpoint/2010/main" val="1712341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1" y="0"/>
            <a:ext cx="12192001" cy="6858001"/>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8" y="764768"/>
            <a:ext cx="11391442" cy="2308324"/>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a:p>
            <a:pPr algn="ctr"/>
            <a:r>
              <a:rPr lang="en-US" sz="4800" b="1" dirty="0">
                <a:latin typeface="Papyrus" panose="020B0602040200020303" pitchFamily="34" charset="77"/>
              </a:rPr>
              <a:t>…provision.</a:t>
            </a:r>
          </a:p>
        </p:txBody>
      </p:sp>
    </p:spTree>
    <p:extLst>
      <p:ext uri="{BB962C8B-B14F-4D97-AF65-F5344CB8AC3E}">
        <p14:creationId xmlns:p14="http://schemas.microsoft.com/office/powerpoint/2010/main" val="4279315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2"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3"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6" y="1328491"/>
            <a:ext cx="11391442" cy="1569660"/>
          </a:xfrm>
          <a:prstGeom prst="rect">
            <a:avLst/>
          </a:prstGeom>
          <a:noFill/>
        </p:spPr>
        <p:txBody>
          <a:bodyPr wrap="square" rtlCol="0">
            <a:spAutoFit/>
          </a:bodyPr>
          <a:lstStyle/>
          <a:p>
            <a:pPr algn="just"/>
            <a:r>
              <a:rPr lang="en-US" sz="2500" dirty="0">
                <a:effectLst/>
                <a:latin typeface="Goudy Old Style" panose="02020502050305020303" pitchFamily="18" charset="77"/>
              </a:rPr>
              <a:t>16 </a:t>
            </a:r>
            <a:r>
              <a:rPr lang="en-US" sz="3200" dirty="0">
                <a:effectLst/>
                <a:latin typeface="Goudy Old Style" panose="02020502050305020303" pitchFamily="18" charset="77"/>
              </a:rPr>
              <a:t>And </a:t>
            </a:r>
            <a:r>
              <a:rPr lang="en-US" sz="3200" b="1" dirty="0">
                <a:effectLst/>
                <a:latin typeface="Goudy Old Style" panose="02020502050305020303" pitchFamily="18" charset="77"/>
              </a:rPr>
              <a:t>taking</a:t>
            </a:r>
            <a:r>
              <a:rPr lang="en-US" sz="3200" dirty="0">
                <a:effectLst/>
                <a:latin typeface="Goudy Old Style" panose="02020502050305020303" pitchFamily="18" charset="77"/>
              </a:rPr>
              <a:t> the five loaves and the two fish, he looked up to heaven and said a </a:t>
            </a:r>
            <a:r>
              <a:rPr lang="en-US" sz="3200" b="1" dirty="0">
                <a:effectLst/>
                <a:latin typeface="Goudy Old Style" panose="02020502050305020303" pitchFamily="18" charset="77"/>
              </a:rPr>
              <a:t>blessing</a:t>
            </a:r>
            <a:r>
              <a:rPr lang="en-US" sz="3200" dirty="0">
                <a:effectLst/>
                <a:latin typeface="Goudy Old Style" panose="02020502050305020303" pitchFamily="18" charset="77"/>
              </a:rPr>
              <a:t> over them. Then he </a:t>
            </a:r>
            <a:r>
              <a:rPr lang="en-US" sz="3200" b="1" dirty="0">
                <a:effectLst/>
                <a:latin typeface="Goudy Old Style" panose="02020502050305020303" pitchFamily="18" charset="77"/>
              </a:rPr>
              <a:t>broke</a:t>
            </a:r>
            <a:r>
              <a:rPr lang="en-US" sz="3200" dirty="0">
                <a:effectLst/>
                <a:latin typeface="Goudy Old Style" panose="02020502050305020303" pitchFamily="18" charset="77"/>
              </a:rPr>
              <a:t> the loaves and </a:t>
            </a:r>
            <a:r>
              <a:rPr lang="en-US" sz="3200" b="1" dirty="0">
                <a:effectLst/>
                <a:latin typeface="Goudy Old Style" panose="02020502050305020303" pitchFamily="18" charset="77"/>
              </a:rPr>
              <a:t>gave</a:t>
            </a:r>
            <a:r>
              <a:rPr lang="en-US" sz="3200" dirty="0">
                <a:effectLst/>
                <a:latin typeface="Goudy Old Style" panose="02020502050305020303" pitchFamily="18" charset="77"/>
              </a:rPr>
              <a:t> them to the disciples to set before the crowd. </a:t>
            </a:r>
          </a:p>
        </p:txBody>
      </p:sp>
    </p:spTree>
    <p:extLst>
      <p:ext uri="{BB962C8B-B14F-4D97-AF65-F5344CB8AC3E}">
        <p14:creationId xmlns:p14="http://schemas.microsoft.com/office/powerpoint/2010/main" val="1919504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1" y="0"/>
            <a:ext cx="12192001" cy="6858001"/>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8" y="764768"/>
            <a:ext cx="11391442" cy="2308324"/>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a:p>
            <a:pPr algn="ctr"/>
            <a:r>
              <a:rPr lang="en-US" sz="4800" b="1" dirty="0">
                <a:latin typeface="Papyrus" panose="020B0602040200020303" pitchFamily="34" charset="77"/>
              </a:rPr>
              <a:t>…grace.</a:t>
            </a:r>
          </a:p>
        </p:txBody>
      </p:sp>
    </p:spTree>
    <p:extLst>
      <p:ext uri="{BB962C8B-B14F-4D97-AF65-F5344CB8AC3E}">
        <p14:creationId xmlns:p14="http://schemas.microsoft.com/office/powerpoint/2010/main" val="1506294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1" y="0"/>
            <a:ext cx="12192001" cy="6858001"/>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9" y="762785"/>
            <a:ext cx="11391442" cy="5262979"/>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a:p>
            <a:pPr algn="ctr"/>
            <a:r>
              <a:rPr lang="en-US" sz="4800" b="1" dirty="0">
                <a:latin typeface="Papyrus" panose="020B0602040200020303" pitchFamily="34" charset="77"/>
              </a:rPr>
              <a:t>…surprise</a:t>
            </a:r>
          </a:p>
          <a:p>
            <a:pPr algn="ctr"/>
            <a:r>
              <a:rPr lang="en-US" sz="4800" b="1" dirty="0">
                <a:latin typeface="Papyrus" panose="020B0602040200020303" pitchFamily="34" charset="77"/>
              </a:rPr>
              <a:t>…rest</a:t>
            </a:r>
          </a:p>
          <a:p>
            <a:pPr algn="ctr"/>
            <a:r>
              <a:rPr lang="en-US" sz="4800" b="1" dirty="0">
                <a:latin typeface="Papyrus" panose="020B0602040200020303" pitchFamily="34" charset="77"/>
              </a:rPr>
              <a:t>…opportunity</a:t>
            </a:r>
          </a:p>
          <a:p>
            <a:pPr algn="ctr"/>
            <a:r>
              <a:rPr lang="en-US" sz="4800" b="1" dirty="0">
                <a:latin typeface="Papyrus" panose="020B0602040200020303" pitchFamily="34" charset="77"/>
              </a:rPr>
              <a:t>…provision</a:t>
            </a:r>
          </a:p>
          <a:p>
            <a:pPr algn="ctr"/>
            <a:r>
              <a:rPr lang="en-US" sz="4800" b="1" dirty="0">
                <a:latin typeface="Papyrus" panose="020B0602040200020303" pitchFamily="34" charset="77"/>
              </a:rPr>
              <a:t>…grace</a:t>
            </a:r>
          </a:p>
        </p:txBody>
      </p:sp>
    </p:spTree>
    <p:extLst>
      <p:ext uri="{BB962C8B-B14F-4D97-AF65-F5344CB8AC3E}">
        <p14:creationId xmlns:p14="http://schemas.microsoft.com/office/powerpoint/2010/main" val="1982661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16487" y="0"/>
            <a:ext cx="12208487" cy="6867274"/>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5"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8" y="1328491"/>
            <a:ext cx="11391442" cy="4524315"/>
          </a:xfrm>
          <a:prstGeom prst="rect">
            <a:avLst/>
          </a:prstGeom>
          <a:noFill/>
        </p:spPr>
        <p:txBody>
          <a:bodyPr wrap="square" rtlCol="0">
            <a:spAutoFit/>
          </a:bodyPr>
          <a:lstStyle/>
          <a:p>
            <a:pPr algn="just"/>
            <a:r>
              <a:rPr lang="en-US" sz="2500" dirty="0">
                <a:effectLst/>
                <a:latin typeface="Goudy Old Style" panose="02020502050305020303" pitchFamily="18" charset="77"/>
              </a:rPr>
              <a:t>1 </a:t>
            </a:r>
            <a:r>
              <a:rPr lang="en-US" sz="3200" dirty="0">
                <a:effectLst/>
                <a:latin typeface="Goudy Old Style" panose="02020502050305020303" pitchFamily="18" charset="77"/>
              </a:rPr>
              <a:t>And he called the twelve together and gave them power and authority over all demons and to cure diseases, </a:t>
            </a:r>
            <a:r>
              <a:rPr lang="en-US" sz="2500" dirty="0">
                <a:effectLst/>
                <a:latin typeface="Goudy Old Style" panose="02020502050305020303" pitchFamily="18" charset="77"/>
              </a:rPr>
              <a:t>2 </a:t>
            </a:r>
            <a:r>
              <a:rPr lang="en-US" sz="3200" dirty="0">
                <a:effectLst/>
                <a:latin typeface="Goudy Old Style" panose="02020502050305020303" pitchFamily="18" charset="77"/>
              </a:rPr>
              <a:t>and he sent them out to proclaim the kingdom of God and to heal. </a:t>
            </a:r>
            <a:r>
              <a:rPr lang="en-US" sz="2500" dirty="0">
                <a:effectLst/>
                <a:latin typeface="Goudy Old Style" panose="02020502050305020303" pitchFamily="18" charset="77"/>
              </a:rPr>
              <a:t>3 </a:t>
            </a:r>
            <a:r>
              <a:rPr lang="en-US" sz="3200" dirty="0">
                <a:effectLst/>
                <a:latin typeface="Goudy Old Style" panose="02020502050305020303" pitchFamily="18" charset="77"/>
              </a:rPr>
              <a:t>And he said to them, “Take nothing for your journey, no staff, nor bag, nor bread, nor money; and do not have two tunics. </a:t>
            </a:r>
            <a:r>
              <a:rPr lang="en-US" sz="2500" dirty="0">
                <a:effectLst/>
                <a:latin typeface="Goudy Old Style" panose="02020502050305020303" pitchFamily="18" charset="77"/>
              </a:rPr>
              <a:t>4 </a:t>
            </a:r>
            <a:r>
              <a:rPr lang="en-US" sz="3200" dirty="0">
                <a:effectLst/>
                <a:latin typeface="Goudy Old Style" panose="02020502050305020303" pitchFamily="18" charset="77"/>
              </a:rPr>
              <a:t>And whatever house you enter, stay there, and from there depart. </a:t>
            </a:r>
            <a:r>
              <a:rPr lang="en-US" sz="2500" dirty="0">
                <a:effectLst/>
                <a:latin typeface="Goudy Old Style" panose="02020502050305020303" pitchFamily="18" charset="77"/>
              </a:rPr>
              <a:t>5 </a:t>
            </a:r>
            <a:r>
              <a:rPr lang="en-US" sz="3200" dirty="0">
                <a:effectLst/>
                <a:latin typeface="Goudy Old Style" panose="02020502050305020303" pitchFamily="18" charset="77"/>
              </a:rPr>
              <a:t>And wherever they do not receive you, when you leave that town shake off the dust from your feet as a testimony against them.” </a:t>
            </a:r>
            <a:r>
              <a:rPr lang="en-US" sz="2500" dirty="0">
                <a:effectLst/>
                <a:latin typeface="Goudy Old Style" panose="02020502050305020303" pitchFamily="18" charset="77"/>
              </a:rPr>
              <a:t>6 </a:t>
            </a:r>
            <a:r>
              <a:rPr lang="en-US" sz="3200" dirty="0">
                <a:effectLst/>
                <a:latin typeface="Goudy Old Style" panose="02020502050305020303" pitchFamily="18" charset="77"/>
              </a:rPr>
              <a:t>And they departed and went through the villages, preaching the gospel and healing everywhere. </a:t>
            </a:r>
          </a:p>
        </p:txBody>
      </p:sp>
    </p:spTree>
    <p:extLst>
      <p:ext uri="{BB962C8B-B14F-4D97-AF65-F5344CB8AC3E}">
        <p14:creationId xmlns:p14="http://schemas.microsoft.com/office/powerpoint/2010/main" val="402316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0" y="1"/>
            <a:ext cx="12192000" cy="6858000"/>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9" y="799491"/>
            <a:ext cx="11391442" cy="1569660"/>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p:txBody>
      </p:sp>
    </p:spTree>
    <p:extLst>
      <p:ext uri="{BB962C8B-B14F-4D97-AF65-F5344CB8AC3E}">
        <p14:creationId xmlns:p14="http://schemas.microsoft.com/office/powerpoint/2010/main" val="3153141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1"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5"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8" y="1328491"/>
            <a:ext cx="11391442" cy="3046988"/>
          </a:xfrm>
          <a:prstGeom prst="rect">
            <a:avLst/>
          </a:prstGeom>
          <a:noFill/>
        </p:spPr>
        <p:txBody>
          <a:bodyPr wrap="square" rtlCol="0">
            <a:spAutoFit/>
          </a:bodyPr>
          <a:lstStyle/>
          <a:p>
            <a:pPr algn="just"/>
            <a:r>
              <a:rPr lang="en-US" sz="2500" dirty="0">
                <a:effectLst/>
                <a:latin typeface="Goudy Old Style" panose="02020502050305020303" pitchFamily="18" charset="77"/>
              </a:rPr>
              <a:t>7 </a:t>
            </a:r>
            <a:r>
              <a:rPr lang="en-US" sz="3200" dirty="0">
                <a:effectLst/>
                <a:latin typeface="Goudy Old Style" panose="02020502050305020303" pitchFamily="18" charset="77"/>
              </a:rPr>
              <a:t>Now Herod the tetrarch heard about all that was happening, and he was perplexed, because it was said by some that John had been raised from the dead, </a:t>
            </a:r>
            <a:r>
              <a:rPr lang="en-US" sz="2500" dirty="0">
                <a:effectLst/>
                <a:latin typeface="Goudy Old Style" panose="02020502050305020303" pitchFamily="18" charset="77"/>
              </a:rPr>
              <a:t>8 </a:t>
            </a:r>
            <a:r>
              <a:rPr lang="en-US" sz="3200" dirty="0">
                <a:effectLst/>
                <a:latin typeface="Goudy Old Style" panose="02020502050305020303" pitchFamily="18" charset="77"/>
              </a:rPr>
              <a:t>by some that Elijah had appeared, and by others that one of the prophets of old had risen. </a:t>
            </a:r>
            <a:r>
              <a:rPr lang="en-US" sz="2500" dirty="0">
                <a:effectLst/>
                <a:latin typeface="Goudy Old Style" panose="02020502050305020303" pitchFamily="18" charset="77"/>
              </a:rPr>
              <a:t>9 </a:t>
            </a:r>
            <a:r>
              <a:rPr lang="en-US" sz="3200" dirty="0">
                <a:effectLst/>
                <a:latin typeface="Goudy Old Style" panose="02020502050305020303" pitchFamily="18" charset="77"/>
              </a:rPr>
              <a:t>Herod said, “John I beheaded, but who is this about whom I hear such things?” And he sought to see him. </a:t>
            </a:r>
          </a:p>
        </p:txBody>
      </p:sp>
    </p:spTree>
    <p:extLst>
      <p:ext uri="{BB962C8B-B14F-4D97-AF65-F5344CB8AC3E}">
        <p14:creationId xmlns:p14="http://schemas.microsoft.com/office/powerpoint/2010/main" val="1325285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1"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5"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8" y="1152717"/>
            <a:ext cx="11391442" cy="5509200"/>
          </a:xfrm>
          <a:prstGeom prst="rect">
            <a:avLst/>
          </a:prstGeom>
          <a:noFill/>
        </p:spPr>
        <p:txBody>
          <a:bodyPr wrap="square" rtlCol="0">
            <a:spAutoFit/>
          </a:bodyPr>
          <a:lstStyle/>
          <a:p>
            <a:pPr algn="just"/>
            <a:r>
              <a:rPr lang="en-US" sz="2500" dirty="0">
                <a:effectLst/>
                <a:latin typeface="Goudy Old Style" panose="02020502050305020303" pitchFamily="18" charset="77"/>
              </a:rPr>
              <a:t>10 </a:t>
            </a:r>
            <a:r>
              <a:rPr lang="en-US" sz="3200" dirty="0">
                <a:effectLst/>
                <a:latin typeface="Goudy Old Style" panose="02020502050305020303" pitchFamily="18" charset="77"/>
              </a:rPr>
              <a:t>On their return the apostles told him all that they had done. And he took them and withdrew apart to a town called Bethsaida. </a:t>
            </a:r>
            <a:r>
              <a:rPr lang="en-US" sz="2500" dirty="0">
                <a:effectLst/>
                <a:latin typeface="Goudy Old Style" panose="02020502050305020303" pitchFamily="18" charset="77"/>
              </a:rPr>
              <a:t>11 </a:t>
            </a:r>
            <a:r>
              <a:rPr lang="en-US" sz="3200" dirty="0">
                <a:effectLst/>
                <a:latin typeface="Goudy Old Style" panose="02020502050305020303" pitchFamily="18" charset="77"/>
              </a:rPr>
              <a:t>When the crowds learned it, they followed him, and he welcomed them and spoke to them of the kingdom of God and cured those who had need of healing. </a:t>
            </a:r>
            <a:r>
              <a:rPr lang="en-US" sz="2500" dirty="0">
                <a:effectLst/>
                <a:latin typeface="Goudy Old Style" panose="02020502050305020303" pitchFamily="18" charset="77"/>
              </a:rPr>
              <a:t>12 </a:t>
            </a:r>
            <a:r>
              <a:rPr lang="en-US" sz="3200" dirty="0">
                <a:effectLst/>
                <a:latin typeface="Goudy Old Style" panose="02020502050305020303" pitchFamily="18" charset="77"/>
              </a:rPr>
              <a:t>Now the day began to wear away, and the twelve came and said to him, “Send the crowd away to go into the surrounding villages and countryside to find lodging and get provisions, for we are here in a desolate place.” </a:t>
            </a:r>
            <a:r>
              <a:rPr lang="en-US" sz="2500" dirty="0">
                <a:effectLst/>
                <a:latin typeface="Goudy Old Style" panose="02020502050305020303" pitchFamily="18" charset="77"/>
              </a:rPr>
              <a:t>13 </a:t>
            </a:r>
            <a:r>
              <a:rPr lang="en-US" sz="3200" dirty="0">
                <a:effectLst/>
                <a:latin typeface="Goudy Old Style" panose="02020502050305020303" pitchFamily="18" charset="77"/>
              </a:rPr>
              <a:t>But he said to them, “You give them something to eat.” They said, “We have no more than five loaves and two fish—unless we are to go and buy food for all these people.” </a:t>
            </a:r>
          </a:p>
        </p:txBody>
      </p:sp>
    </p:spTree>
    <p:extLst>
      <p:ext uri="{BB962C8B-B14F-4D97-AF65-F5344CB8AC3E}">
        <p14:creationId xmlns:p14="http://schemas.microsoft.com/office/powerpoint/2010/main" val="2585624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2" y="0"/>
            <a:ext cx="12192001" cy="6858001"/>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3"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6" y="1328491"/>
            <a:ext cx="11391442" cy="3539430"/>
          </a:xfrm>
          <a:prstGeom prst="rect">
            <a:avLst/>
          </a:prstGeom>
          <a:noFill/>
        </p:spPr>
        <p:txBody>
          <a:bodyPr wrap="square" rtlCol="0">
            <a:spAutoFit/>
          </a:bodyPr>
          <a:lstStyle/>
          <a:p>
            <a:pPr algn="just"/>
            <a:r>
              <a:rPr lang="en-US" sz="2500" dirty="0">
                <a:effectLst/>
                <a:latin typeface="Goudy Old Style" panose="02020502050305020303" pitchFamily="18" charset="77"/>
              </a:rPr>
              <a:t>14 </a:t>
            </a:r>
            <a:r>
              <a:rPr lang="en-US" sz="3200" dirty="0">
                <a:effectLst/>
                <a:latin typeface="Goudy Old Style" panose="02020502050305020303" pitchFamily="18" charset="77"/>
              </a:rPr>
              <a:t>For there were about five thousand men. And he said to his disciples, “Have them sit down in groups of about fifty each.” </a:t>
            </a:r>
            <a:r>
              <a:rPr lang="en-US" sz="2500" dirty="0">
                <a:effectLst/>
                <a:latin typeface="Goudy Old Style" panose="02020502050305020303" pitchFamily="18" charset="77"/>
              </a:rPr>
              <a:t>15 </a:t>
            </a:r>
            <a:r>
              <a:rPr lang="en-US" sz="3200" dirty="0">
                <a:effectLst/>
                <a:latin typeface="Goudy Old Style" panose="02020502050305020303" pitchFamily="18" charset="77"/>
              </a:rPr>
              <a:t>And they did so, and had them all sit down. </a:t>
            </a:r>
            <a:r>
              <a:rPr lang="en-US" sz="2500" dirty="0">
                <a:effectLst/>
                <a:latin typeface="Goudy Old Style" panose="02020502050305020303" pitchFamily="18" charset="77"/>
              </a:rPr>
              <a:t>16 </a:t>
            </a:r>
            <a:r>
              <a:rPr lang="en-US" sz="3200" dirty="0">
                <a:effectLst/>
                <a:latin typeface="Goudy Old Style" panose="02020502050305020303" pitchFamily="18" charset="77"/>
              </a:rPr>
              <a:t>And taking the five loaves and the two fish, he looked up to heaven and said a blessing over them. Then he broke the loaves and gave them to the disciples to set before the crowd. </a:t>
            </a:r>
            <a:r>
              <a:rPr lang="en-US" sz="2500" dirty="0">
                <a:effectLst/>
                <a:latin typeface="Goudy Old Style" panose="02020502050305020303" pitchFamily="18" charset="77"/>
              </a:rPr>
              <a:t>17 </a:t>
            </a:r>
            <a:r>
              <a:rPr lang="en-US" sz="3200" dirty="0">
                <a:effectLst/>
                <a:latin typeface="Goudy Old Style" panose="02020502050305020303" pitchFamily="18" charset="77"/>
              </a:rPr>
              <a:t>And they all ate and were satisfied. And what was left over was picked up, twelve baskets of broken pieces. </a:t>
            </a:r>
          </a:p>
        </p:txBody>
      </p:sp>
    </p:spTree>
    <p:extLst>
      <p:ext uri="{BB962C8B-B14F-4D97-AF65-F5344CB8AC3E}">
        <p14:creationId xmlns:p14="http://schemas.microsoft.com/office/powerpoint/2010/main" val="2566231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1" y="0"/>
            <a:ext cx="12192001" cy="6858001"/>
          </a:xfrm>
          <a:prstGeom prst="rect">
            <a:avLst/>
          </a:prstGeom>
        </p:spPr>
      </p:pic>
    </p:spTree>
    <p:extLst>
      <p:ext uri="{BB962C8B-B14F-4D97-AF65-F5344CB8AC3E}">
        <p14:creationId xmlns:p14="http://schemas.microsoft.com/office/powerpoint/2010/main" val="3725758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0" y="1"/>
            <a:ext cx="12192000" cy="6858000"/>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9" y="799491"/>
            <a:ext cx="11391442" cy="1569660"/>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p:txBody>
      </p:sp>
    </p:spTree>
    <p:extLst>
      <p:ext uri="{BB962C8B-B14F-4D97-AF65-F5344CB8AC3E}">
        <p14:creationId xmlns:p14="http://schemas.microsoft.com/office/powerpoint/2010/main" val="120810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alphaModFix amt="60000"/>
          </a:blip>
          <a:stretch>
            <a:fillRect/>
          </a:stretch>
        </p:blipFill>
        <p:spPr>
          <a:xfrm>
            <a:off x="-16487" y="0"/>
            <a:ext cx="12208487" cy="6867274"/>
          </a:xfrm>
          <a:prstGeom prst="rect">
            <a:avLst/>
          </a:prstGeom>
        </p:spPr>
      </p:pic>
      <p:sp>
        <p:nvSpPr>
          <p:cNvPr id="2" name="TextBox 1">
            <a:extLst>
              <a:ext uri="{FF2B5EF4-FFF2-40B4-BE49-F238E27FC236}">
                <a16:creationId xmlns:a16="http://schemas.microsoft.com/office/drawing/2014/main" id="{2272FB62-24E6-B76E-FEA3-A795C19F6A5C}"/>
              </a:ext>
            </a:extLst>
          </p:cNvPr>
          <p:cNvSpPr txBox="1"/>
          <p:nvPr/>
        </p:nvSpPr>
        <p:spPr>
          <a:xfrm>
            <a:off x="4342435" y="371858"/>
            <a:ext cx="3507129" cy="584775"/>
          </a:xfrm>
          <a:prstGeom prst="rect">
            <a:avLst/>
          </a:prstGeom>
          <a:noFill/>
        </p:spPr>
        <p:txBody>
          <a:bodyPr wrap="square" rtlCol="0">
            <a:spAutoFit/>
          </a:bodyPr>
          <a:lstStyle/>
          <a:p>
            <a:pPr algn="ctr"/>
            <a:r>
              <a:rPr lang="en-US" sz="3200" dirty="0">
                <a:latin typeface="Goudy Old Style" panose="02020502050305020303" pitchFamily="18" charset="77"/>
              </a:rPr>
              <a:t>Luke 9:1–17, ESV</a:t>
            </a:r>
          </a:p>
        </p:txBody>
      </p:sp>
      <p:sp>
        <p:nvSpPr>
          <p:cNvPr id="3" name="TextBox 2">
            <a:extLst>
              <a:ext uri="{FF2B5EF4-FFF2-40B4-BE49-F238E27FC236}">
                <a16:creationId xmlns:a16="http://schemas.microsoft.com/office/drawing/2014/main" id="{90FDA4E8-6CBC-65BB-1789-8E36BE276DB0}"/>
              </a:ext>
            </a:extLst>
          </p:cNvPr>
          <p:cNvSpPr txBox="1"/>
          <p:nvPr/>
        </p:nvSpPr>
        <p:spPr>
          <a:xfrm>
            <a:off x="400278" y="1328491"/>
            <a:ext cx="11391442" cy="4524315"/>
          </a:xfrm>
          <a:prstGeom prst="rect">
            <a:avLst/>
          </a:prstGeom>
          <a:noFill/>
        </p:spPr>
        <p:txBody>
          <a:bodyPr wrap="square" rtlCol="0">
            <a:spAutoFit/>
          </a:bodyPr>
          <a:lstStyle/>
          <a:p>
            <a:pPr algn="just"/>
            <a:r>
              <a:rPr lang="en-US" sz="2500" dirty="0">
                <a:effectLst/>
                <a:latin typeface="Goudy Old Style" panose="02020502050305020303" pitchFamily="18" charset="77"/>
              </a:rPr>
              <a:t>1 </a:t>
            </a:r>
            <a:r>
              <a:rPr lang="en-US" sz="3200" dirty="0">
                <a:effectLst/>
                <a:latin typeface="Goudy Old Style" panose="02020502050305020303" pitchFamily="18" charset="77"/>
              </a:rPr>
              <a:t>And he called the twelve together and gave them power and authority over all demons and to cure diseases, </a:t>
            </a:r>
            <a:r>
              <a:rPr lang="en-US" sz="2500" dirty="0">
                <a:effectLst/>
                <a:latin typeface="Goudy Old Style" panose="02020502050305020303" pitchFamily="18" charset="77"/>
              </a:rPr>
              <a:t>2 </a:t>
            </a:r>
            <a:r>
              <a:rPr lang="en-US" sz="3200" dirty="0">
                <a:effectLst/>
                <a:latin typeface="Goudy Old Style" panose="02020502050305020303" pitchFamily="18" charset="77"/>
              </a:rPr>
              <a:t>and he sent them out to proclaim the kingdom of God and to heal. </a:t>
            </a:r>
            <a:r>
              <a:rPr lang="en-US" sz="2500" dirty="0">
                <a:effectLst/>
                <a:latin typeface="Goudy Old Style" panose="02020502050305020303" pitchFamily="18" charset="77"/>
              </a:rPr>
              <a:t>3 </a:t>
            </a:r>
            <a:r>
              <a:rPr lang="en-US" sz="3200" dirty="0">
                <a:effectLst/>
                <a:latin typeface="Goudy Old Style" panose="02020502050305020303" pitchFamily="18" charset="77"/>
              </a:rPr>
              <a:t>And he said to them, “Take nothing for your journey, no staff, nor bag, nor bread, nor money; and do not have two tunics. </a:t>
            </a:r>
            <a:r>
              <a:rPr lang="en-US" sz="2500" dirty="0">
                <a:effectLst/>
                <a:latin typeface="Goudy Old Style" panose="02020502050305020303" pitchFamily="18" charset="77"/>
              </a:rPr>
              <a:t>4 </a:t>
            </a:r>
            <a:r>
              <a:rPr lang="en-US" sz="3200" dirty="0">
                <a:effectLst/>
                <a:latin typeface="Goudy Old Style" panose="02020502050305020303" pitchFamily="18" charset="77"/>
              </a:rPr>
              <a:t>And whatever house you enter, stay there, and from there depart. </a:t>
            </a:r>
            <a:r>
              <a:rPr lang="en-US" sz="2500" dirty="0">
                <a:effectLst/>
                <a:latin typeface="Goudy Old Style" panose="02020502050305020303" pitchFamily="18" charset="77"/>
              </a:rPr>
              <a:t>5 </a:t>
            </a:r>
            <a:r>
              <a:rPr lang="en-US" sz="3200" dirty="0">
                <a:effectLst/>
                <a:latin typeface="Goudy Old Style" panose="02020502050305020303" pitchFamily="18" charset="77"/>
              </a:rPr>
              <a:t>And wherever they do not receive you, when you leave that town shake off the dust from your feet as a testimony against them.” </a:t>
            </a:r>
            <a:r>
              <a:rPr lang="en-US" sz="2500" dirty="0">
                <a:effectLst/>
                <a:latin typeface="Goudy Old Style" panose="02020502050305020303" pitchFamily="18" charset="77"/>
              </a:rPr>
              <a:t>6 </a:t>
            </a:r>
            <a:r>
              <a:rPr lang="en-US" sz="3200" dirty="0">
                <a:effectLst/>
                <a:latin typeface="Goudy Old Style" panose="02020502050305020303" pitchFamily="18" charset="77"/>
              </a:rPr>
              <a:t>And they departed and went through the villages, preaching the gospel and healing everywhere. </a:t>
            </a:r>
          </a:p>
        </p:txBody>
      </p:sp>
    </p:spTree>
    <p:extLst>
      <p:ext uri="{BB962C8B-B14F-4D97-AF65-F5344CB8AC3E}">
        <p14:creationId xmlns:p14="http://schemas.microsoft.com/office/powerpoint/2010/main" val="1949362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32A61FD-E609-335F-1335-1E82F0310818}"/>
              </a:ext>
            </a:extLst>
          </p:cNvPr>
          <p:cNvPicPr>
            <a:picLocks noChangeAspect="1"/>
          </p:cNvPicPr>
          <p:nvPr/>
        </p:nvPicPr>
        <p:blipFill>
          <a:blip r:embed="rId2"/>
          <a:stretch>
            <a:fillRect/>
          </a:stretch>
        </p:blipFill>
        <p:spPr>
          <a:xfrm>
            <a:off x="-1" y="0"/>
            <a:ext cx="12192001" cy="6858001"/>
          </a:xfrm>
          <a:prstGeom prst="rect">
            <a:avLst/>
          </a:prstGeom>
        </p:spPr>
      </p:pic>
      <p:sp>
        <p:nvSpPr>
          <p:cNvPr id="8" name="TextBox 7">
            <a:extLst>
              <a:ext uri="{FF2B5EF4-FFF2-40B4-BE49-F238E27FC236}">
                <a16:creationId xmlns:a16="http://schemas.microsoft.com/office/drawing/2014/main" id="{C258A9DB-68FF-4C7D-F66E-1E8EA99C1557}"/>
              </a:ext>
            </a:extLst>
          </p:cNvPr>
          <p:cNvSpPr txBox="1"/>
          <p:nvPr/>
        </p:nvSpPr>
        <p:spPr>
          <a:xfrm>
            <a:off x="400278" y="764767"/>
            <a:ext cx="11391442" cy="2308324"/>
          </a:xfrm>
          <a:prstGeom prst="rect">
            <a:avLst/>
          </a:prstGeom>
          <a:noFill/>
        </p:spPr>
        <p:txBody>
          <a:bodyPr wrap="square" rtlCol="0">
            <a:spAutoFit/>
          </a:bodyPr>
          <a:lstStyle/>
          <a:p>
            <a:pPr algn="ctr"/>
            <a:r>
              <a:rPr lang="en-US" sz="4800" b="1" dirty="0">
                <a:latin typeface="Papyrus" panose="020B0602040200020303" pitchFamily="34" charset="77"/>
              </a:rPr>
              <a:t>A life on mission with Jesus </a:t>
            </a:r>
          </a:p>
          <a:p>
            <a:pPr algn="ctr"/>
            <a:r>
              <a:rPr lang="en-US" sz="4800" b="1" dirty="0">
                <a:latin typeface="Papyrus" panose="020B0602040200020303" pitchFamily="34" charset="77"/>
              </a:rPr>
              <a:t>is a life of abundant…</a:t>
            </a:r>
          </a:p>
          <a:p>
            <a:pPr algn="ctr"/>
            <a:r>
              <a:rPr lang="en-US" sz="4800" b="1" dirty="0">
                <a:latin typeface="Papyrus" panose="020B0602040200020303" pitchFamily="34" charset="77"/>
              </a:rPr>
              <a:t>…surprise.</a:t>
            </a:r>
          </a:p>
        </p:txBody>
      </p:sp>
    </p:spTree>
    <p:extLst>
      <p:ext uri="{BB962C8B-B14F-4D97-AF65-F5344CB8AC3E}">
        <p14:creationId xmlns:p14="http://schemas.microsoft.com/office/powerpoint/2010/main" val="30731720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1393</TotalTime>
  <Words>1292</Words>
  <Application>Microsoft Macintosh PowerPoint</Application>
  <PresentationFormat>Widescreen</PresentationFormat>
  <Paragraphs>51</Paragraphs>
  <Slides>20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Felix Titling</vt:lpstr>
      <vt:lpstr>Goudy Old Style</vt:lpstr>
      <vt:lpstr>Papyrus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Langley</dc:creator>
  <cp:lastModifiedBy>Jessica Langley</cp:lastModifiedBy>
  <cp:revision>4</cp:revision>
  <dcterms:created xsi:type="dcterms:W3CDTF">2025-07-25T08:58:28Z</dcterms:created>
  <dcterms:modified xsi:type="dcterms:W3CDTF">2025-07-26T08:11:30Z</dcterms:modified>
</cp:coreProperties>
</file>