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63" r:id="rId4"/>
    <p:sldId id="264" r:id="rId5"/>
    <p:sldId id="265" r:id="rId6"/>
    <p:sldId id="266" r:id="rId7"/>
    <p:sldId id="267" r:id="rId8"/>
    <p:sldId id="268" r:id="rId9"/>
    <p:sldId id="257" r:id="rId10"/>
    <p:sldId id="258" r:id="rId11"/>
    <p:sldId id="259" r:id="rId12"/>
    <p:sldId id="260" r:id="rId13"/>
    <p:sldId id="275" r:id="rId14"/>
    <p:sldId id="273" r:id="rId15"/>
    <p:sldId id="27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7CE56D-A0E5-4EC9-A69A-5E1B61A5BA68}" v="184" dt="2025-07-05T20:56:00.3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50" d="100"/>
          <a:sy n="50" d="100"/>
        </p:scale>
        <p:origin x="1934" y="6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1FC4-D94C-784D-17E9-10A9B89F67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38199C70-1D42-1BF6-389A-6759C0D3B0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6B8FC313-4650-7A9E-75AA-33693A1448B6}"/>
              </a:ext>
            </a:extLst>
          </p:cNvPr>
          <p:cNvSpPr>
            <a:spLocks noGrp="1"/>
          </p:cNvSpPr>
          <p:nvPr>
            <p:ph type="dt" sz="half" idx="10"/>
          </p:nvPr>
        </p:nvSpPr>
        <p:spPr/>
        <p:txBody>
          <a:bodyPr/>
          <a:lstStyle/>
          <a:p>
            <a:fld id="{760D445D-2EB4-47C1-A0FB-9067BE0BD18E}" type="datetimeFigureOut">
              <a:rPr lang="en-ZA" smtClean="0"/>
              <a:t>2025/07/05</a:t>
            </a:fld>
            <a:endParaRPr lang="en-ZA"/>
          </a:p>
        </p:txBody>
      </p:sp>
      <p:sp>
        <p:nvSpPr>
          <p:cNvPr id="5" name="Footer Placeholder 4">
            <a:extLst>
              <a:ext uri="{FF2B5EF4-FFF2-40B4-BE49-F238E27FC236}">
                <a16:creationId xmlns:a16="http://schemas.microsoft.com/office/drawing/2014/main" id="{AD88FA7D-98E9-783D-F6E9-22C733FD8A3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75475D7-1351-9B7D-6523-3441E87B72C2}"/>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2528376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073EB-C8C8-6F98-2A77-1325CA6B54A3}"/>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5402D981-86D4-F983-F6D5-1A41F2EFC45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C40C12D-3447-3712-A2FC-92EE8475D09F}"/>
              </a:ext>
            </a:extLst>
          </p:cNvPr>
          <p:cNvSpPr>
            <a:spLocks noGrp="1"/>
          </p:cNvSpPr>
          <p:nvPr>
            <p:ph type="dt" sz="half" idx="10"/>
          </p:nvPr>
        </p:nvSpPr>
        <p:spPr/>
        <p:txBody>
          <a:bodyPr/>
          <a:lstStyle/>
          <a:p>
            <a:fld id="{760D445D-2EB4-47C1-A0FB-9067BE0BD18E}" type="datetimeFigureOut">
              <a:rPr lang="en-ZA" smtClean="0"/>
              <a:t>2025/07/05</a:t>
            </a:fld>
            <a:endParaRPr lang="en-ZA"/>
          </a:p>
        </p:txBody>
      </p:sp>
      <p:sp>
        <p:nvSpPr>
          <p:cNvPr id="5" name="Footer Placeholder 4">
            <a:extLst>
              <a:ext uri="{FF2B5EF4-FFF2-40B4-BE49-F238E27FC236}">
                <a16:creationId xmlns:a16="http://schemas.microsoft.com/office/drawing/2014/main" id="{E2FBA100-26E6-7A49-DE58-2EA193DACE9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C216BC9-E953-27E4-26DB-967D86E8A3E2}"/>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71559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207A27-A118-1EC4-6F5F-687CEB3BAA0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7BB0782F-8A8B-A308-013A-206D5B8F7F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5FAF2F14-04AF-74E2-6511-2B02DAAD7DBE}"/>
              </a:ext>
            </a:extLst>
          </p:cNvPr>
          <p:cNvSpPr>
            <a:spLocks noGrp="1"/>
          </p:cNvSpPr>
          <p:nvPr>
            <p:ph type="dt" sz="half" idx="10"/>
          </p:nvPr>
        </p:nvSpPr>
        <p:spPr/>
        <p:txBody>
          <a:bodyPr/>
          <a:lstStyle/>
          <a:p>
            <a:fld id="{760D445D-2EB4-47C1-A0FB-9067BE0BD18E}" type="datetimeFigureOut">
              <a:rPr lang="en-ZA" smtClean="0"/>
              <a:t>2025/07/05</a:t>
            </a:fld>
            <a:endParaRPr lang="en-ZA"/>
          </a:p>
        </p:txBody>
      </p:sp>
      <p:sp>
        <p:nvSpPr>
          <p:cNvPr id="5" name="Footer Placeholder 4">
            <a:extLst>
              <a:ext uri="{FF2B5EF4-FFF2-40B4-BE49-F238E27FC236}">
                <a16:creationId xmlns:a16="http://schemas.microsoft.com/office/drawing/2014/main" id="{99AF1A51-38D9-886D-F993-D703ED6AFDF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5A10CD7-D6DA-C2E8-A681-42A10E20CC99}"/>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62903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12874-C37F-845C-109F-368C884B14D8}"/>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AB27C8DF-0569-0252-0130-4AC6A04090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CFAC740-A72F-0C03-38E7-8D1AEFEBCC6E}"/>
              </a:ext>
            </a:extLst>
          </p:cNvPr>
          <p:cNvSpPr>
            <a:spLocks noGrp="1"/>
          </p:cNvSpPr>
          <p:nvPr>
            <p:ph type="dt" sz="half" idx="10"/>
          </p:nvPr>
        </p:nvSpPr>
        <p:spPr/>
        <p:txBody>
          <a:bodyPr/>
          <a:lstStyle/>
          <a:p>
            <a:fld id="{760D445D-2EB4-47C1-A0FB-9067BE0BD18E}" type="datetimeFigureOut">
              <a:rPr lang="en-ZA" smtClean="0"/>
              <a:t>2025/07/05</a:t>
            </a:fld>
            <a:endParaRPr lang="en-ZA"/>
          </a:p>
        </p:txBody>
      </p:sp>
      <p:sp>
        <p:nvSpPr>
          <p:cNvPr id="5" name="Footer Placeholder 4">
            <a:extLst>
              <a:ext uri="{FF2B5EF4-FFF2-40B4-BE49-F238E27FC236}">
                <a16:creationId xmlns:a16="http://schemas.microsoft.com/office/drawing/2014/main" id="{F6071FDA-AC6D-B7E7-6F27-51022EDFF0C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EDD70A3-3329-B8F7-7C23-EB408DA813AB}"/>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34118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F248D-949B-75F5-E08D-2F01B76893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08E34F5F-83C0-5C1C-E26C-EC661F200E3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D1862F-E1AC-2588-FAEF-429E8ED99C85}"/>
              </a:ext>
            </a:extLst>
          </p:cNvPr>
          <p:cNvSpPr>
            <a:spLocks noGrp="1"/>
          </p:cNvSpPr>
          <p:nvPr>
            <p:ph type="dt" sz="half" idx="10"/>
          </p:nvPr>
        </p:nvSpPr>
        <p:spPr/>
        <p:txBody>
          <a:bodyPr/>
          <a:lstStyle/>
          <a:p>
            <a:fld id="{760D445D-2EB4-47C1-A0FB-9067BE0BD18E}" type="datetimeFigureOut">
              <a:rPr lang="en-ZA" smtClean="0"/>
              <a:t>2025/07/05</a:t>
            </a:fld>
            <a:endParaRPr lang="en-ZA"/>
          </a:p>
        </p:txBody>
      </p:sp>
      <p:sp>
        <p:nvSpPr>
          <p:cNvPr id="5" name="Footer Placeholder 4">
            <a:extLst>
              <a:ext uri="{FF2B5EF4-FFF2-40B4-BE49-F238E27FC236}">
                <a16:creationId xmlns:a16="http://schemas.microsoft.com/office/drawing/2014/main" id="{BB674185-8ECA-096A-A552-E9EF279486E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70FD4A1-C646-83C0-E7BE-910F69C66A14}"/>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3386879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A000C-A058-6C46-777A-E2E2BDC07C46}"/>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23FCEAA2-EF92-B2DB-ED13-620C0EC949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960E2D62-7369-75F4-0F37-EB9880EFC2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C9E57E08-04C2-1385-7DD1-54ECEE4D3954}"/>
              </a:ext>
            </a:extLst>
          </p:cNvPr>
          <p:cNvSpPr>
            <a:spLocks noGrp="1"/>
          </p:cNvSpPr>
          <p:nvPr>
            <p:ph type="dt" sz="half" idx="10"/>
          </p:nvPr>
        </p:nvSpPr>
        <p:spPr/>
        <p:txBody>
          <a:bodyPr/>
          <a:lstStyle/>
          <a:p>
            <a:fld id="{760D445D-2EB4-47C1-A0FB-9067BE0BD18E}" type="datetimeFigureOut">
              <a:rPr lang="en-ZA" smtClean="0"/>
              <a:t>2025/07/05</a:t>
            </a:fld>
            <a:endParaRPr lang="en-ZA"/>
          </a:p>
        </p:txBody>
      </p:sp>
      <p:sp>
        <p:nvSpPr>
          <p:cNvPr id="6" name="Footer Placeholder 5">
            <a:extLst>
              <a:ext uri="{FF2B5EF4-FFF2-40B4-BE49-F238E27FC236}">
                <a16:creationId xmlns:a16="http://schemas.microsoft.com/office/drawing/2014/main" id="{56BB8743-956B-A56B-34BC-4B1F691D837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745AFDBC-BC52-B37C-D8CE-F891ACEDDBA5}"/>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1158581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AB728-95FD-42AC-B736-23516AAC8DE4}"/>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05E8F921-1A5B-9958-AFDB-8297D2603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F14475-F6B7-5436-252E-A2254736BC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7140E526-25A4-B22A-53DE-F3D4E90BC8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F4A973-15AD-D040-064C-CB4520311F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9D1C34F-B544-5244-C722-D35AE37A54FD}"/>
              </a:ext>
            </a:extLst>
          </p:cNvPr>
          <p:cNvSpPr>
            <a:spLocks noGrp="1"/>
          </p:cNvSpPr>
          <p:nvPr>
            <p:ph type="dt" sz="half" idx="10"/>
          </p:nvPr>
        </p:nvSpPr>
        <p:spPr/>
        <p:txBody>
          <a:bodyPr/>
          <a:lstStyle/>
          <a:p>
            <a:fld id="{760D445D-2EB4-47C1-A0FB-9067BE0BD18E}" type="datetimeFigureOut">
              <a:rPr lang="en-ZA" smtClean="0"/>
              <a:t>2025/07/05</a:t>
            </a:fld>
            <a:endParaRPr lang="en-ZA"/>
          </a:p>
        </p:txBody>
      </p:sp>
      <p:sp>
        <p:nvSpPr>
          <p:cNvPr id="8" name="Footer Placeholder 7">
            <a:extLst>
              <a:ext uri="{FF2B5EF4-FFF2-40B4-BE49-F238E27FC236}">
                <a16:creationId xmlns:a16="http://schemas.microsoft.com/office/drawing/2014/main" id="{274E07A4-AF52-78D3-EFBA-D3BB936C05F2}"/>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32E1469D-4919-471E-8EF1-8B878FDDFD59}"/>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3682278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0B91D-770A-8C46-BFE6-70FF6F797CAC}"/>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EF5225F4-ABCE-556D-779D-DD1E232AE098}"/>
              </a:ext>
            </a:extLst>
          </p:cNvPr>
          <p:cNvSpPr>
            <a:spLocks noGrp="1"/>
          </p:cNvSpPr>
          <p:nvPr>
            <p:ph type="dt" sz="half" idx="10"/>
          </p:nvPr>
        </p:nvSpPr>
        <p:spPr/>
        <p:txBody>
          <a:bodyPr/>
          <a:lstStyle/>
          <a:p>
            <a:fld id="{760D445D-2EB4-47C1-A0FB-9067BE0BD18E}" type="datetimeFigureOut">
              <a:rPr lang="en-ZA" smtClean="0"/>
              <a:t>2025/07/05</a:t>
            </a:fld>
            <a:endParaRPr lang="en-ZA"/>
          </a:p>
        </p:txBody>
      </p:sp>
      <p:sp>
        <p:nvSpPr>
          <p:cNvPr id="4" name="Footer Placeholder 3">
            <a:extLst>
              <a:ext uri="{FF2B5EF4-FFF2-40B4-BE49-F238E27FC236}">
                <a16:creationId xmlns:a16="http://schemas.microsoft.com/office/drawing/2014/main" id="{32FF0FBF-45C1-6AEF-ED4B-4A5FEC66330F}"/>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524506D0-080E-C24C-9B23-B9B5B3397506}"/>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228727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56700A-5D6F-8BD3-598B-3398479ECF0C}"/>
              </a:ext>
            </a:extLst>
          </p:cNvPr>
          <p:cNvSpPr>
            <a:spLocks noGrp="1"/>
          </p:cNvSpPr>
          <p:nvPr>
            <p:ph type="dt" sz="half" idx="10"/>
          </p:nvPr>
        </p:nvSpPr>
        <p:spPr/>
        <p:txBody>
          <a:bodyPr/>
          <a:lstStyle/>
          <a:p>
            <a:fld id="{760D445D-2EB4-47C1-A0FB-9067BE0BD18E}" type="datetimeFigureOut">
              <a:rPr lang="en-ZA" smtClean="0"/>
              <a:t>2025/07/05</a:t>
            </a:fld>
            <a:endParaRPr lang="en-ZA"/>
          </a:p>
        </p:txBody>
      </p:sp>
      <p:sp>
        <p:nvSpPr>
          <p:cNvPr id="3" name="Footer Placeholder 2">
            <a:extLst>
              <a:ext uri="{FF2B5EF4-FFF2-40B4-BE49-F238E27FC236}">
                <a16:creationId xmlns:a16="http://schemas.microsoft.com/office/drawing/2014/main" id="{33BC9800-2C5C-16A7-1259-B69582BCE7CE}"/>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8A99CF0E-2408-E4AC-52D9-8AF39DDD0EA2}"/>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3372573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BF0CD-E3A3-B997-B982-F70BBF8AF1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AB3FEB7F-9565-DBEE-9775-564C1716A4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DDC884E7-DEC7-33D5-E7B6-137E5BE3B5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B511E6-027F-82BC-88BA-DD94831692D1}"/>
              </a:ext>
            </a:extLst>
          </p:cNvPr>
          <p:cNvSpPr>
            <a:spLocks noGrp="1"/>
          </p:cNvSpPr>
          <p:nvPr>
            <p:ph type="dt" sz="half" idx="10"/>
          </p:nvPr>
        </p:nvSpPr>
        <p:spPr/>
        <p:txBody>
          <a:bodyPr/>
          <a:lstStyle/>
          <a:p>
            <a:fld id="{760D445D-2EB4-47C1-A0FB-9067BE0BD18E}" type="datetimeFigureOut">
              <a:rPr lang="en-ZA" smtClean="0"/>
              <a:t>2025/07/05</a:t>
            </a:fld>
            <a:endParaRPr lang="en-ZA"/>
          </a:p>
        </p:txBody>
      </p:sp>
      <p:sp>
        <p:nvSpPr>
          <p:cNvPr id="6" name="Footer Placeholder 5">
            <a:extLst>
              <a:ext uri="{FF2B5EF4-FFF2-40B4-BE49-F238E27FC236}">
                <a16:creationId xmlns:a16="http://schemas.microsoft.com/office/drawing/2014/main" id="{799EDB2D-BDE0-9BE1-4657-86B2B477D97E}"/>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2F005784-3C1F-576E-DE87-81D4C2045ED4}"/>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137569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DB986-D26E-4BC6-DD26-3CECD4534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5C61C077-9DBC-3A07-1B81-08157350FE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9B7CADE5-024F-0D4E-978A-1274518DE5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97DAEC-C944-960B-14A3-BD5092D67E83}"/>
              </a:ext>
            </a:extLst>
          </p:cNvPr>
          <p:cNvSpPr>
            <a:spLocks noGrp="1"/>
          </p:cNvSpPr>
          <p:nvPr>
            <p:ph type="dt" sz="half" idx="10"/>
          </p:nvPr>
        </p:nvSpPr>
        <p:spPr/>
        <p:txBody>
          <a:bodyPr/>
          <a:lstStyle/>
          <a:p>
            <a:fld id="{760D445D-2EB4-47C1-A0FB-9067BE0BD18E}" type="datetimeFigureOut">
              <a:rPr lang="en-ZA" smtClean="0"/>
              <a:t>2025/07/05</a:t>
            </a:fld>
            <a:endParaRPr lang="en-ZA"/>
          </a:p>
        </p:txBody>
      </p:sp>
      <p:sp>
        <p:nvSpPr>
          <p:cNvPr id="6" name="Footer Placeholder 5">
            <a:extLst>
              <a:ext uri="{FF2B5EF4-FFF2-40B4-BE49-F238E27FC236}">
                <a16:creationId xmlns:a16="http://schemas.microsoft.com/office/drawing/2014/main" id="{C0EF7463-B2C2-64CB-8E58-A706A5A03F93}"/>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75ABDF2-3320-8A02-18EA-405806E067A7}"/>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3288406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9EE2B8-76FF-9222-B815-4DBE60BD1D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2038739-ED20-957C-C7F9-66B34EAF47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842F1C7-490F-0DFB-F48B-391B3B44F8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60D445D-2EB4-47C1-A0FB-9067BE0BD18E}" type="datetimeFigureOut">
              <a:rPr lang="en-ZA" smtClean="0"/>
              <a:t>2025/07/05</a:t>
            </a:fld>
            <a:endParaRPr lang="en-ZA"/>
          </a:p>
        </p:txBody>
      </p:sp>
      <p:sp>
        <p:nvSpPr>
          <p:cNvPr id="5" name="Footer Placeholder 4">
            <a:extLst>
              <a:ext uri="{FF2B5EF4-FFF2-40B4-BE49-F238E27FC236}">
                <a16:creationId xmlns:a16="http://schemas.microsoft.com/office/drawing/2014/main" id="{7BCB4E5A-19DE-056D-6D4A-5B04291DD3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585464A0-7C76-605B-05EC-B5D4FAB891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D6B5184-84E4-4D51-A81D-A12015422253}" type="slidenum">
              <a:rPr lang="en-ZA" smtClean="0"/>
              <a:t>‹#›</a:t>
            </a:fld>
            <a:endParaRPr lang="en-ZA"/>
          </a:p>
        </p:txBody>
      </p:sp>
    </p:spTree>
    <p:extLst>
      <p:ext uri="{BB962C8B-B14F-4D97-AF65-F5344CB8AC3E}">
        <p14:creationId xmlns:p14="http://schemas.microsoft.com/office/powerpoint/2010/main" val="7103896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with a beard&#10;&#10;AI-generated content may be incorrect.">
            <a:extLst>
              <a:ext uri="{FF2B5EF4-FFF2-40B4-BE49-F238E27FC236}">
                <a16:creationId xmlns:a16="http://schemas.microsoft.com/office/drawing/2014/main" id="{738930AA-DB01-C610-D444-82730E4EB534}"/>
              </a:ext>
            </a:extLst>
          </p:cNvPr>
          <p:cNvPicPr>
            <a:picLocks noChangeAspect="1"/>
          </p:cNvPicPr>
          <p:nvPr/>
        </p:nvPicPr>
        <p:blipFill>
          <a:blip r:embed="rId2">
            <a:extLst>
              <a:ext uri="{28A0092B-C50C-407E-A947-70E740481C1C}">
                <a14:useLocalDpi xmlns:a14="http://schemas.microsoft.com/office/drawing/2010/main" val="0"/>
              </a:ext>
            </a:extLst>
          </a:blip>
          <a:srcRect r="1353"/>
          <a:stretch/>
        </p:blipFill>
        <p:spPr>
          <a:xfrm>
            <a:off x="0" y="0"/>
            <a:ext cx="12192000" cy="6858000"/>
          </a:xfrm>
          <a:prstGeom prst="rect">
            <a:avLst/>
          </a:prstGeom>
        </p:spPr>
      </p:pic>
      <p:sp>
        <p:nvSpPr>
          <p:cNvPr id="7" name="TextBox 6">
            <a:extLst>
              <a:ext uri="{FF2B5EF4-FFF2-40B4-BE49-F238E27FC236}">
                <a16:creationId xmlns:a16="http://schemas.microsoft.com/office/drawing/2014/main" id="{07275E43-0417-820C-66F9-C5A7D52703C0}"/>
              </a:ext>
            </a:extLst>
          </p:cNvPr>
          <p:cNvSpPr txBox="1"/>
          <p:nvPr/>
        </p:nvSpPr>
        <p:spPr>
          <a:xfrm>
            <a:off x="7543800" y="4622800"/>
            <a:ext cx="2610010" cy="584775"/>
          </a:xfrm>
          <a:prstGeom prst="rect">
            <a:avLst/>
          </a:prstGeom>
          <a:noFill/>
        </p:spPr>
        <p:txBody>
          <a:bodyPr wrap="none" rtlCol="0">
            <a:spAutoFit/>
          </a:bodyPr>
          <a:lstStyle/>
          <a:p>
            <a:r>
              <a:rPr lang="en-ZA" sz="3200" b="1" dirty="0">
                <a:latin typeface="Californian FB" panose="0207040306080B030204" pitchFamily="18" charset="0"/>
              </a:rPr>
              <a:t>Luke 8: 8:1-21 </a:t>
            </a:r>
          </a:p>
        </p:txBody>
      </p:sp>
    </p:spTree>
    <p:extLst>
      <p:ext uri="{BB962C8B-B14F-4D97-AF65-F5344CB8AC3E}">
        <p14:creationId xmlns:p14="http://schemas.microsoft.com/office/powerpoint/2010/main" val="90709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CEA9A49E-BB46-DA8C-59E5-9E27E9E5D4D2}"/>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6419"/>
                    </a14:imgEffect>
                    <a14:imgEffect>
                      <a14:brightnessContrast bright="-17000"/>
                    </a14:imgEffect>
                  </a14:imgLayer>
                </a14:imgProps>
              </a:ext>
              <a:ext uri="{28A0092B-C50C-407E-A947-70E740481C1C}">
                <a14:useLocalDpi xmlns:a14="http://schemas.microsoft.com/office/drawing/2010/main" val="0"/>
              </a:ext>
            </a:extLst>
          </a:blip>
          <a:srcRect t="12507" b="12507"/>
          <a:stretch/>
        </p:blipFill>
        <p:spPr>
          <a:xfrm flipV="1">
            <a:off x="20" y="1282"/>
            <a:ext cx="12191980" cy="6856718"/>
          </a:xfrm>
          <a:prstGeom prst="rect">
            <a:avLst/>
          </a:prstGeom>
        </p:spPr>
      </p:pic>
      <p:pic>
        <p:nvPicPr>
          <p:cNvPr id="5" name="Picture 4">
            <a:extLst>
              <a:ext uri="{FF2B5EF4-FFF2-40B4-BE49-F238E27FC236}">
                <a16:creationId xmlns:a16="http://schemas.microsoft.com/office/drawing/2014/main" id="{99324DE8-6FD3-479F-E556-1408AAE8CBD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98902" y="493486"/>
            <a:ext cx="1865537" cy="1575298"/>
          </a:xfrm>
          <a:prstGeom prst="rect">
            <a:avLst/>
          </a:prstGeom>
        </p:spPr>
      </p:pic>
      <p:sp>
        <p:nvSpPr>
          <p:cNvPr id="6" name="TextBox 5">
            <a:extLst>
              <a:ext uri="{FF2B5EF4-FFF2-40B4-BE49-F238E27FC236}">
                <a16:creationId xmlns:a16="http://schemas.microsoft.com/office/drawing/2014/main" id="{E2E45F47-5238-705D-2DB0-4581F649F2D4}"/>
              </a:ext>
            </a:extLst>
          </p:cNvPr>
          <p:cNvSpPr txBox="1"/>
          <p:nvPr/>
        </p:nvSpPr>
        <p:spPr>
          <a:xfrm>
            <a:off x="1234152" y="701989"/>
            <a:ext cx="595035" cy="1015663"/>
          </a:xfrm>
          <a:prstGeom prst="rect">
            <a:avLst/>
          </a:prstGeom>
          <a:noFill/>
        </p:spPr>
        <p:txBody>
          <a:bodyPr wrap="none" rtlCol="0">
            <a:spAutoFit/>
          </a:bodyPr>
          <a:lstStyle/>
          <a:p>
            <a:r>
              <a:rPr lang="en-ZA" sz="6000" b="1" dirty="0">
                <a:solidFill>
                  <a:schemeClr val="bg1"/>
                </a:solidFill>
              </a:rPr>
              <a:t>2</a:t>
            </a:r>
          </a:p>
        </p:txBody>
      </p:sp>
      <p:sp>
        <p:nvSpPr>
          <p:cNvPr id="10" name="TextBox 9">
            <a:extLst>
              <a:ext uri="{FF2B5EF4-FFF2-40B4-BE49-F238E27FC236}">
                <a16:creationId xmlns:a16="http://schemas.microsoft.com/office/drawing/2014/main" id="{1E168196-C99B-C549-C443-D2564295D845}"/>
              </a:ext>
            </a:extLst>
          </p:cNvPr>
          <p:cNvSpPr txBox="1"/>
          <p:nvPr/>
        </p:nvSpPr>
        <p:spPr>
          <a:xfrm>
            <a:off x="721898" y="4449684"/>
            <a:ext cx="11117942" cy="2023246"/>
          </a:xfrm>
          <a:prstGeom prst="rect">
            <a:avLst/>
          </a:prstGeom>
          <a:solidFill>
            <a:srgbClr val="FFFFFF">
              <a:alpha val="74902"/>
            </a:srgbClr>
          </a:solidFill>
        </p:spPr>
        <p:txBody>
          <a:bodyPr wrap="square">
            <a:spAutoFit/>
          </a:bodyPr>
          <a:lstStyle/>
          <a:p>
            <a:pPr>
              <a:lnSpc>
                <a:spcPct val="107000"/>
              </a:lnSpc>
              <a:spcAft>
                <a:spcPts val="800"/>
              </a:spcAft>
              <a:buNone/>
            </a:pPr>
            <a:r>
              <a:rPr lang="en-ZA" sz="28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8:13 NIV</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sz="28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[13] The </a:t>
            </a:r>
            <a:r>
              <a:rPr lang="en-US" sz="28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seeds on the rocky soil </a:t>
            </a:r>
            <a:r>
              <a:rPr lang="en-US" sz="28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represent those who hear the message and receive it with joy. But since they don’t have deep roots, they believe for a while, then they fall away when they face temptation. </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640478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a:extLst>
              <a:ext uri="{FF2B5EF4-FFF2-40B4-BE49-F238E27FC236}">
                <a16:creationId xmlns:a16="http://schemas.microsoft.com/office/drawing/2014/main" id="{3C693B10-5643-6ABE-EB27-F5E2E37FD64C}"/>
              </a:ext>
            </a:extLst>
          </p:cNvPr>
          <p:cNvPicPr>
            <a:picLocks noChangeAspect="1"/>
          </p:cNvPicPr>
          <p:nvPr/>
        </p:nvPicPr>
        <p:blipFill>
          <a:blip r:embed="rId2">
            <a:extLst>
              <a:ext uri="{28A0092B-C50C-407E-A947-70E740481C1C}">
                <a14:useLocalDpi xmlns:a14="http://schemas.microsoft.com/office/drawing/2010/main" val="0"/>
              </a:ext>
            </a:extLst>
          </a:blip>
          <a:srcRect l="4245" r="4245"/>
          <a:stretch/>
        </p:blipFill>
        <p:spPr>
          <a:xfrm>
            <a:off x="20" y="1282"/>
            <a:ext cx="12191980" cy="6856718"/>
          </a:xfrm>
          <a:prstGeom prst="rect">
            <a:avLst/>
          </a:prstGeom>
        </p:spPr>
      </p:pic>
      <p:pic>
        <p:nvPicPr>
          <p:cNvPr id="8" name="Picture 7">
            <a:extLst>
              <a:ext uri="{FF2B5EF4-FFF2-40B4-BE49-F238E27FC236}">
                <a16:creationId xmlns:a16="http://schemas.microsoft.com/office/drawing/2014/main" id="{A723F14B-1492-B888-CF67-CDCF0328011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98902" y="493486"/>
            <a:ext cx="1865537" cy="1575298"/>
          </a:xfrm>
          <a:prstGeom prst="rect">
            <a:avLst/>
          </a:prstGeom>
        </p:spPr>
      </p:pic>
      <p:sp>
        <p:nvSpPr>
          <p:cNvPr id="9" name="TextBox 8">
            <a:extLst>
              <a:ext uri="{FF2B5EF4-FFF2-40B4-BE49-F238E27FC236}">
                <a16:creationId xmlns:a16="http://schemas.microsoft.com/office/drawing/2014/main" id="{E8D9E560-4644-54A8-1666-92ADCC1A8E2A}"/>
              </a:ext>
            </a:extLst>
          </p:cNvPr>
          <p:cNvSpPr txBox="1"/>
          <p:nvPr/>
        </p:nvSpPr>
        <p:spPr>
          <a:xfrm>
            <a:off x="1234152" y="701989"/>
            <a:ext cx="595035" cy="1015663"/>
          </a:xfrm>
          <a:prstGeom prst="rect">
            <a:avLst/>
          </a:prstGeom>
          <a:noFill/>
        </p:spPr>
        <p:txBody>
          <a:bodyPr wrap="none" rtlCol="0">
            <a:spAutoFit/>
          </a:bodyPr>
          <a:lstStyle/>
          <a:p>
            <a:r>
              <a:rPr lang="en-ZA" sz="6000" b="1" dirty="0">
                <a:solidFill>
                  <a:schemeClr val="bg1"/>
                </a:solidFill>
              </a:rPr>
              <a:t>3</a:t>
            </a:r>
          </a:p>
        </p:txBody>
      </p:sp>
      <p:sp>
        <p:nvSpPr>
          <p:cNvPr id="10" name="TextBox 9">
            <a:extLst>
              <a:ext uri="{FF2B5EF4-FFF2-40B4-BE49-F238E27FC236}">
                <a16:creationId xmlns:a16="http://schemas.microsoft.com/office/drawing/2014/main" id="{A680786C-3879-8C6E-301A-BD5E30E57C4B}"/>
              </a:ext>
            </a:extLst>
          </p:cNvPr>
          <p:cNvSpPr txBox="1"/>
          <p:nvPr/>
        </p:nvSpPr>
        <p:spPr>
          <a:xfrm>
            <a:off x="598902" y="4043284"/>
            <a:ext cx="11117942" cy="2484270"/>
          </a:xfrm>
          <a:prstGeom prst="rect">
            <a:avLst/>
          </a:prstGeom>
          <a:solidFill>
            <a:srgbClr val="FFFFFF">
              <a:alpha val="74902"/>
            </a:srgbClr>
          </a:solidFill>
        </p:spPr>
        <p:txBody>
          <a:bodyPr wrap="square">
            <a:spAutoFit/>
          </a:bodyPr>
          <a:lstStyle/>
          <a:p>
            <a:pPr>
              <a:lnSpc>
                <a:spcPct val="107000"/>
              </a:lnSpc>
              <a:spcAft>
                <a:spcPts val="800"/>
              </a:spcAft>
              <a:buNone/>
            </a:pPr>
            <a:r>
              <a:rPr lang="en-ZA" sz="28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8:14 NIV</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sz="28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[14] The </a:t>
            </a:r>
            <a:r>
              <a:rPr lang="en-US" sz="28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seeds that fell among the thorns </a:t>
            </a:r>
            <a:r>
              <a:rPr lang="en-US" sz="28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represent those who hear the message, but all too quickly the message is crowded out by the cares and riches and pleasures of this life. And so they never grow into maturity. </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075513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arable of the Sower">
            <a:extLst>
              <a:ext uri="{FF2B5EF4-FFF2-40B4-BE49-F238E27FC236}">
                <a16:creationId xmlns:a16="http://schemas.microsoft.com/office/drawing/2014/main" id="{CCCDB6E2-7620-09C3-18CF-4E05DE21B9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E39F24A-9130-0570-C17C-12D9E65320DC}"/>
              </a:ext>
            </a:extLst>
          </p:cNvPr>
          <p:cNvSpPr txBox="1"/>
          <p:nvPr/>
        </p:nvSpPr>
        <p:spPr>
          <a:xfrm>
            <a:off x="598902" y="4043284"/>
            <a:ext cx="11117942" cy="2023246"/>
          </a:xfrm>
          <a:prstGeom prst="rect">
            <a:avLst/>
          </a:prstGeom>
          <a:solidFill>
            <a:srgbClr val="FFFFFF">
              <a:alpha val="74902"/>
            </a:srgbClr>
          </a:solidFill>
        </p:spPr>
        <p:txBody>
          <a:bodyPr wrap="square">
            <a:spAutoFit/>
          </a:bodyPr>
          <a:lstStyle/>
          <a:p>
            <a:pPr>
              <a:lnSpc>
                <a:spcPct val="107000"/>
              </a:lnSpc>
              <a:spcAft>
                <a:spcPts val="800"/>
              </a:spcAft>
              <a:buNone/>
            </a:pPr>
            <a:r>
              <a:rPr lang="en-ZA" sz="28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8:15 NIV</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sz="28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[15] And the </a:t>
            </a:r>
            <a:r>
              <a:rPr lang="en-US" sz="28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seeds that fell on the good soil</a:t>
            </a:r>
            <a:r>
              <a:rPr lang="en-US" sz="28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represent honest, good-hearted people who hear God’s word, cling to it, and patiently produce a huge harvest. </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B078621A-FD20-C667-72D3-7C5F59B49D1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98902" y="493486"/>
            <a:ext cx="1865537" cy="1575298"/>
          </a:xfrm>
          <a:prstGeom prst="rect">
            <a:avLst/>
          </a:prstGeom>
        </p:spPr>
      </p:pic>
      <p:sp>
        <p:nvSpPr>
          <p:cNvPr id="6" name="TextBox 5">
            <a:extLst>
              <a:ext uri="{FF2B5EF4-FFF2-40B4-BE49-F238E27FC236}">
                <a16:creationId xmlns:a16="http://schemas.microsoft.com/office/drawing/2014/main" id="{A4A8D006-65C4-3BA6-F133-295E63EED1EB}"/>
              </a:ext>
            </a:extLst>
          </p:cNvPr>
          <p:cNvSpPr txBox="1"/>
          <p:nvPr/>
        </p:nvSpPr>
        <p:spPr>
          <a:xfrm>
            <a:off x="1234152" y="701989"/>
            <a:ext cx="595035" cy="1015663"/>
          </a:xfrm>
          <a:prstGeom prst="rect">
            <a:avLst/>
          </a:prstGeom>
          <a:noFill/>
        </p:spPr>
        <p:txBody>
          <a:bodyPr wrap="none" rtlCol="0">
            <a:spAutoFit/>
          </a:bodyPr>
          <a:lstStyle/>
          <a:p>
            <a:r>
              <a:rPr lang="en-ZA" sz="6000" b="1" dirty="0">
                <a:solidFill>
                  <a:schemeClr val="bg1"/>
                </a:solidFill>
              </a:rPr>
              <a:t>4</a:t>
            </a:r>
          </a:p>
        </p:txBody>
      </p:sp>
    </p:spTree>
    <p:extLst>
      <p:ext uri="{BB962C8B-B14F-4D97-AF65-F5344CB8AC3E}">
        <p14:creationId xmlns:p14="http://schemas.microsoft.com/office/powerpoint/2010/main" val="2617731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8D86A-30C1-6EEA-F5D0-C7922BC687CA}"/>
            </a:ext>
          </a:extLst>
        </p:cNvPr>
        <p:cNvGrpSpPr/>
        <p:nvPr/>
      </p:nvGrpSpPr>
      <p:grpSpPr>
        <a:xfrm>
          <a:off x="0" y="0"/>
          <a:ext cx="0" cy="0"/>
          <a:chOff x="0" y="0"/>
          <a:chExt cx="0" cy="0"/>
        </a:xfrm>
      </p:grpSpPr>
      <p:pic>
        <p:nvPicPr>
          <p:cNvPr id="11268" name="Picture 4">
            <a:extLst>
              <a:ext uri="{FF2B5EF4-FFF2-40B4-BE49-F238E27FC236}">
                <a16:creationId xmlns:a16="http://schemas.microsoft.com/office/drawing/2014/main" id="{E4FEE172-5369-D0CD-F233-CD0FD7BA4D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8" t="15534" r="-98"/>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7D1EFE8-21C9-16ED-3D34-A35D750D3F92}"/>
              </a:ext>
            </a:extLst>
          </p:cNvPr>
          <p:cNvSpPr txBox="1"/>
          <p:nvPr/>
        </p:nvSpPr>
        <p:spPr>
          <a:xfrm>
            <a:off x="8130053" y="325107"/>
            <a:ext cx="3822189" cy="3742762"/>
          </a:xfrm>
          <a:prstGeom prst="rect">
            <a:avLst/>
          </a:prstGeom>
        </p:spPr>
        <p:txBody>
          <a:bodyPr vert="horz" lIns="91440" tIns="45720" rIns="91440" bIns="45720" rtlCol="0">
            <a:noAutofit/>
          </a:bodyPr>
          <a:lstStyle/>
          <a:p>
            <a:pPr>
              <a:lnSpc>
                <a:spcPct val="90000"/>
              </a:lnSpc>
              <a:spcAft>
                <a:spcPts val="800"/>
              </a:spcAft>
            </a:pPr>
            <a:endParaRPr lang="en-US" sz="2800" i="1" dirty="0">
              <a:effectLst/>
            </a:endParaRPr>
          </a:p>
        </p:txBody>
      </p:sp>
      <p:sp>
        <p:nvSpPr>
          <p:cNvPr id="2" name="TextBox 1">
            <a:extLst>
              <a:ext uri="{FF2B5EF4-FFF2-40B4-BE49-F238E27FC236}">
                <a16:creationId xmlns:a16="http://schemas.microsoft.com/office/drawing/2014/main" id="{D491176F-40BE-A2DE-C4AF-C12E7CA6D04F}"/>
              </a:ext>
            </a:extLst>
          </p:cNvPr>
          <p:cNvSpPr txBox="1"/>
          <p:nvPr/>
        </p:nvSpPr>
        <p:spPr>
          <a:xfrm>
            <a:off x="239758" y="235213"/>
            <a:ext cx="11117942" cy="2945293"/>
          </a:xfrm>
          <a:prstGeom prst="rect">
            <a:avLst/>
          </a:prstGeom>
          <a:solidFill>
            <a:srgbClr val="FFFFFF">
              <a:alpha val="74902"/>
            </a:srgbClr>
          </a:solidFill>
        </p:spPr>
        <p:txBody>
          <a:bodyPr wrap="square">
            <a:spAutoFit/>
          </a:bodyPr>
          <a:lstStyle/>
          <a:p>
            <a:pPr>
              <a:lnSpc>
                <a:spcPct val="107000"/>
              </a:lnSpc>
              <a:spcAft>
                <a:spcPts val="800"/>
              </a:spcAft>
              <a:buNone/>
            </a:pPr>
            <a:r>
              <a:rPr lang="en-US" sz="28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8:16-17 NLT</a:t>
            </a:r>
          </a:p>
          <a:p>
            <a:pPr>
              <a:lnSpc>
                <a:spcPct val="107000"/>
              </a:lnSpc>
              <a:spcAft>
                <a:spcPts val="800"/>
              </a:spcAft>
              <a:buNone/>
            </a:pPr>
            <a:r>
              <a:rPr lang="en-US" sz="28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[16]“No one lights a lamp and then covers it with a bowl or hides it under a bed. </a:t>
            </a:r>
            <a:r>
              <a:rPr lang="en-US" sz="28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A lamp is placed on a stand</a:t>
            </a:r>
            <a:r>
              <a:rPr lang="en-US" sz="28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where its light can be seen by all who enter the house. [17] For all that is secret will eventually be brought into the open, and everything that is concealed will be brought to light and made known to all. </a:t>
            </a:r>
          </a:p>
        </p:txBody>
      </p:sp>
    </p:spTree>
    <p:extLst>
      <p:ext uri="{BB962C8B-B14F-4D97-AF65-F5344CB8AC3E}">
        <p14:creationId xmlns:p14="http://schemas.microsoft.com/office/powerpoint/2010/main" val="1826458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The four soils Luke 8:4-15">
            <a:extLst>
              <a:ext uri="{FF2B5EF4-FFF2-40B4-BE49-F238E27FC236}">
                <a16:creationId xmlns:a16="http://schemas.microsoft.com/office/drawing/2014/main" id="{89A562DB-ECD8-176E-332E-DFF0A46DED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317" r="-1" b="-1"/>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C6BC694-3E3D-9635-5648-287200126ACE}"/>
              </a:ext>
            </a:extLst>
          </p:cNvPr>
          <p:cNvSpPr txBox="1"/>
          <p:nvPr/>
        </p:nvSpPr>
        <p:spPr>
          <a:xfrm>
            <a:off x="838200" y="4398379"/>
            <a:ext cx="10771208" cy="1778583"/>
          </a:xfrm>
          <a:prstGeom prst="rect">
            <a:avLst/>
          </a:prstGeom>
          <a:solidFill>
            <a:srgbClr val="FFFFFF"/>
          </a:solidFill>
        </p:spPr>
        <p:txBody>
          <a:bodyPr vert="horz" lIns="91440" tIns="45720" rIns="91440" bIns="45720" rtlCol="0">
            <a:normAutofit/>
          </a:bodyPr>
          <a:lstStyle/>
          <a:p>
            <a:pPr marR="0" lvl="0" fontAlgn="auto">
              <a:lnSpc>
                <a:spcPct val="90000"/>
              </a:lnSpc>
              <a:spcBef>
                <a:spcPts val="0"/>
              </a:spcBef>
              <a:spcAft>
                <a:spcPts val="800"/>
              </a:spcAft>
              <a:buClrTx/>
              <a:buSzTx/>
              <a:tabLst/>
              <a:defRPr/>
            </a:pPr>
            <a:r>
              <a:rPr kumimoji="0" lang="en-US" sz="2400" b="1" i="1" u="none" strike="noStrike" cap="none" spc="0" normalizeH="0" baseline="0" noProof="0" dirty="0">
                <a:ln>
                  <a:noFill/>
                </a:ln>
                <a:effectLst/>
                <a:uLnTx/>
                <a:uFillTx/>
              </a:rPr>
              <a:t>Luke 8:18 NLT</a:t>
            </a:r>
          </a:p>
          <a:p>
            <a:pPr marR="0" lvl="0" fontAlgn="auto">
              <a:lnSpc>
                <a:spcPct val="90000"/>
              </a:lnSpc>
              <a:spcBef>
                <a:spcPts val="0"/>
              </a:spcBef>
              <a:spcAft>
                <a:spcPts val="800"/>
              </a:spcAft>
              <a:buClrTx/>
              <a:buSzTx/>
              <a:tabLst/>
              <a:defRPr/>
            </a:pPr>
            <a:r>
              <a:rPr kumimoji="0" lang="en-US" sz="2400" i="1" u="none" strike="noStrike" cap="none" spc="0" normalizeH="0" baseline="0" noProof="0" dirty="0">
                <a:ln>
                  <a:noFill/>
                </a:ln>
                <a:effectLst/>
                <a:uLnTx/>
                <a:uFillTx/>
              </a:rPr>
              <a:t>[18]  “So pay attention to how you hear. To those who </a:t>
            </a:r>
            <a:r>
              <a:rPr kumimoji="0" lang="en-US" sz="2400" b="1" i="1" u="none" strike="noStrike" cap="none" spc="0" normalizeH="0" baseline="0" noProof="0" dirty="0">
                <a:ln>
                  <a:noFill/>
                </a:ln>
                <a:effectLst/>
                <a:uLnTx/>
                <a:uFillTx/>
              </a:rPr>
              <a:t>listen to </a:t>
            </a:r>
            <a:r>
              <a:rPr kumimoji="0" lang="en-US" sz="2400" b="1" i="1" u="sng" strike="noStrike" cap="none" spc="0" normalizeH="0" baseline="0" noProof="0" dirty="0">
                <a:ln>
                  <a:noFill/>
                </a:ln>
                <a:effectLst/>
                <a:uLnTx/>
                <a:uFillTx/>
              </a:rPr>
              <a:t>my teaching</a:t>
            </a:r>
            <a:r>
              <a:rPr kumimoji="0" lang="en-US" sz="2400" i="1" u="none" strike="noStrike" cap="none" spc="0" normalizeH="0" baseline="0" noProof="0" dirty="0">
                <a:ln>
                  <a:noFill/>
                </a:ln>
                <a:effectLst/>
                <a:uLnTx/>
                <a:uFillTx/>
              </a:rPr>
              <a:t>, more understanding will be given. But for those who are not listening, even what they think they understand will be taken away from them.” </a:t>
            </a:r>
          </a:p>
        </p:txBody>
      </p:sp>
    </p:spTree>
    <p:extLst>
      <p:ext uri="{BB962C8B-B14F-4D97-AF65-F5344CB8AC3E}">
        <p14:creationId xmlns:p14="http://schemas.microsoft.com/office/powerpoint/2010/main" val="2395232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E6CC9-A7D2-C0DE-C7A0-6EC3A03F9F37}"/>
            </a:ext>
          </a:extLst>
        </p:cNvPr>
        <p:cNvGrpSpPr/>
        <p:nvPr/>
      </p:nvGrpSpPr>
      <p:grpSpPr>
        <a:xfrm>
          <a:off x="0" y="0"/>
          <a:ext cx="0" cy="0"/>
          <a:chOff x="0" y="0"/>
          <a:chExt cx="0" cy="0"/>
        </a:xfrm>
      </p:grpSpPr>
      <p:pic>
        <p:nvPicPr>
          <p:cNvPr id="4" name="Picture 2" descr="The four soils Luke 8:4-15">
            <a:extLst>
              <a:ext uri="{FF2B5EF4-FFF2-40B4-BE49-F238E27FC236}">
                <a16:creationId xmlns:a16="http://schemas.microsoft.com/office/drawing/2014/main" id="{AFF18216-1670-012B-FC57-54D8E60627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317" r="-1" b="-1"/>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CB259D0-1BA3-844F-375E-2CDF3A000C20}"/>
              </a:ext>
            </a:extLst>
          </p:cNvPr>
          <p:cNvSpPr txBox="1"/>
          <p:nvPr/>
        </p:nvSpPr>
        <p:spPr>
          <a:xfrm>
            <a:off x="838200" y="4398379"/>
            <a:ext cx="10771208" cy="2060294"/>
          </a:xfrm>
          <a:prstGeom prst="rect">
            <a:avLst/>
          </a:prstGeom>
          <a:solidFill>
            <a:srgbClr val="FFFFFF"/>
          </a:solidFill>
        </p:spPr>
        <p:txBody>
          <a:bodyPr vert="horz" lIns="91440" tIns="45720" rIns="91440" bIns="45720" rtlCol="0">
            <a:normAutofit/>
          </a:bodyPr>
          <a:lstStyle/>
          <a:p>
            <a:pPr marR="0" lvl="0" fontAlgn="auto">
              <a:lnSpc>
                <a:spcPct val="90000"/>
              </a:lnSpc>
              <a:spcBef>
                <a:spcPts val="0"/>
              </a:spcBef>
              <a:spcAft>
                <a:spcPts val="800"/>
              </a:spcAft>
              <a:buClrTx/>
              <a:buSzTx/>
              <a:tabLst/>
              <a:defRPr/>
            </a:pPr>
            <a:r>
              <a:rPr kumimoji="0" lang="en-US" sz="2400" b="1" i="1" u="none" strike="noStrike" cap="none" spc="0" normalizeH="0" baseline="0" noProof="0" dirty="0">
                <a:ln>
                  <a:noFill/>
                </a:ln>
                <a:effectLst/>
                <a:uLnTx/>
                <a:uFillTx/>
              </a:rPr>
              <a:t>Luke 8:19-21NLT</a:t>
            </a:r>
          </a:p>
          <a:p>
            <a:pPr marR="0" lvl="0" fontAlgn="auto">
              <a:lnSpc>
                <a:spcPct val="90000"/>
              </a:lnSpc>
              <a:spcBef>
                <a:spcPts val="0"/>
              </a:spcBef>
              <a:spcAft>
                <a:spcPts val="800"/>
              </a:spcAft>
              <a:buClrTx/>
              <a:buSzTx/>
              <a:tabLst/>
              <a:defRPr/>
            </a:pPr>
            <a:r>
              <a:rPr kumimoji="0" lang="en-US" sz="2400" i="1" u="none" strike="noStrike" cap="none" spc="0" normalizeH="0" baseline="0" noProof="0" dirty="0">
                <a:ln>
                  <a:noFill/>
                </a:ln>
                <a:effectLst/>
                <a:uLnTx/>
                <a:uFillTx/>
              </a:rPr>
              <a:t>[19] Then Jesus’ mother and brothers came to see him, but they couldn’t get to him because of the crowd. [20] Someone told Jesus, “Your mother and your brothers are standing outside, and they want to see you.” [21] Jesus replied, “My mother and my brothers are all </a:t>
            </a:r>
            <a:r>
              <a:rPr kumimoji="0" lang="en-US" sz="2400" b="1" i="1" u="none" strike="noStrike" cap="none" spc="0" normalizeH="0" baseline="0" noProof="0" dirty="0">
                <a:ln>
                  <a:noFill/>
                </a:ln>
                <a:effectLst/>
                <a:uLnTx/>
                <a:uFillTx/>
              </a:rPr>
              <a:t>those who hear </a:t>
            </a:r>
            <a:r>
              <a:rPr kumimoji="0" lang="en-US" sz="2400" b="1" i="1" u="sng" strike="noStrike" cap="none" spc="0" normalizeH="0" baseline="0" noProof="0" dirty="0">
                <a:ln>
                  <a:noFill/>
                </a:ln>
                <a:effectLst/>
                <a:uLnTx/>
                <a:uFillTx/>
              </a:rPr>
              <a:t>God’s word </a:t>
            </a:r>
            <a:r>
              <a:rPr kumimoji="0" lang="en-US" sz="2400" b="1" i="1" u="none" strike="noStrike" cap="none" spc="0" normalizeH="0" baseline="0" noProof="0" dirty="0">
                <a:ln>
                  <a:noFill/>
                </a:ln>
                <a:effectLst/>
                <a:uLnTx/>
                <a:uFillTx/>
              </a:rPr>
              <a:t>and obey it</a:t>
            </a:r>
            <a:r>
              <a:rPr kumimoji="0" lang="en-US" sz="2400" i="1" u="none" strike="noStrike" cap="none" spc="0" normalizeH="0" baseline="0" noProof="0" dirty="0">
                <a:ln>
                  <a:noFill/>
                </a:ln>
                <a:effectLst/>
                <a:uLnTx/>
                <a:uFillTx/>
              </a:rPr>
              <a:t>.”</a:t>
            </a:r>
          </a:p>
        </p:txBody>
      </p:sp>
    </p:spTree>
    <p:extLst>
      <p:ext uri="{BB962C8B-B14F-4D97-AF65-F5344CB8AC3E}">
        <p14:creationId xmlns:p14="http://schemas.microsoft.com/office/powerpoint/2010/main" val="510046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The Miracles of the Sea of Galilee">
            <a:extLst>
              <a:ext uri="{FF2B5EF4-FFF2-40B4-BE49-F238E27FC236}">
                <a16:creationId xmlns:a16="http://schemas.microsoft.com/office/drawing/2014/main" id="{2ABF3EFA-3D09-0BCC-7B6D-9DA2E91848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00684"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2D2E517-6328-55AF-EB2F-02685998101E}"/>
              </a:ext>
            </a:extLst>
          </p:cNvPr>
          <p:cNvSpPr txBox="1"/>
          <p:nvPr/>
        </p:nvSpPr>
        <p:spPr>
          <a:xfrm>
            <a:off x="750061" y="1024312"/>
            <a:ext cx="11117942" cy="4328364"/>
          </a:xfrm>
          <a:prstGeom prst="rect">
            <a:avLst/>
          </a:prstGeom>
          <a:solidFill>
            <a:srgbClr val="FFFFFF">
              <a:alpha val="74902"/>
            </a:srgbClr>
          </a:solidFill>
        </p:spPr>
        <p:txBody>
          <a:bodyPr wrap="square">
            <a:spAutoFit/>
          </a:bodyPr>
          <a:lstStyle/>
          <a:p>
            <a:pPr>
              <a:lnSpc>
                <a:spcPct val="107000"/>
              </a:lnSpc>
              <a:spcAft>
                <a:spcPts val="800"/>
              </a:spcAft>
              <a:buNone/>
            </a:pPr>
            <a:r>
              <a:rPr lang="en-ZA" sz="28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8:1-3 NIV</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ZA" sz="28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[1] Soon afterward Jesus began a tour of the nearby towns and villages, preaching and announcing the Good News about the Kingdom of God. He took his twelve disciples with him, [2] along with some </a:t>
            </a:r>
            <a:r>
              <a:rPr lang="en-ZA" sz="28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women</a:t>
            </a:r>
            <a:r>
              <a:rPr lang="en-ZA" sz="28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who had been cured of evil spirits and diseases. Among them were Mary Magdalene, from whom he had cast out seven demons; [3] Joanna, the wife of Chuza, Herod’s business manager; Susanna; and many others who were contributing from their own resources to support Jesus and his disciples. </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716454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he Overlooked Female Financiers of Jesus' Ministry - Kelsie Mullen">
            <a:extLst>
              <a:ext uri="{FF2B5EF4-FFF2-40B4-BE49-F238E27FC236}">
                <a16:creationId xmlns:a16="http://schemas.microsoft.com/office/drawing/2014/main" id="{B02BC04C-C7D1-E44F-DB3E-FFA024B1F8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455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rossways Church">
            <a:extLst>
              <a:ext uri="{FF2B5EF4-FFF2-40B4-BE49-F238E27FC236}">
                <a16:creationId xmlns:a16="http://schemas.microsoft.com/office/drawing/2014/main" id="{498AF74C-2560-458C-751E-677145FD8E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CE4BC75-981B-4F7A-40D0-87A99733AE24}"/>
              </a:ext>
            </a:extLst>
          </p:cNvPr>
          <p:cNvSpPr>
            <a:spLocks noGrp="1"/>
          </p:cNvSpPr>
          <p:nvPr>
            <p:ph type="title"/>
          </p:nvPr>
        </p:nvSpPr>
        <p:spPr>
          <a:xfrm>
            <a:off x="838199" y="365125"/>
            <a:ext cx="10636045" cy="1325563"/>
          </a:xfrm>
        </p:spPr>
        <p:txBody>
          <a:bodyPr/>
          <a:lstStyle/>
          <a:p>
            <a:r>
              <a:rPr lang="en-ZA" b="1" dirty="0"/>
              <a:t>What is God’s Mission for the church today</a:t>
            </a:r>
            <a:r>
              <a:rPr lang="en-ZA" dirty="0"/>
              <a:t>? </a:t>
            </a:r>
          </a:p>
        </p:txBody>
      </p:sp>
      <p:graphicFrame>
        <p:nvGraphicFramePr>
          <p:cNvPr id="4" name="Content Placeholder 3">
            <a:extLst>
              <a:ext uri="{FF2B5EF4-FFF2-40B4-BE49-F238E27FC236}">
                <a16:creationId xmlns:a16="http://schemas.microsoft.com/office/drawing/2014/main" id="{E71574A9-EE77-9681-0DBA-C49E3CE825A4}"/>
              </a:ext>
            </a:extLst>
          </p:cNvPr>
          <p:cNvGraphicFramePr>
            <a:graphicFrameLocks noGrp="1"/>
          </p:cNvGraphicFramePr>
          <p:nvPr>
            <p:ph idx="1"/>
            <p:extLst>
              <p:ext uri="{D42A27DB-BD31-4B8C-83A1-F6EECF244321}">
                <p14:modId xmlns:p14="http://schemas.microsoft.com/office/powerpoint/2010/main" val="3895256995"/>
              </p:ext>
            </p:extLst>
          </p:nvPr>
        </p:nvGraphicFramePr>
        <p:xfrm>
          <a:off x="838200" y="1825625"/>
          <a:ext cx="5257800" cy="381000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884190849"/>
                    </a:ext>
                  </a:extLst>
                </a:gridCol>
              </a:tblGrid>
              <a:tr h="370840">
                <a:tc>
                  <a:txBody>
                    <a:bodyPr/>
                    <a:lstStyle/>
                    <a:p>
                      <a:r>
                        <a:rPr lang="en-ZA" sz="3200" dirty="0"/>
                        <a:t>To be-come.... </a:t>
                      </a:r>
                    </a:p>
                  </a:txBody>
                  <a:tcPr/>
                </a:tc>
                <a:extLst>
                  <a:ext uri="{0D108BD9-81ED-4DB2-BD59-A6C34878D82A}">
                    <a16:rowId xmlns:a16="http://schemas.microsoft.com/office/drawing/2014/main" val="2497873631"/>
                  </a:ext>
                </a:extLst>
              </a:tr>
              <a:tr h="0">
                <a:tc>
                  <a:txBody>
                    <a:bodyPr/>
                    <a:lstStyle/>
                    <a:p>
                      <a:pPr lvl="0"/>
                      <a:r>
                        <a:rPr lang="en-ZA" sz="2000" b="1" kern="1200" dirty="0">
                          <a:solidFill>
                            <a:schemeClr val="dk1"/>
                          </a:solidFill>
                          <a:effectLst/>
                          <a:latin typeface="+mn-lt"/>
                          <a:ea typeface="+mn-ea"/>
                          <a:cs typeface="+mn-cs"/>
                        </a:rPr>
                        <a:t>Being with Jesus, Becoming like Jesus</a:t>
                      </a:r>
                      <a:endParaRPr lang="en-ZA" sz="2000" kern="1200" dirty="0">
                        <a:solidFill>
                          <a:schemeClr val="dk1"/>
                        </a:solidFill>
                        <a:effectLst/>
                        <a:latin typeface="+mn-lt"/>
                        <a:ea typeface="+mn-ea"/>
                        <a:cs typeface="+mn-cs"/>
                      </a:endParaRPr>
                    </a:p>
                  </a:txBody>
                  <a:tcPr/>
                </a:tc>
                <a:extLst>
                  <a:ext uri="{0D108BD9-81ED-4DB2-BD59-A6C34878D82A}">
                    <a16:rowId xmlns:a16="http://schemas.microsoft.com/office/drawing/2014/main" val="2569548443"/>
                  </a:ext>
                </a:extLst>
              </a:tr>
              <a:tr h="0">
                <a:tc>
                  <a:txBody>
                    <a:bodyPr/>
                    <a:lstStyle/>
                    <a:p>
                      <a:pPr marL="285750" lvl="0" indent="-285750" algn="l" defTabSz="914400" rtl="0" eaLnBrk="1" latinLnBrk="0" hangingPunct="1">
                        <a:buFont typeface="Wingdings" panose="05000000000000000000" pitchFamily="2" charset="2"/>
                        <a:buChar char="v"/>
                      </a:pPr>
                      <a:r>
                        <a:rPr lang="en-ZA" sz="2000" kern="1200" dirty="0">
                          <a:solidFill>
                            <a:schemeClr val="dk1"/>
                          </a:solidFill>
                          <a:effectLst/>
                          <a:latin typeface="+mn-lt"/>
                          <a:ea typeface="+mn-ea"/>
                          <a:cs typeface="+mn-cs"/>
                        </a:rPr>
                        <a:t>To be the </a:t>
                      </a:r>
                      <a:r>
                        <a:rPr lang="en-ZA" sz="2000" b="1" i="1" kern="1200" dirty="0">
                          <a:solidFill>
                            <a:schemeClr val="dk1"/>
                          </a:solidFill>
                          <a:effectLst/>
                          <a:latin typeface="+mn-lt"/>
                          <a:ea typeface="+mn-ea"/>
                          <a:cs typeface="+mn-cs"/>
                        </a:rPr>
                        <a:t>bride of Christ </a:t>
                      </a:r>
                      <a:r>
                        <a:rPr lang="en-ZA" sz="2000" kern="1200" dirty="0">
                          <a:solidFill>
                            <a:schemeClr val="dk1"/>
                          </a:solidFill>
                          <a:effectLst/>
                          <a:latin typeface="+mn-lt"/>
                          <a:ea typeface="+mn-ea"/>
                          <a:cs typeface="+mn-cs"/>
                        </a:rPr>
                        <a:t>- without spot or blemish (Internal sanctification) </a:t>
                      </a:r>
                    </a:p>
                    <a:p>
                      <a:pPr marL="285750" lvl="0" indent="-285750" algn="l" defTabSz="914400" rtl="0" eaLnBrk="1" latinLnBrk="0" hangingPunct="1">
                        <a:buFont typeface="Wingdings" panose="05000000000000000000" pitchFamily="2" charset="2"/>
                        <a:buChar char="v"/>
                      </a:pPr>
                      <a:r>
                        <a:rPr lang="en-ZA" sz="2000" b="1" i="1" kern="1200" dirty="0">
                          <a:solidFill>
                            <a:schemeClr val="dk1"/>
                          </a:solidFill>
                          <a:effectLst/>
                          <a:latin typeface="+mn-lt"/>
                          <a:ea typeface="+mn-ea"/>
                          <a:cs typeface="+mn-cs"/>
                        </a:rPr>
                        <a:t>Fruitfulness of character</a:t>
                      </a:r>
                      <a:r>
                        <a:rPr lang="en-ZA" sz="2000" kern="1200" dirty="0">
                          <a:solidFill>
                            <a:schemeClr val="dk1"/>
                          </a:solidFill>
                          <a:effectLst/>
                          <a:latin typeface="+mn-lt"/>
                          <a:ea typeface="+mn-ea"/>
                          <a:cs typeface="+mn-cs"/>
                        </a:rPr>
                        <a:t> (love, joy, peace, patience, goodness, faithfulness and self control) </a:t>
                      </a:r>
                    </a:p>
                    <a:p>
                      <a:pPr marL="285750" lvl="0" indent="-285750" algn="l" defTabSz="914400" rtl="0" eaLnBrk="1" latinLnBrk="0" hangingPunct="1">
                        <a:buFont typeface="Wingdings" panose="05000000000000000000" pitchFamily="2" charset="2"/>
                        <a:buChar char="v"/>
                      </a:pPr>
                      <a:r>
                        <a:rPr lang="en-ZA" sz="2000" kern="1200" dirty="0">
                          <a:solidFill>
                            <a:schemeClr val="dk1"/>
                          </a:solidFill>
                          <a:effectLst/>
                          <a:latin typeface="+mn-lt"/>
                          <a:ea typeface="+mn-ea"/>
                          <a:cs typeface="+mn-cs"/>
                        </a:rPr>
                        <a:t>To stand as a </a:t>
                      </a:r>
                      <a:r>
                        <a:rPr lang="en-ZA" sz="2000" b="1" i="1" kern="1200" dirty="0">
                          <a:solidFill>
                            <a:schemeClr val="dk1"/>
                          </a:solidFill>
                          <a:effectLst/>
                          <a:latin typeface="+mn-lt"/>
                          <a:ea typeface="+mn-ea"/>
                          <a:cs typeface="+mn-cs"/>
                        </a:rPr>
                        <a:t>light in the world </a:t>
                      </a:r>
                      <a:r>
                        <a:rPr lang="en-ZA" sz="2000" kern="1200" dirty="0">
                          <a:solidFill>
                            <a:schemeClr val="dk1"/>
                          </a:solidFill>
                          <a:effectLst/>
                          <a:latin typeface="+mn-lt"/>
                          <a:ea typeface="+mn-ea"/>
                          <a:cs typeface="+mn-cs"/>
                        </a:rPr>
                        <a:t>- for our lives to reflect a different way of living. That points to Jesus as king</a:t>
                      </a:r>
                    </a:p>
                    <a:p>
                      <a:endParaRPr lang="en-ZA" sz="2000" dirty="0"/>
                    </a:p>
                  </a:txBody>
                  <a:tcPr/>
                </a:tc>
                <a:extLst>
                  <a:ext uri="{0D108BD9-81ED-4DB2-BD59-A6C34878D82A}">
                    <a16:rowId xmlns:a16="http://schemas.microsoft.com/office/drawing/2014/main" val="180937354"/>
                  </a:ext>
                </a:extLst>
              </a:tr>
            </a:tbl>
          </a:graphicData>
        </a:graphic>
      </p:graphicFrame>
      <p:graphicFrame>
        <p:nvGraphicFramePr>
          <p:cNvPr id="5" name="Content Placeholder 3">
            <a:extLst>
              <a:ext uri="{FF2B5EF4-FFF2-40B4-BE49-F238E27FC236}">
                <a16:creationId xmlns:a16="http://schemas.microsoft.com/office/drawing/2014/main" id="{DF7E98C8-DB0E-687B-52A2-BBA4A6CA10C0}"/>
              </a:ext>
            </a:extLst>
          </p:cNvPr>
          <p:cNvGraphicFramePr>
            <a:graphicFrameLocks/>
          </p:cNvGraphicFramePr>
          <p:nvPr>
            <p:extLst>
              <p:ext uri="{D42A27DB-BD31-4B8C-83A1-F6EECF244321}">
                <p14:modId xmlns:p14="http://schemas.microsoft.com/office/powerpoint/2010/main" val="1994731393"/>
              </p:ext>
            </p:extLst>
          </p:nvPr>
        </p:nvGraphicFramePr>
        <p:xfrm>
          <a:off x="6216444" y="1825625"/>
          <a:ext cx="5257800" cy="381000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236895432"/>
                    </a:ext>
                  </a:extLst>
                </a:gridCol>
              </a:tblGrid>
              <a:tr h="370840">
                <a:tc>
                  <a:txBody>
                    <a:bodyPr/>
                    <a:lstStyle/>
                    <a:p>
                      <a:r>
                        <a:rPr lang="en-ZA" sz="3200" dirty="0"/>
                        <a:t>To be-going</a:t>
                      </a:r>
                    </a:p>
                  </a:txBody>
                  <a:tcPr/>
                </a:tc>
                <a:extLst>
                  <a:ext uri="{0D108BD9-81ED-4DB2-BD59-A6C34878D82A}">
                    <a16:rowId xmlns:a16="http://schemas.microsoft.com/office/drawing/2014/main" val="2497873631"/>
                  </a:ext>
                </a:extLst>
              </a:tr>
              <a:tr h="0">
                <a:tc>
                  <a:txBody>
                    <a:bodyPr/>
                    <a:lstStyle/>
                    <a:p>
                      <a:pPr lvl="0"/>
                      <a:r>
                        <a:rPr lang="en-ZA" sz="2000" b="1" kern="1200" dirty="0">
                          <a:solidFill>
                            <a:schemeClr val="dk1"/>
                          </a:solidFill>
                          <a:effectLst/>
                          <a:latin typeface="+mn-lt"/>
                          <a:ea typeface="+mn-ea"/>
                          <a:cs typeface="+mn-cs"/>
                        </a:rPr>
                        <a:t>Doing what Jesus did</a:t>
                      </a:r>
                      <a:endParaRPr lang="en-ZA" sz="2000" kern="1200" dirty="0">
                        <a:solidFill>
                          <a:schemeClr val="dk1"/>
                        </a:solidFill>
                        <a:effectLst/>
                        <a:latin typeface="+mn-lt"/>
                        <a:ea typeface="+mn-ea"/>
                        <a:cs typeface="+mn-cs"/>
                      </a:endParaRPr>
                    </a:p>
                  </a:txBody>
                  <a:tcPr/>
                </a:tc>
                <a:extLst>
                  <a:ext uri="{0D108BD9-81ED-4DB2-BD59-A6C34878D82A}">
                    <a16:rowId xmlns:a16="http://schemas.microsoft.com/office/drawing/2014/main" val="2569548443"/>
                  </a:ext>
                </a:extLst>
              </a:tr>
              <a:tr h="0">
                <a:tc>
                  <a:txBody>
                    <a:bodyPr/>
                    <a:lstStyle/>
                    <a:p>
                      <a:pPr marL="285750" lvl="0" indent="-285750">
                        <a:buFont typeface="Wingdings" panose="05000000000000000000" pitchFamily="2" charset="2"/>
                        <a:buChar char="v"/>
                      </a:pPr>
                      <a:r>
                        <a:rPr lang="en-ZA" sz="2000" kern="1200" dirty="0">
                          <a:solidFill>
                            <a:schemeClr val="dk1"/>
                          </a:solidFill>
                          <a:effectLst/>
                          <a:latin typeface="+mn-lt"/>
                          <a:ea typeface="+mn-ea"/>
                          <a:cs typeface="+mn-cs"/>
                        </a:rPr>
                        <a:t>To continue Jesus ministry of seeing people </a:t>
                      </a:r>
                      <a:r>
                        <a:rPr lang="en-ZA" sz="2000" b="1" i="1" kern="1200" dirty="0">
                          <a:solidFill>
                            <a:schemeClr val="dk1"/>
                          </a:solidFill>
                          <a:effectLst/>
                          <a:latin typeface="+mn-lt"/>
                          <a:ea typeface="+mn-ea"/>
                          <a:cs typeface="+mn-cs"/>
                        </a:rPr>
                        <a:t>reconciled to Christ</a:t>
                      </a:r>
                    </a:p>
                    <a:p>
                      <a:pPr marL="285750" lvl="0" indent="-285750">
                        <a:buFont typeface="Wingdings" panose="05000000000000000000" pitchFamily="2" charset="2"/>
                        <a:buChar char="v"/>
                      </a:pPr>
                      <a:r>
                        <a:rPr lang="en-ZA" sz="2000" kern="1200" dirty="0">
                          <a:solidFill>
                            <a:schemeClr val="dk1"/>
                          </a:solidFill>
                          <a:effectLst/>
                          <a:latin typeface="+mn-lt"/>
                          <a:ea typeface="+mn-ea"/>
                          <a:cs typeface="+mn-cs"/>
                        </a:rPr>
                        <a:t>To </a:t>
                      </a:r>
                      <a:r>
                        <a:rPr lang="en-ZA" sz="2000" b="1" i="1" kern="1200" dirty="0">
                          <a:solidFill>
                            <a:schemeClr val="dk1"/>
                          </a:solidFill>
                          <a:effectLst/>
                          <a:latin typeface="+mn-lt"/>
                          <a:ea typeface="+mn-ea"/>
                          <a:cs typeface="+mn-cs"/>
                        </a:rPr>
                        <a:t>demonstrate God's love </a:t>
                      </a:r>
                      <a:r>
                        <a:rPr lang="en-ZA" sz="2000" kern="1200" dirty="0">
                          <a:solidFill>
                            <a:schemeClr val="dk1"/>
                          </a:solidFill>
                          <a:effectLst/>
                          <a:latin typeface="+mn-lt"/>
                          <a:ea typeface="+mn-ea"/>
                          <a:cs typeface="+mn-cs"/>
                        </a:rPr>
                        <a:t>to the world (a love that transcends race or class) </a:t>
                      </a:r>
                    </a:p>
                    <a:p>
                      <a:pPr marL="285750" lvl="0" indent="-285750">
                        <a:buFont typeface="Wingdings" panose="05000000000000000000" pitchFamily="2" charset="2"/>
                        <a:buChar char="v"/>
                      </a:pPr>
                      <a:r>
                        <a:rPr lang="en-ZA" sz="2000" kern="1200" dirty="0">
                          <a:solidFill>
                            <a:schemeClr val="dk1"/>
                          </a:solidFill>
                          <a:effectLst/>
                          <a:latin typeface="+mn-lt"/>
                          <a:ea typeface="+mn-ea"/>
                          <a:cs typeface="+mn-cs"/>
                        </a:rPr>
                        <a:t>For captives (those caught up by oppression and sin) to be </a:t>
                      </a:r>
                      <a:r>
                        <a:rPr lang="en-ZA" sz="2000" b="1" i="1" kern="1200" dirty="0">
                          <a:solidFill>
                            <a:schemeClr val="dk1"/>
                          </a:solidFill>
                          <a:effectLst/>
                          <a:latin typeface="+mn-lt"/>
                          <a:ea typeface="+mn-ea"/>
                          <a:cs typeface="+mn-cs"/>
                        </a:rPr>
                        <a:t>set free</a:t>
                      </a:r>
                    </a:p>
                    <a:p>
                      <a:pPr marL="285750" lvl="0" indent="-285750">
                        <a:buFont typeface="Wingdings" panose="05000000000000000000" pitchFamily="2" charset="2"/>
                        <a:buChar char="v"/>
                      </a:pPr>
                      <a:r>
                        <a:rPr lang="en-ZA" sz="2000" kern="1200" dirty="0">
                          <a:solidFill>
                            <a:schemeClr val="dk1"/>
                          </a:solidFill>
                          <a:effectLst/>
                          <a:latin typeface="+mn-lt"/>
                          <a:ea typeface="+mn-ea"/>
                          <a:cs typeface="+mn-cs"/>
                        </a:rPr>
                        <a:t>For the kingdom of God to be </a:t>
                      </a:r>
                      <a:r>
                        <a:rPr lang="en-ZA" sz="2000" b="1" i="1" kern="1200" dirty="0">
                          <a:solidFill>
                            <a:schemeClr val="dk1"/>
                          </a:solidFill>
                          <a:effectLst/>
                          <a:latin typeface="+mn-lt"/>
                          <a:ea typeface="+mn-ea"/>
                          <a:cs typeface="+mn-cs"/>
                        </a:rPr>
                        <a:t>establish and expanded</a:t>
                      </a:r>
                    </a:p>
                    <a:p>
                      <a:endParaRPr lang="en-ZA" sz="2000" dirty="0"/>
                    </a:p>
                  </a:txBody>
                  <a:tcPr/>
                </a:tc>
                <a:extLst>
                  <a:ext uri="{0D108BD9-81ED-4DB2-BD59-A6C34878D82A}">
                    <a16:rowId xmlns:a16="http://schemas.microsoft.com/office/drawing/2014/main" val="180937354"/>
                  </a:ext>
                </a:extLst>
              </a:tr>
            </a:tbl>
          </a:graphicData>
        </a:graphic>
      </p:graphicFrame>
      <p:sp>
        <p:nvSpPr>
          <p:cNvPr id="7" name="TextBox 6">
            <a:extLst>
              <a:ext uri="{FF2B5EF4-FFF2-40B4-BE49-F238E27FC236}">
                <a16:creationId xmlns:a16="http://schemas.microsoft.com/office/drawing/2014/main" id="{E0804058-ED35-AB6F-6AF2-3522C984C093}"/>
              </a:ext>
            </a:extLst>
          </p:cNvPr>
          <p:cNvSpPr txBox="1"/>
          <p:nvPr/>
        </p:nvSpPr>
        <p:spPr>
          <a:xfrm>
            <a:off x="777977" y="5831314"/>
            <a:ext cx="10636045" cy="830997"/>
          </a:xfrm>
          <a:prstGeom prst="rect">
            <a:avLst/>
          </a:prstGeom>
          <a:noFill/>
        </p:spPr>
        <p:txBody>
          <a:bodyPr wrap="square">
            <a:spAutoFit/>
          </a:bodyPr>
          <a:lstStyle/>
          <a:p>
            <a:pPr algn="ctr"/>
            <a:r>
              <a:rPr lang="en-ZA"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I</a:t>
            </a:r>
            <a:r>
              <a:rPr lang="en-ZA" sz="2400" b="1"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f you're not be-coming and be-going you're not living out God's full purpose for your life!</a:t>
            </a:r>
            <a:r>
              <a:rPr lang="en-ZA" sz="24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endParaRPr lang="en-ZA" sz="2400" dirty="0">
              <a:solidFill>
                <a:schemeClr val="bg1"/>
              </a:solidFill>
            </a:endParaRPr>
          </a:p>
        </p:txBody>
      </p:sp>
    </p:spTree>
    <p:extLst>
      <p:ext uri="{BB962C8B-B14F-4D97-AF65-F5344CB8AC3E}">
        <p14:creationId xmlns:p14="http://schemas.microsoft.com/office/powerpoint/2010/main" val="4096706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group of boats on a beach&#10;&#10;AI-generated content may be incorrect.">
            <a:extLst>
              <a:ext uri="{FF2B5EF4-FFF2-40B4-BE49-F238E27FC236}">
                <a16:creationId xmlns:a16="http://schemas.microsoft.com/office/drawing/2014/main" id="{0AF4C5DF-2907-D600-DF35-DCFE170AEB50}"/>
              </a:ext>
            </a:extLst>
          </p:cNvPr>
          <p:cNvPicPr>
            <a:picLocks noChangeAspect="1"/>
          </p:cNvPicPr>
          <p:nvPr/>
        </p:nvPicPr>
        <p:blipFill>
          <a:blip r:embed="rId2">
            <a:extLst>
              <a:ext uri="{28A0092B-C50C-407E-A947-70E740481C1C}">
                <a14:useLocalDpi xmlns:a14="http://schemas.microsoft.com/office/drawing/2010/main" val="0"/>
              </a:ext>
            </a:extLst>
          </a:blip>
          <a:srcRect l="15549" t="11097" b="-1"/>
          <a:stretch>
            <a:fillRect/>
          </a:stretch>
        </p:blipFill>
        <p:spPr>
          <a:xfrm>
            <a:off x="-1524" y="0"/>
            <a:ext cx="12192000" cy="6858000"/>
          </a:xfrm>
          <a:prstGeom prst="rect">
            <a:avLst/>
          </a:prstGeom>
        </p:spPr>
      </p:pic>
      <p:sp>
        <p:nvSpPr>
          <p:cNvPr id="7" name="TextBox 6">
            <a:extLst>
              <a:ext uri="{FF2B5EF4-FFF2-40B4-BE49-F238E27FC236}">
                <a16:creationId xmlns:a16="http://schemas.microsoft.com/office/drawing/2014/main" id="{B5513D10-3F07-8B65-839D-071E2E9F15D2}"/>
              </a:ext>
            </a:extLst>
          </p:cNvPr>
          <p:cNvSpPr txBox="1"/>
          <p:nvPr/>
        </p:nvSpPr>
        <p:spPr>
          <a:xfrm>
            <a:off x="293350" y="239864"/>
            <a:ext cx="6096000" cy="707886"/>
          </a:xfrm>
          <a:prstGeom prst="rect">
            <a:avLst/>
          </a:prstGeom>
          <a:noFill/>
        </p:spPr>
        <p:txBody>
          <a:bodyPr wrap="square">
            <a:spAutoFit/>
          </a:bodyPr>
          <a:lstStyle/>
          <a:p>
            <a:r>
              <a:rPr lang="en-ZA" sz="4000" b="1" dirty="0"/>
              <a:t>To be-going…</a:t>
            </a:r>
          </a:p>
        </p:txBody>
      </p:sp>
    </p:spTree>
    <p:extLst>
      <p:ext uri="{BB962C8B-B14F-4D97-AF65-F5344CB8AC3E}">
        <p14:creationId xmlns:p14="http://schemas.microsoft.com/office/powerpoint/2010/main" val="1650959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122B1-D6AE-FBE6-FC11-033703B9F629}"/>
            </a:ext>
          </a:extLst>
        </p:cNvPr>
        <p:cNvGrpSpPr/>
        <p:nvPr/>
      </p:nvGrpSpPr>
      <p:grpSpPr>
        <a:xfrm>
          <a:off x="0" y="0"/>
          <a:ext cx="0" cy="0"/>
          <a:chOff x="0" y="0"/>
          <a:chExt cx="0" cy="0"/>
        </a:xfrm>
      </p:grpSpPr>
      <p:pic>
        <p:nvPicPr>
          <p:cNvPr id="5124" name="Picture 4" descr="The Miracles of the Sea of Galilee">
            <a:extLst>
              <a:ext uri="{FF2B5EF4-FFF2-40B4-BE49-F238E27FC236}">
                <a16:creationId xmlns:a16="http://schemas.microsoft.com/office/drawing/2014/main" id="{1679B73C-6ED1-AE64-FA87-AC39FCF6FC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00684"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6E61AF3-1EE2-360E-0798-084F5B66FA8F}"/>
              </a:ext>
            </a:extLst>
          </p:cNvPr>
          <p:cNvSpPr txBox="1"/>
          <p:nvPr/>
        </p:nvSpPr>
        <p:spPr>
          <a:xfrm>
            <a:off x="750061" y="1024312"/>
            <a:ext cx="11117942" cy="3867341"/>
          </a:xfrm>
          <a:prstGeom prst="rect">
            <a:avLst/>
          </a:prstGeom>
          <a:solidFill>
            <a:srgbClr val="FFFFFF">
              <a:alpha val="74902"/>
            </a:srgbClr>
          </a:solidFill>
        </p:spPr>
        <p:txBody>
          <a:bodyPr wrap="square">
            <a:spAutoFit/>
          </a:bodyPr>
          <a:lstStyle/>
          <a:p>
            <a:pPr>
              <a:lnSpc>
                <a:spcPct val="107000"/>
              </a:lnSpc>
              <a:spcAft>
                <a:spcPts val="800"/>
              </a:spcAft>
              <a:buNone/>
            </a:pPr>
            <a:r>
              <a:rPr lang="en-ZA" sz="28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8:4-10 NIV</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sz="28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[4] One day Jesus told a story in the form of a parable to a large crowd that had gathered from many towns to hear him: [5] “A farmer went out to plant his seed. As he scattered it across his field, some seed fell on a footpath, where it was stepped on, and the birds ate it. [6] Other seed fell among rocks. It began to grow, but the plant soon wilted and died for lack of moisture. [7] Other seed fell among thorns that grew up with it and choked out the tender plants. </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473961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FE0BC-EC5E-E1CA-084F-1C00A0870CC1}"/>
            </a:ext>
          </a:extLst>
        </p:cNvPr>
        <p:cNvGrpSpPr/>
        <p:nvPr/>
      </p:nvGrpSpPr>
      <p:grpSpPr>
        <a:xfrm>
          <a:off x="0" y="0"/>
          <a:ext cx="0" cy="0"/>
          <a:chOff x="0" y="0"/>
          <a:chExt cx="0" cy="0"/>
        </a:xfrm>
      </p:grpSpPr>
      <p:pic>
        <p:nvPicPr>
          <p:cNvPr id="5124" name="Picture 4" descr="The Miracles of the Sea of Galilee">
            <a:extLst>
              <a:ext uri="{FF2B5EF4-FFF2-40B4-BE49-F238E27FC236}">
                <a16:creationId xmlns:a16="http://schemas.microsoft.com/office/drawing/2014/main" id="{5FB8076B-39DD-231B-FF43-7A52D3BB49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00684"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3009EC3-8EBA-6A15-AEC3-96CAB84A83B6}"/>
              </a:ext>
            </a:extLst>
          </p:cNvPr>
          <p:cNvSpPr txBox="1"/>
          <p:nvPr/>
        </p:nvSpPr>
        <p:spPr>
          <a:xfrm>
            <a:off x="750061" y="1024312"/>
            <a:ext cx="11117942" cy="4328364"/>
          </a:xfrm>
          <a:prstGeom prst="rect">
            <a:avLst/>
          </a:prstGeom>
          <a:solidFill>
            <a:srgbClr val="FFFFFF">
              <a:alpha val="74902"/>
            </a:srgbClr>
          </a:solidFill>
        </p:spPr>
        <p:txBody>
          <a:bodyPr wrap="square">
            <a:spAutoFit/>
          </a:bodyPr>
          <a:lstStyle/>
          <a:p>
            <a:pPr>
              <a:lnSpc>
                <a:spcPct val="107000"/>
              </a:lnSpc>
              <a:spcAft>
                <a:spcPts val="800"/>
              </a:spcAft>
              <a:buNone/>
            </a:pPr>
            <a:r>
              <a:rPr lang="en-ZA" sz="28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8:4-10 NIV</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sz="28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[8] Still other seed fell on fertile soil. This seed grew and produced a crop that was a hundred times as much as had been planted!” When he had said this, he called out, “Anyone with ears to hear should listen and understand.” [9] His disciples asked him what this parable meant. [10] He replied, “You are permitted to understand the secrets of the Kingdom of God. But I use parables to teach the others so that the Scriptures might be fulfilled: ‘When they look, they won’t really see. When they hear, they won’t understand.’ </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106921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DE78C38F-2A83-03FE-E698-6C0142A221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flipH="1">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24AA525-10C4-FC58-4643-0D9DB4BBE3E7}"/>
              </a:ext>
            </a:extLst>
          </p:cNvPr>
          <p:cNvSpPr txBox="1"/>
          <p:nvPr/>
        </p:nvSpPr>
        <p:spPr>
          <a:xfrm>
            <a:off x="652776" y="5135162"/>
            <a:ext cx="11117942" cy="1101199"/>
          </a:xfrm>
          <a:prstGeom prst="rect">
            <a:avLst/>
          </a:prstGeom>
          <a:solidFill>
            <a:srgbClr val="FFFFFF">
              <a:alpha val="74902"/>
            </a:srgbClr>
          </a:solidFill>
        </p:spPr>
        <p:txBody>
          <a:bodyPr wrap="square">
            <a:spAutoFit/>
          </a:bodyPr>
          <a:lstStyle/>
          <a:p>
            <a:pPr>
              <a:lnSpc>
                <a:spcPct val="107000"/>
              </a:lnSpc>
              <a:spcAft>
                <a:spcPts val="800"/>
              </a:spcAft>
              <a:buNone/>
            </a:pPr>
            <a:r>
              <a:rPr lang="en-ZA" sz="28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8:11 NIV</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sz="28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[11]  “This is the meaning of the parable: The seed is God’s word. </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8196" name="Picture 4">
            <a:extLst>
              <a:ext uri="{FF2B5EF4-FFF2-40B4-BE49-F238E27FC236}">
                <a16:creationId xmlns:a16="http://schemas.microsoft.com/office/drawing/2014/main" id="{B453E822-4AEF-3DD1-6F61-6215B4B8F1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09308" y="166729"/>
            <a:ext cx="3810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3058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DAEDA0F2-DF3B-D53B-C0AB-A7F17B93ACAE}"/>
              </a:ext>
            </a:extLst>
          </p:cNvPr>
          <p:cNvPicPr>
            <a:picLocks noChangeAspect="1"/>
          </p:cNvPicPr>
          <p:nvPr/>
        </p:nvPicPr>
        <p:blipFill>
          <a:blip r:embed="rId2">
            <a:extLst>
              <a:ext uri="{28A0092B-C50C-407E-A947-70E740481C1C}">
                <a14:useLocalDpi xmlns:a14="http://schemas.microsoft.com/office/drawing/2010/main" val="0"/>
              </a:ext>
            </a:extLst>
          </a:blip>
          <a:srcRect t="7820" b="7820"/>
          <a:stretch/>
        </p:blipFill>
        <p:spPr>
          <a:xfrm flipH="1">
            <a:off x="20" y="1282"/>
            <a:ext cx="12191980" cy="6856718"/>
          </a:xfrm>
          <a:prstGeom prst="rect">
            <a:avLst/>
          </a:prstGeom>
        </p:spPr>
      </p:pic>
      <p:sp>
        <p:nvSpPr>
          <p:cNvPr id="5" name="TextBox 4">
            <a:extLst>
              <a:ext uri="{FF2B5EF4-FFF2-40B4-BE49-F238E27FC236}">
                <a16:creationId xmlns:a16="http://schemas.microsoft.com/office/drawing/2014/main" id="{2714B380-378D-D7F2-22F8-96C8515D8F16}"/>
              </a:ext>
            </a:extLst>
          </p:cNvPr>
          <p:cNvSpPr txBox="1"/>
          <p:nvPr/>
        </p:nvSpPr>
        <p:spPr>
          <a:xfrm>
            <a:off x="721898" y="4449684"/>
            <a:ext cx="11117942" cy="2023246"/>
          </a:xfrm>
          <a:prstGeom prst="rect">
            <a:avLst/>
          </a:prstGeom>
          <a:solidFill>
            <a:srgbClr val="FFFFFF">
              <a:alpha val="74902"/>
            </a:srgbClr>
          </a:solidFill>
        </p:spPr>
        <p:txBody>
          <a:bodyPr wrap="square">
            <a:spAutoFit/>
          </a:bodyPr>
          <a:lstStyle/>
          <a:p>
            <a:pPr>
              <a:lnSpc>
                <a:spcPct val="107000"/>
              </a:lnSpc>
              <a:spcAft>
                <a:spcPts val="800"/>
              </a:spcAft>
              <a:buNone/>
            </a:pPr>
            <a:r>
              <a:rPr lang="en-ZA" sz="28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8:12 NIV</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sz="28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[12] The </a:t>
            </a:r>
            <a:r>
              <a:rPr lang="en-US" sz="28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seeds that fell on the footpath </a:t>
            </a:r>
            <a:r>
              <a:rPr lang="en-US" sz="28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represent those who hear the message, only to have the devil come and take it away from their hearts and prevent them from believing and being saved. </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8BD3C78B-1590-B5C9-321E-D5BD63A0160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98902" y="493486"/>
            <a:ext cx="1865537" cy="1575298"/>
          </a:xfrm>
          <a:prstGeom prst="rect">
            <a:avLst/>
          </a:prstGeom>
        </p:spPr>
      </p:pic>
      <p:sp>
        <p:nvSpPr>
          <p:cNvPr id="7" name="TextBox 6">
            <a:extLst>
              <a:ext uri="{FF2B5EF4-FFF2-40B4-BE49-F238E27FC236}">
                <a16:creationId xmlns:a16="http://schemas.microsoft.com/office/drawing/2014/main" id="{7CCB3567-87E8-CDD1-567B-B25299B56F5E}"/>
              </a:ext>
            </a:extLst>
          </p:cNvPr>
          <p:cNvSpPr txBox="1"/>
          <p:nvPr/>
        </p:nvSpPr>
        <p:spPr>
          <a:xfrm>
            <a:off x="1234152" y="773303"/>
            <a:ext cx="595035" cy="1015663"/>
          </a:xfrm>
          <a:prstGeom prst="rect">
            <a:avLst/>
          </a:prstGeom>
          <a:noFill/>
        </p:spPr>
        <p:txBody>
          <a:bodyPr wrap="none" rtlCol="0">
            <a:spAutoFit/>
          </a:bodyPr>
          <a:lstStyle/>
          <a:p>
            <a:r>
              <a:rPr lang="en-ZA" sz="6000" b="1" dirty="0">
                <a:solidFill>
                  <a:schemeClr val="bg1"/>
                </a:solidFill>
              </a:rPr>
              <a:t>1</a:t>
            </a:r>
          </a:p>
        </p:txBody>
      </p:sp>
    </p:spTree>
    <p:extLst>
      <p:ext uri="{BB962C8B-B14F-4D97-AF65-F5344CB8AC3E}">
        <p14:creationId xmlns:p14="http://schemas.microsoft.com/office/powerpoint/2010/main" val="17179598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190</TotalTime>
  <Words>902</Words>
  <Application>Microsoft Office PowerPoint</Application>
  <PresentationFormat>Widescreen</PresentationFormat>
  <Paragraphs>41</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Aptos Display</vt:lpstr>
      <vt:lpstr>Arial</vt:lpstr>
      <vt:lpstr>Californian FB</vt:lpstr>
      <vt:lpstr>Wingdings</vt:lpstr>
      <vt:lpstr>Office Theme</vt:lpstr>
      <vt:lpstr>PowerPoint Presentation</vt:lpstr>
      <vt:lpstr>PowerPoint Presentation</vt:lpstr>
      <vt:lpstr>PowerPoint Presentation</vt:lpstr>
      <vt:lpstr>What is God’s Mission for the church today?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Douglas Macfarlane</dc:creator>
  <cp:lastModifiedBy>Douglas Macfarlane</cp:lastModifiedBy>
  <cp:revision>2</cp:revision>
  <dcterms:created xsi:type="dcterms:W3CDTF">2025-07-05T17:51:23Z</dcterms:created>
  <dcterms:modified xsi:type="dcterms:W3CDTF">2025-07-05T21:02:02Z</dcterms:modified>
</cp:coreProperties>
</file>