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9" r:id="rId5"/>
    <p:sldId id="346" r:id="rId6"/>
    <p:sldId id="345" r:id="rId7"/>
    <p:sldId id="263" r:id="rId8"/>
    <p:sldId id="347" r:id="rId9"/>
    <p:sldId id="33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ED5955"/>
    <a:srgbClr val="FF8989"/>
    <a:srgbClr val="93C3AE"/>
    <a:srgbClr val="8EC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802E0F-F616-4351-9C95-9E1D78D92EBB}" v="39" dt="2025-06-07T18:34:27.2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na Shuttleworth" userId="50ec4b02-a0ec-42bf-a6ae-d6a391cefefb" providerId="ADAL" clId="{B20C2B84-DF4C-44B5-B21C-EEA9C9F71134}"/>
    <pc:docChg chg="undo custSel modSld">
      <pc:chgData name="Alana Shuttleworth" userId="50ec4b02-a0ec-42bf-a6ae-d6a391cefefb" providerId="ADAL" clId="{B20C2B84-DF4C-44B5-B21C-EEA9C9F71134}" dt="2025-06-05T20:01:11.096" v="431"/>
      <pc:docMkLst>
        <pc:docMk/>
      </pc:docMkLst>
      <pc:sldChg chg="modSp mod">
        <pc:chgData name="Alana Shuttleworth" userId="50ec4b02-a0ec-42bf-a6ae-d6a391cefefb" providerId="ADAL" clId="{B20C2B84-DF4C-44B5-B21C-EEA9C9F71134}" dt="2025-06-05T19:49:17.891" v="180" actId="207"/>
        <pc:sldMkLst>
          <pc:docMk/>
          <pc:sldMk cId="1169845993" sldId="259"/>
        </pc:sldMkLst>
        <pc:spChg chg="mod">
          <ac:chgData name="Alana Shuttleworth" userId="50ec4b02-a0ec-42bf-a6ae-d6a391cefefb" providerId="ADAL" clId="{B20C2B84-DF4C-44B5-B21C-EEA9C9F71134}" dt="2025-06-05T19:49:17.891" v="180" actId="207"/>
          <ac:spMkLst>
            <pc:docMk/>
            <pc:sldMk cId="1169845993" sldId="259"/>
            <ac:spMk id="3" creationId="{00000000-0000-0000-0000-000000000000}"/>
          </ac:spMkLst>
        </pc:spChg>
      </pc:sldChg>
      <pc:sldChg chg="modSp mod">
        <pc:chgData name="Alana Shuttleworth" userId="50ec4b02-a0ec-42bf-a6ae-d6a391cefefb" providerId="ADAL" clId="{B20C2B84-DF4C-44B5-B21C-EEA9C9F71134}" dt="2025-06-05T20:01:11.096" v="431"/>
        <pc:sldMkLst>
          <pc:docMk/>
          <pc:sldMk cId="1884834494" sldId="263"/>
        </pc:sldMkLst>
        <pc:graphicFrameChg chg="mod">
          <ac:chgData name="Alana Shuttleworth" userId="50ec4b02-a0ec-42bf-a6ae-d6a391cefefb" providerId="ADAL" clId="{B20C2B84-DF4C-44B5-B21C-EEA9C9F71134}" dt="2025-06-05T20:01:11.096" v="431"/>
          <ac:graphicFrameMkLst>
            <pc:docMk/>
            <pc:sldMk cId="1884834494" sldId="263"/>
            <ac:graphicFrameMk id="5" creationId="{00000000-0008-0000-0200-000004000000}"/>
          </ac:graphicFrameMkLst>
        </pc:graphicFrameChg>
      </pc:sldChg>
      <pc:sldChg chg="modSp mod">
        <pc:chgData name="Alana Shuttleworth" userId="50ec4b02-a0ec-42bf-a6ae-d6a391cefefb" providerId="ADAL" clId="{B20C2B84-DF4C-44B5-B21C-EEA9C9F71134}" dt="2025-06-05T19:57:51.285" v="404" actId="20577"/>
        <pc:sldMkLst>
          <pc:docMk/>
          <pc:sldMk cId="3304540120" sldId="345"/>
        </pc:sldMkLst>
        <pc:graphicFrameChg chg="mod">
          <ac:chgData name="Alana Shuttleworth" userId="50ec4b02-a0ec-42bf-a6ae-d6a391cefefb" providerId="ADAL" clId="{B20C2B84-DF4C-44B5-B21C-EEA9C9F71134}" dt="2025-06-05T19:57:51.285" v="404" actId="20577"/>
          <ac:graphicFrameMkLst>
            <pc:docMk/>
            <pc:sldMk cId="3304540120" sldId="345"/>
            <ac:graphicFrameMk id="2" creationId="{00000000-0008-0000-0200-00000A000000}"/>
          </ac:graphicFrameMkLst>
        </pc:graphicFrameChg>
      </pc:sldChg>
      <pc:sldChg chg="modSp mod">
        <pc:chgData name="Alana Shuttleworth" userId="50ec4b02-a0ec-42bf-a6ae-d6a391cefefb" providerId="ADAL" clId="{B20C2B84-DF4C-44B5-B21C-EEA9C9F71134}" dt="2025-06-05T19:49:56.046" v="184" actId="20577"/>
        <pc:sldMkLst>
          <pc:docMk/>
          <pc:sldMk cId="3513381061" sldId="346"/>
        </pc:sldMkLst>
        <pc:graphicFrameChg chg="modGraphic">
          <ac:chgData name="Alana Shuttleworth" userId="50ec4b02-a0ec-42bf-a6ae-d6a391cefefb" providerId="ADAL" clId="{B20C2B84-DF4C-44B5-B21C-EEA9C9F71134}" dt="2025-06-05T19:49:56.046" v="184" actId="20577"/>
          <ac:graphicFrameMkLst>
            <pc:docMk/>
            <pc:sldMk cId="3513381061" sldId="346"/>
            <ac:graphicFrameMk id="4" creationId="{F8EAABBB-344B-4CFE-313A-67F42AC83EB1}"/>
          </ac:graphicFrameMkLst>
        </pc:graphicFrameChg>
      </pc:sldChg>
      <pc:sldChg chg="addSp delSp modSp mod">
        <pc:chgData name="Alana Shuttleworth" userId="50ec4b02-a0ec-42bf-a6ae-d6a391cefefb" providerId="ADAL" clId="{B20C2B84-DF4C-44B5-B21C-EEA9C9F71134}" dt="2025-06-05T19:52:07.601" v="251" actId="20577"/>
        <pc:sldMkLst>
          <pc:docMk/>
          <pc:sldMk cId="2519463285" sldId="347"/>
        </pc:sldMkLst>
        <pc:spChg chg="add mod">
          <ac:chgData name="Alana Shuttleworth" userId="50ec4b02-a0ec-42bf-a6ae-d6a391cefefb" providerId="ADAL" clId="{B20C2B84-DF4C-44B5-B21C-EEA9C9F71134}" dt="2025-06-05T19:51:37.841" v="236" actId="20577"/>
          <ac:spMkLst>
            <pc:docMk/>
            <pc:sldMk cId="2519463285" sldId="347"/>
            <ac:spMk id="6" creationId="{114D8198-0C75-D139-D6CF-3204B4E5A9BD}"/>
          </ac:spMkLst>
        </pc:spChg>
        <pc:graphicFrameChg chg="add del mod">
          <ac:chgData name="Alana Shuttleworth" userId="50ec4b02-a0ec-42bf-a6ae-d6a391cefefb" providerId="ADAL" clId="{B20C2B84-DF4C-44B5-B21C-EEA9C9F71134}" dt="2025-06-05T19:47:51.063" v="155" actId="478"/>
          <ac:graphicFrameMkLst>
            <pc:docMk/>
            <pc:sldMk cId="2519463285" sldId="347"/>
            <ac:graphicFrameMk id="2" creationId="{00000000-0008-0000-0300-000005000000}"/>
          </ac:graphicFrameMkLst>
        </pc:graphicFrameChg>
        <pc:graphicFrameChg chg="mod modGraphic">
          <ac:chgData name="Alana Shuttleworth" userId="50ec4b02-a0ec-42bf-a6ae-d6a391cefefb" providerId="ADAL" clId="{B20C2B84-DF4C-44B5-B21C-EEA9C9F71134}" dt="2025-06-05T19:52:07.601" v="251" actId="20577"/>
          <ac:graphicFrameMkLst>
            <pc:docMk/>
            <pc:sldMk cId="2519463285" sldId="347"/>
            <ac:graphicFrameMk id="3" creationId="{2F0738CE-F2DB-C4F0-FD37-D73AC06EC40B}"/>
          </ac:graphicFrameMkLst>
        </pc:graphicFrameChg>
        <pc:graphicFrameChg chg="add mod">
          <ac:chgData name="Alana Shuttleworth" userId="50ec4b02-a0ec-42bf-a6ae-d6a391cefefb" providerId="ADAL" clId="{B20C2B84-DF4C-44B5-B21C-EEA9C9F71134}" dt="2025-06-05T19:47:35.620" v="151"/>
          <ac:graphicFrameMkLst>
            <pc:docMk/>
            <pc:sldMk cId="2519463285" sldId="347"/>
            <ac:graphicFrameMk id="5" creationId="{B5200646-DD99-EEAE-5887-728FF2CA021D}"/>
          </ac:graphicFrameMkLst>
        </pc:graphicFrameChg>
      </pc:sldChg>
    </pc:docChg>
  </pc:docChgLst>
  <pc:docChgLst>
    <pc:chgData name="Alana Shuttleworth" userId="50ec4b02-a0ec-42bf-a6ae-d6a391cefefb" providerId="ADAL" clId="{D1802E0F-F616-4351-9C95-9E1D78D92EBB}"/>
    <pc:docChg chg="modSld">
      <pc:chgData name="Alana Shuttleworth" userId="50ec4b02-a0ec-42bf-a6ae-d6a391cefefb" providerId="ADAL" clId="{D1802E0F-F616-4351-9C95-9E1D78D92EBB}" dt="2025-06-07T18:34:27.211" v="38"/>
      <pc:docMkLst>
        <pc:docMk/>
      </pc:docMkLst>
      <pc:sldChg chg="modSp">
        <pc:chgData name="Alana Shuttleworth" userId="50ec4b02-a0ec-42bf-a6ae-d6a391cefefb" providerId="ADAL" clId="{D1802E0F-F616-4351-9C95-9E1D78D92EBB}" dt="2025-06-07T18:34:27.211" v="38"/>
        <pc:sldMkLst>
          <pc:docMk/>
          <pc:sldMk cId="3304540120" sldId="345"/>
        </pc:sldMkLst>
        <pc:graphicFrameChg chg="mod">
          <ac:chgData name="Alana Shuttleworth" userId="50ec4b02-a0ec-42bf-a6ae-d6a391cefefb" providerId="ADAL" clId="{D1802E0F-F616-4351-9C95-9E1D78D92EBB}" dt="2025-06-07T18:34:27.211" v="38"/>
          <ac:graphicFrameMkLst>
            <pc:docMk/>
            <pc:sldMk cId="3304540120" sldId="345"/>
            <ac:graphicFrameMk id="2" creationId="{00000000-0008-0000-0200-00000A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kznworks-my.sharepoint.com/personal/alana_shuttleworth_kznworks_gov_za/Documents/00%20OWN/church/AGM/2025/2024%20financials%20final_reported%20in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8f8d3fb5218fba5/Documents/00%20Alana/Church/AGM/2021%20reported%20in%202022/2020%20financials%20fi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8f8d3fb5218fba5/Documents/00%20Alana/Church/AGM/2021%20reported%20in%202022/2021%20financials%20fi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kznworks-my.sharepoint.com/personal/alana_shuttleworth_kznworks_gov_za/Documents/00%20OWN/church/AGM/2025/2024%20financials%20final_reported%20in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ana.shuttleworth\OneDrive%20-%20KZN%20Department%20of%20Public%20Works\00%20OWN\church\2023%20financials%20final_reported%20in%2020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/>
              <a:t>EXPENDITURE SUMMARY FOR 2024</a:t>
            </a:r>
          </a:p>
        </c:rich>
      </c:tx>
      <c:layout>
        <c:manualLayout>
          <c:xMode val="edge"/>
          <c:yMode val="edge"/>
          <c:x val="0.23457139710711772"/>
          <c:y val="8.79166218141906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E32-49C1-9539-B66A00531E6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E32-49C1-9539-B66A00531E6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E32-49C1-9539-B66A00531E65}"/>
              </c:ext>
            </c:extLst>
          </c:dPt>
          <c:dLbls>
            <c:dLbl>
              <c:idx val="0"/>
              <c:layout>
                <c:manualLayout>
                  <c:x val="9.8297716038657307E-2"/>
                  <c:y val="9.31462085736945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285750" indent="-285750" algn="l">
                      <a:buFontTx/>
                      <a:buChar char="-"/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4F8CEE52-414C-4A03-84EF-B87DD0DBBF71}" type="CATEGORYNAME">
                      <a:rPr lang="en-US" sz="2000" b="1" u="sng">
                        <a:latin typeface="Century Gothic" panose="020B0502020202020204" pitchFamily="34" charset="0"/>
                      </a:rPr>
                      <a:pPr marL="285750" indent="-285750" algn="l">
                        <a:buFontTx/>
                        <a:buChar char="-"/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sz="2000" b="1" u="sng" baseline="0" dirty="0">
                        <a:latin typeface="Century Gothic" panose="020B0502020202020204" pitchFamily="34" charset="0"/>
                      </a:rPr>
                      <a:t> </a:t>
                    </a:r>
                    <a:fld id="{55733B34-DDC1-4F16-AC56-6BF633CB9C51}" type="VALUE">
                      <a:rPr lang="en-US" sz="2000" b="1" u="none" baseline="0">
                        <a:latin typeface="Century Gothic" panose="020B0502020202020204" pitchFamily="34" charset="0"/>
                      </a:rPr>
                      <a:pPr marL="285750" indent="-285750" algn="l">
                        <a:buFontTx/>
                        <a:buChar char="-"/>
                        <a:defRPr sz="2000" b="1">
                          <a:latin typeface="Century Gothic" panose="020B0502020202020204" pitchFamily="34" charset="0"/>
                        </a:defRPr>
                      </a:pPr>
                      <a:t>[VALUE]</a:t>
                    </a:fld>
                    <a:endParaRPr lang="en-US" sz="2000" b="1" u="none" baseline="0" dirty="0">
                      <a:latin typeface="Century Gothic" panose="020B0502020202020204" pitchFamily="34" charset="0"/>
                    </a:endParaRPr>
                  </a:p>
                  <a:p>
                    <a:pPr marL="285750" indent="-285750" algn="l">
                      <a:buFontTx/>
                      <a:buChar char="-"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baseline="0" dirty="0">
                        <a:latin typeface="Century Gothic" panose="020B0502020202020204" pitchFamily="34" charset="0"/>
                      </a:rPr>
                      <a:t>Administration</a:t>
                    </a:r>
                  </a:p>
                  <a:p>
                    <a:pPr marL="285750" indent="-285750" algn="l">
                      <a:buFontTx/>
                      <a:buChar char="-"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baseline="0" dirty="0">
                        <a:latin typeface="Century Gothic" panose="020B0502020202020204" pitchFamily="34" charset="0"/>
                      </a:rPr>
                      <a:t>Hope Counselling</a:t>
                    </a:r>
                  </a:p>
                  <a:p>
                    <a:pPr marL="285750" indent="-285750" algn="l">
                      <a:buFontTx/>
                      <a:buChar char="-"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baseline="0" dirty="0">
                        <a:latin typeface="Century Gothic" panose="020B0502020202020204" pitchFamily="34" charset="0"/>
                      </a:rPr>
                      <a:t>Gardening</a:t>
                    </a:r>
                  </a:p>
                  <a:p>
                    <a:pPr marL="285750" indent="-285750" algn="l">
                      <a:buFontTx/>
                      <a:buChar char="-"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baseline="0" dirty="0">
                        <a:latin typeface="Century Gothic" panose="020B0502020202020204" pitchFamily="34" charset="0"/>
                      </a:rPr>
                      <a:t>Cleaning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285750" indent="-285750" algn="l">
                    <a:buFontTx/>
                    <a:buChar char="-"/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77444995090294"/>
                      <c:h val="0.640531604814092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E32-49C1-9539-B66A00531E65}"/>
                </c:ext>
              </c:extLst>
            </c:dLbl>
            <c:dLbl>
              <c:idx val="1"/>
              <c:layout>
                <c:manualLayout>
                  <c:x val="-0.24713753076947637"/>
                  <c:y val="-1.2233909441033733E-2"/>
                </c:manualLayout>
              </c:layout>
              <c:tx>
                <c:rich>
                  <a:bodyPr/>
                  <a:lstStyle/>
                  <a:p>
                    <a:fld id="{68A6571A-DAF6-42F4-B49B-1A848926EBA8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; </a:t>
                    </a:r>
                  </a:p>
                  <a:p>
                    <a:fld id="{A8968888-94AB-46F8-A790-C80470270B99}" type="VALUE">
                      <a:rPr lang="en-US" baseline="0"/>
                      <a:pPr/>
                      <a:t>[VALUE]</a:t>
                    </a:fld>
                    <a:endParaRPr lang="en-ZA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6622312762988"/>
                      <c:h val="0.161490570806380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E32-49C1-9539-B66A00531E65}"/>
                </c:ext>
              </c:extLst>
            </c:dLbl>
            <c:dLbl>
              <c:idx val="2"/>
              <c:layout>
                <c:manualLayout>
                  <c:x val="-3.8874109116172895E-2"/>
                  <c:y val="0.140851695246293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indent="0" algn="l">
                      <a:buFontTx/>
                      <a:buNone/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C8D8AD72-4815-436F-8B1E-AE362C020002}" type="CATEGORYNAME">
                      <a:rPr lang="en-US" sz="2000" b="1" u="sng"/>
                      <a:pPr marL="0" indent="0" algn="l">
                        <a:buFontTx/>
                        <a:buNone/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sz="2000" b="1" baseline="0" dirty="0"/>
                      <a:t>; 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fld id="{23AC5A9D-3CE1-44EB-B2BF-5DCB894DB3D2}" type="VALUE">
                      <a:rPr lang="en-US" sz="2000" b="1" baseline="0" smtClean="0"/>
                      <a:pPr marL="0" indent="0" algn="l">
                        <a:buFontTx/>
                        <a:buNone/>
                        <a:defRPr sz="2000" b="1">
                          <a:latin typeface="Century Gothic" panose="020B0502020202020204" pitchFamily="34" charset="0"/>
                        </a:defRPr>
                      </a:pPr>
                      <a:t>[VALUE]</a:t>
                    </a:fld>
                    <a:endParaRPr lang="en-US" sz="2000" b="1" baseline="0" dirty="0"/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i="0" u="none" strike="noStrike" kern="1200" baseline="0" dirty="0">
                        <a:solidFill>
                          <a:prstClr val="white">
                            <a:lumMod val="75000"/>
                            <a:lumOff val="25000"/>
                          </a:prstClr>
                        </a:solidFill>
                        <a:latin typeface="Century Gothic" panose="020B0502020202020204" pitchFamily="34" charset="0"/>
                      </a:rPr>
                      <a:t>Repairs &amp; Maintenance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i="0" u="none" strike="noStrike" kern="1200" baseline="0" dirty="0">
                        <a:solidFill>
                          <a:prstClr val="white">
                            <a:lumMod val="75000"/>
                            <a:lumOff val="25000"/>
                          </a:prstClr>
                        </a:solidFill>
                        <a:latin typeface="Century Gothic" panose="020B0502020202020204" pitchFamily="34" charset="0"/>
                      </a:rPr>
                      <a:t>Rental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i="0" u="none" strike="noStrike" kern="1200" baseline="0" dirty="0">
                        <a:solidFill>
                          <a:prstClr val="white">
                            <a:lumMod val="75000"/>
                            <a:lumOff val="25000"/>
                          </a:prstClr>
                        </a:solidFill>
                        <a:latin typeface="Century Gothic" panose="020B0502020202020204" pitchFamily="34" charset="0"/>
                      </a:rPr>
                      <a:t>Electricity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i="0" u="none" strike="noStrike" kern="1200" baseline="0" dirty="0">
                        <a:solidFill>
                          <a:prstClr val="white">
                            <a:lumMod val="75000"/>
                            <a:lumOff val="25000"/>
                          </a:prstClr>
                        </a:solidFill>
                        <a:latin typeface="Century Gothic" panose="020B0502020202020204" pitchFamily="34" charset="0"/>
                      </a:rPr>
                      <a:t>Insurance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i="0" u="none" strike="noStrike" kern="1200" baseline="0" dirty="0">
                        <a:solidFill>
                          <a:prstClr val="white">
                            <a:lumMod val="75000"/>
                            <a:lumOff val="25000"/>
                          </a:prstClr>
                        </a:solidFill>
                        <a:latin typeface="Century Gothic" panose="020B0502020202020204" pitchFamily="34" charset="0"/>
                      </a:rPr>
                      <a:t>Book keeping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i="0" u="none" strike="noStrike" kern="1200" baseline="0" dirty="0">
                        <a:solidFill>
                          <a:prstClr val="white">
                            <a:lumMod val="75000"/>
                            <a:lumOff val="25000"/>
                          </a:prstClr>
                        </a:solidFill>
                        <a:latin typeface="Century Gothic" panose="020B0502020202020204" pitchFamily="34" charset="0"/>
                      </a:rPr>
                      <a:t>Transport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r>
                      <a:rPr lang="en-US" sz="1800" b="1" i="0" u="none" strike="noStrike" kern="1200" baseline="0" dirty="0">
                        <a:solidFill>
                          <a:prstClr val="white">
                            <a:lumMod val="75000"/>
                            <a:lumOff val="25000"/>
                          </a:prstClr>
                        </a:solidFill>
                        <a:latin typeface="Century Gothic" panose="020B0502020202020204" pitchFamily="34" charset="0"/>
                      </a:rPr>
                      <a:t>Tech. Equipment</a:t>
                    </a:r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endParaRPr lang="en-US" sz="2000" b="1" baseline="0" dirty="0"/>
                  </a:p>
                  <a:p>
                    <a:pPr marL="0" indent="0" algn="l">
                      <a:buFontTx/>
                      <a:buNone/>
                      <a:defRPr sz="2000" b="1">
                        <a:latin typeface="Century Gothic" panose="020B0502020202020204" pitchFamily="34" charset="0"/>
                      </a:defRPr>
                    </a:pPr>
                    <a:endParaRPr lang="en-Z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indent="0" algn="l">
                    <a:buFontTx/>
                    <a:buNone/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8213755459297"/>
                      <c:h val="0.61707482708288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E32-49C1-9539-B66A00531E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'[2024 financials final_reported in 2025.xlsx]expediture'!$A$4,'[2024 financials final_reported in 2025.xlsx]expediture'!$A$6,'[2024 financials final_reported in 2025.xlsx]expediture'!$A$17</c:f>
              <c:strCache>
                <c:ptCount val="3"/>
                <c:pt idx="0">
                  <c:v>STAFF COSTS</c:v>
                </c:pt>
                <c:pt idx="1">
                  <c:v>MINISTRY COSTS</c:v>
                </c:pt>
                <c:pt idx="2">
                  <c:v>OPERATING EXPENSES</c:v>
                </c:pt>
              </c:strCache>
            </c:strRef>
          </c:cat>
          <c:val>
            <c:numRef>
              <c:f>'[2024 financials final_reported in 2025.xlsx]expediture'!$D$4,'[2024 financials final_reported in 2025.xlsx]expediture'!$D$6,'[2024 financials final_reported in 2025.xlsx]expediture'!$D$17</c:f>
              <c:numCache>
                <c:formatCode>_-[$R-1C09]* #\ ##0_-;\-[$R-1C09]* #\ ##0_-;_-[$R-1C09]* "-"??_-;_-@_-</c:formatCode>
                <c:ptCount val="3"/>
                <c:pt idx="0">
                  <c:v>426570</c:v>
                </c:pt>
                <c:pt idx="1">
                  <c:v>390886</c:v>
                </c:pt>
                <c:pt idx="2">
                  <c:v>402230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E32-49C1-9539-B66A00531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Ministry</a:t>
            </a:r>
            <a:r>
              <a:rPr lang="en-GB" sz="2400" b="1" baseline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</a:rPr>
              <a:t> Costs Breakdown for 2021</a:t>
            </a:r>
            <a:endParaRPr lang="en-GB" sz="2400" b="1">
              <a:solidFill>
                <a:schemeClr val="bg2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bg2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ZA" sz="2400" b="1" dirty="0">
                <a:latin typeface="Century Gothic" panose="020B0502020202020204" pitchFamily="34" charset="0"/>
              </a:rPr>
              <a:t>Ministry</a:t>
            </a:r>
            <a:r>
              <a:rPr lang="en-ZA" sz="2400" b="1" baseline="0" dirty="0">
                <a:latin typeface="Century Gothic" panose="020B0502020202020204" pitchFamily="34" charset="0"/>
              </a:rPr>
              <a:t> Cost Breakdown 2022</a:t>
            </a:r>
          </a:p>
          <a:p>
            <a:pPr>
              <a:defRPr sz="2400" b="1">
                <a:latin typeface="Century Gothic" panose="020B0502020202020204" pitchFamily="34" charset="0"/>
              </a:defRPr>
            </a:pPr>
            <a:endParaRPr lang="en-ZA" sz="2400" b="1" dirty="0">
              <a:latin typeface="Century Gothic" panose="020B0502020202020204" pitchFamily="34" charset="0"/>
            </a:endParaRPr>
          </a:p>
        </c:rich>
      </c:tx>
      <c:layout>
        <c:manualLayout>
          <c:xMode val="edge"/>
          <c:yMode val="edge"/>
          <c:x val="0.140714070197524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>
                <a:latin typeface="Century Gothic" panose="020B0502020202020204" pitchFamily="34" charset="0"/>
              </a:rPr>
              <a:t>MINISTRY COSTS BREAKDOWN FOR</a:t>
            </a:r>
            <a:r>
              <a:rPr lang="en-GB" sz="2800" b="1" baseline="0" dirty="0">
                <a:latin typeface="Century Gothic" panose="020B0502020202020204" pitchFamily="34" charset="0"/>
              </a:rPr>
              <a:t> </a:t>
            </a:r>
            <a:r>
              <a:rPr lang="en-GB" sz="2800" b="1" dirty="0">
                <a:latin typeface="Century Gothic" panose="020B0502020202020204" pitchFamily="34" charset="0"/>
              </a:rPr>
              <a:t>2024</a:t>
            </a:r>
          </a:p>
        </c:rich>
      </c:tx>
      <c:layout>
        <c:manualLayout>
          <c:xMode val="edge"/>
          <c:yMode val="edge"/>
          <c:x val="0.2130254121365252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57-4950-8774-E182D7EB384F}"/>
              </c:ext>
            </c:extLst>
          </c:dPt>
          <c:dPt>
            <c:idx val="1"/>
            <c:bubble3D val="0"/>
            <c:spPr>
              <a:solidFill>
                <a:srgbClr val="FF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57-4950-8774-E182D7EB38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657-4950-8774-E182D7EB38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657-4950-8774-E182D7EB384F}"/>
              </c:ext>
            </c:extLst>
          </c:dPt>
          <c:dPt>
            <c:idx val="4"/>
            <c:bubble3D val="0"/>
            <c:spPr>
              <a:solidFill>
                <a:srgbClr val="99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657-4950-8774-E182D7EB38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657-4950-8774-E182D7EB384F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657-4950-8774-E182D7EB384F}"/>
              </c:ext>
            </c:extLst>
          </c:dPt>
          <c:dPt>
            <c:idx val="7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657-4950-8774-E182D7EB384F}"/>
              </c:ext>
            </c:extLst>
          </c:dPt>
          <c:dPt>
            <c:idx val="8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657-4950-8774-E182D7EB384F}"/>
              </c:ext>
            </c:extLst>
          </c:dPt>
          <c:dLbls>
            <c:dLbl>
              <c:idx val="0"/>
              <c:layout>
                <c:manualLayout>
                  <c:x val="2.6982056984398088E-2"/>
                  <c:y val="7.0369387819077685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439596150076333"/>
                      <c:h val="6.77713974327962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657-4950-8774-E182D7EB384F}"/>
                </c:ext>
              </c:extLst>
            </c:dLbl>
            <c:dLbl>
              <c:idx val="1"/>
              <c:layout>
                <c:manualLayout>
                  <c:x val="3.8217297769153287E-2"/>
                  <c:y val="2.483203441612045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4FCBB9E7-74FC-44E8-862B-5939C74AF256}" type="CATEGORYNAME">
                      <a:rPr lang="en-US" smtClean="0"/>
                      <a:pPr algn="l"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Z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319790682394614"/>
                      <c:h val="0.1132515133239413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657-4950-8774-E182D7EB384F}"/>
                </c:ext>
              </c:extLst>
            </c:dLbl>
            <c:dLbl>
              <c:idx val="2"/>
              <c:layout>
                <c:manualLayout>
                  <c:x val="4.471742436912568E-2"/>
                  <c:y val="2.70106469569996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D474E42D-9504-4BC7-BC0A-955F6F5A1DE6}" type="CATEGORYNAME">
                      <a:rPr lang="en-US" smtClean="0"/>
                      <a:pPr algn="l"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Z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5275470417654"/>
                      <c:h val="0.103095364089060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657-4950-8774-E182D7EB384F}"/>
                </c:ext>
              </c:extLst>
            </c:dLbl>
            <c:dLbl>
              <c:idx val="3"/>
              <c:layout>
                <c:manualLayout>
                  <c:x val="3.8142660155746362E-2"/>
                  <c:y val="8.74411385492458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501A700E-9AA1-4C37-A067-93D913DDCA23}" type="CATEGORYNAME">
                      <a:rPr lang="en-US"/>
                      <a:pPr algn="l"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baseline="0" dirty="0"/>
                      <a:t>,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50968367198902"/>
                      <c:h val="0.1239040849024131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657-4950-8774-E182D7EB384F}"/>
                </c:ext>
              </c:extLst>
            </c:dLbl>
            <c:dLbl>
              <c:idx val="4"/>
              <c:layout>
                <c:manualLayout>
                  <c:x val="5.7840547779897618E-2"/>
                  <c:y val="0.156688234447343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sz="2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1D001966-CDA6-4398-88C4-6245AB6A2EF3}" type="CATEGORYNAME">
                      <a:rPr lang="en-US" smtClean="0"/>
                      <a:pPr algn="l">
                        <a:defRPr sz="2000" b="1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Z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657-4950-8774-E182D7EB384F}"/>
                </c:ext>
              </c:extLst>
            </c:dLbl>
            <c:dLbl>
              <c:idx val="5"/>
              <c:layout>
                <c:manualLayout>
                  <c:x val="5.5061237485069317E-2"/>
                  <c:y val="8.85424485380693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31485612754844"/>
                      <c:h val="0.24345172452568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E657-4950-8774-E182D7EB384F}"/>
                </c:ext>
              </c:extLst>
            </c:dLbl>
            <c:dLbl>
              <c:idx val="6"/>
              <c:layout>
                <c:manualLayout>
                  <c:x val="4.2448453768480401E-2"/>
                  <c:y val="-1.991887672495550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657-4950-8774-E182D7EB384F}"/>
                </c:ext>
              </c:extLst>
            </c:dLbl>
            <c:dLbl>
              <c:idx val="7"/>
              <c:layout>
                <c:manualLayout>
                  <c:x val="-1.073124432217985E-2"/>
                  <c:y val="4.23314288993913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91478546115233"/>
                      <c:h val="0.148750467686617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E657-4950-8774-E182D7EB384F}"/>
                </c:ext>
              </c:extLst>
            </c:dLbl>
            <c:dLbl>
              <c:idx val="8"/>
              <c:layout>
                <c:manualLayout>
                  <c:x val="-0.17739622977772082"/>
                  <c:y val="1.033969750968159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62248003834171"/>
                      <c:h val="6.882105225857451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E657-4950-8774-E182D7EB38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'[2024 financials final_reported in 2025.xlsx]expediture'!$A$7:$A$15</c:f>
              <c:strCache>
                <c:ptCount val="9"/>
                <c:pt idx="0">
                  <c:v>Caring &amp; Mercy Support</c:v>
                </c:pt>
                <c:pt idx="1">
                  <c:v>Children's Ministry &amp; Youth</c:v>
                </c:pt>
                <c:pt idx="2">
                  <c:v>Counselling</c:v>
                </c:pt>
                <c:pt idx="3">
                  <c:v>Discipleship / Resources</c:v>
                </c:pt>
                <c:pt idx="4">
                  <c:v>Five Fold Ministry</c:v>
                </c:pt>
                <c:pt idx="5">
                  <c:v>Fellowship / Hospitality / Catering</c:v>
                </c:pt>
                <c:pt idx="6">
                  <c:v>Missions</c:v>
                </c:pt>
                <c:pt idx="7">
                  <c:v>Outreach - Ndabezinhle Creche</c:v>
                </c:pt>
                <c:pt idx="8">
                  <c:v>Outreach </c:v>
                </c:pt>
              </c:strCache>
            </c:strRef>
          </c:cat>
          <c:val>
            <c:numRef>
              <c:f>'[2024 financials final_reported in 2025.xlsx]expediture'!$C$7:$C$15</c:f>
              <c:numCache>
                <c:formatCode>_-[$R-1C09]* #\ ##0_-;\-[$R-1C09]* #\ ##0_-;_-[$R-1C09]* "-"??_-;_-@_-</c:formatCode>
                <c:ptCount val="9"/>
                <c:pt idx="0">
                  <c:v>47456</c:v>
                </c:pt>
                <c:pt idx="1">
                  <c:v>11383</c:v>
                </c:pt>
                <c:pt idx="2">
                  <c:v>6000</c:v>
                </c:pt>
                <c:pt idx="3">
                  <c:v>5709</c:v>
                </c:pt>
                <c:pt idx="4">
                  <c:v>8000</c:v>
                </c:pt>
                <c:pt idx="5">
                  <c:v>60695</c:v>
                </c:pt>
                <c:pt idx="6">
                  <c:v>50000</c:v>
                </c:pt>
                <c:pt idx="7">
                  <c:v>180000</c:v>
                </c:pt>
                <c:pt idx="8">
                  <c:v>21643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657-4950-8774-E182D7EB3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GB" sz="3600" b="1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n-GB" sz="3600" b="1" i="0" u="none" strike="noStrike" kern="1200" spc="0" baseline="0" dirty="0">
                <a:solidFill>
                  <a:prstClr val="white">
                    <a:lumMod val="65000"/>
                    <a:lumOff val="3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rPr>
              <a:t>SAVINGS ACCOUNTS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GB" sz="3600" b="1" i="0" u="none" strike="noStrike" kern="1200" spc="0" baseline="0">
              <a:solidFill>
                <a:prstClr val="white">
                  <a:lumMod val="65000"/>
                  <a:lumOff val="35000"/>
                </a:prst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0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5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49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4970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68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87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12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357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9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41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28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0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51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1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31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2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2C0418D-768D-454A-B9C9-82C377C413C3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70BBF-61AD-4141-BFA6-1BB0F3EBC8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738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4891" y="804672"/>
            <a:ext cx="4308414" cy="5248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189">
              <a:spcAft>
                <a:spcPts val="600"/>
              </a:spcAft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/>
              </a:rPr>
              <a:t>ANNUAL</a:t>
            </a:r>
          </a:p>
          <a:p>
            <a:pPr defTabSz="457189">
              <a:spcAft>
                <a:spcPts val="600"/>
              </a:spcAft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/>
              </a:rPr>
              <a:t>FINANCIAL</a:t>
            </a:r>
          </a:p>
          <a:p>
            <a:pPr defTabSz="457189">
              <a:spcAft>
                <a:spcPts val="600"/>
              </a:spcAft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/>
              </a:rPr>
              <a:t>STATEMENT</a:t>
            </a:r>
          </a:p>
          <a:p>
            <a:pPr defTabSz="457189">
              <a:spcAft>
                <a:spcPts val="600"/>
              </a:spcAft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/>
              </a:rPr>
              <a:t>AT 31 Dec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5872" y="1126220"/>
            <a:ext cx="6399931" cy="52486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836592" indent="-571486">
              <a:buFont typeface="Wingdings 3" charset="2"/>
              <a:buChar char=""/>
            </a:pP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Annual budgets are compiled by the Church leadership</a:t>
            </a:r>
          </a:p>
          <a:p>
            <a:pPr marL="265107">
              <a:buFont typeface="Wingdings 3" charset="2"/>
              <a:buChar char=""/>
            </a:pP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836592" indent="-571486">
              <a:buFont typeface="Wingdings 3" charset="2"/>
              <a:buChar char=""/>
            </a:pP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Monthly financial reports are compiled  by our Accounting officer, Marlene Conradie</a:t>
            </a:r>
          </a:p>
        </p:txBody>
      </p:sp>
    </p:spTree>
    <p:extLst>
      <p:ext uri="{BB962C8B-B14F-4D97-AF65-F5344CB8AC3E}">
        <p14:creationId xmlns:p14="http://schemas.microsoft.com/office/powerpoint/2010/main" val="1169845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8EAABBB-344B-4CFE-313A-67F42AC83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145935"/>
              </p:ext>
            </p:extLst>
          </p:nvPr>
        </p:nvGraphicFramePr>
        <p:xfrm>
          <a:off x="834583" y="2698036"/>
          <a:ext cx="10522834" cy="327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4906">
                  <a:extLst>
                    <a:ext uri="{9D8B030D-6E8A-4147-A177-3AD203B41FA5}">
                      <a16:colId xmlns:a16="http://schemas.microsoft.com/office/drawing/2014/main" val="1217224663"/>
                    </a:ext>
                  </a:extLst>
                </a:gridCol>
                <a:gridCol w="3151267">
                  <a:extLst>
                    <a:ext uri="{9D8B030D-6E8A-4147-A177-3AD203B41FA5}">
                      <a16:colId xmlns:a16="http://schemas.microsoft.com/office/drawing/2014/main" val="4127879620"/>
                    </a:ext>
                  </a:extLst>
                </a:gridCol>
                <a:gridCol w="3046661">
                  <a:extLst>
                    <a:ext uri="{9D8B030D-6E8A-4147-A177-3AD203B41FA5}">
                      <a16:colId xmlns:a16="http://schemas.microsoft.com/office/drawing/2014/main" val="2393430152"/>
                    </a:ext>
                  </a:extLst>
                </a:gridCol>
              </a:tblGrid>
              <a:tr h="732829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All 3 congregations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2024</a:t>
                      </a:r>
                    </a:p>
                  </a:txBody>
                  <a:tcPr marL="121920" marR="121920" marT="60960" marB="6096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 marL="121920" marR="121920" marT="60960" marB="6096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896786"/>
                  </a:ext>
                </a:extLst>
              </a:tr>
              <a:tr h="822294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Tithes &amp; offerings 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R 1,208,807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R 1,304,255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968037"/>
                  </a:ext>
                </a:extLst>
              </a:tr>
              <a:tr h="92456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Less: Expenses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R 1,219,686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R 1,286,122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408589"/>
                  </a:ext>
                </a:extLst>
              </a:tr>
              <a:tr h="796902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Net Surplus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(R      10,879)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R      18,133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26342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440AC67-FBF0-CE45-DF26-562F6783D932}"/>
              </a:ext>
            </a:extLst>
          </p:cNvPr>
          <p:cNvSpPr/>
          <p:nvPr/>
        </p:nvSpPr>
        <p:spPr>
          <a:xfrm>
            <a:off x="763587" y="522541"/>
            <a:ext cx="1825612" cy="1807672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400"/>
          </a:p>
        </p:txBody>
      </p:sp>
      <p:sp>
        <p:nvSpPr>
          <p:cNvPr id="6" name="Rectangle 5" descr="Upward trend">
            <a:extLst>
              <a:ext uri="{FF2B5EF4-FFF2-40B4-BE49-F238E27FC236}">
                <a16:creationId xmlns:a16="http://schemas.microsoft.com/office/drawing/2014/main" id="{EE6F9D5F-7E33-6019-E49C-462C7E50F59F}"/>
              </a:ext>
            </a:extLst>
          </p:cNvPr>
          <p:cNvSpPr/>
          <p:nvPr/>
        </p:nvSpPr>
        <p:spPr>
          <a:xfrm>
            <a:off x="1107167" y="890364"/>
            <a:ext cx="1047483" cy="1037189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sz="24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FC014C-6675-5CE4-BA09-493BE9AEE265}"/>
              </a:ext>
            </a:extLst>
          </p:cNvPr>
          <p:cNvGrpSpPr/>
          <p:nvPr/>
        </p:nvGrpSpPr>
        <p:grpSpPr>
          <a:xfrm>
            <a:off x="2699297" y="663909"/>
            <a:ext cx="7481055" cy="792187"/>
            <a:chOff x="577833" y="1188436"/>
            <a:chExt cx="1485351" cy="59414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83D9CC2-E0C6-2E6C-2A60-4CAC40F528C4}"/>
                </a:ext>
              </a:extLst>
            </p:cNvPr>
            <p:cNvSpPr/>
            <p:nvPr/>
          </p:nvSpPr>
          <p:spPr>
            <a:xfrm>
              <a:off x="577833" y="1188436"/>
              <a:ext cx="1485351" cy="59414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24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344897-C3E1-BAFF-6916-B9AD6C271508}"/>
                </a:ext>
              </a:extLst>
            </p:cNvPr>
            <p:cNvSpPr txBox="1"/>
            <p:nvPr/>
          </p:nvSpPr>
          <p:spPr>
            <a:xfrm>
              <a:off x="577833" y="1188436"/>
              <a:ext cx="1485351" cy="5941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algn="ctr" defTabSz="770447">
                <a:spcBef>
                  <a:spcPct val="0"/>
                </a:spcBef>
                <a:spcAft>
                  <a:spcPct val="35000"/>
                </a:spcAft>
                <a:defRPr cap="all"/>
              </a:pPr>
              <a:r>
                <a:rPr lang="en-US" sz="3733" b="1" dirty="0">
                  <a:solidFill>
                    <a:prstClr val="white">
                      <a:lumMod val="65000"/>
                      <a:lumOff val="35000"/>
                    </a:prstClr>
                  </a:solidFill>
                </a:rPr>
                <a:t>Financial Overview: </a:t>
              </a:r>
            </a:p>
            <a:p>
              <a:pPr algn="ctr" defTabSz="770447">
                <a:spcBef>
                  <a:spcPct val="0"/>
                </a:spcBef>
                <a:spcAft>
                  <a:spcPct val="35000"/>
                </a:spcAft>
                <a:defRPr cap="all"/>
              </a:pPr>
              <a:r>
                <a:rPr lang="en-US" sz="3733" b="1" dirty="0">
                  <a:solidFill>
                    <a:prstClr val="white">
                      <a:lumMod val="65000"/>
                      <a:lumOff val="35000"/>
                    </a:prstClr>
                  </a:solidFill>
                </a:rPr>
                <a:t>All 3 Congregations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7D149DB-7635-2E9E-1809-6953E02056E7}"/>
              </a:ext>
            </a:extLst>
          </p:cNvPr>
          <p:cNvSpPr/>
          <p:nvPr/>
        </p:nvSpPr>
        <p:spPr>
          <a:xfrm>
            <a:off x="5105766" y="5260933"/>
            <a:ext cx="1980468" cy="79218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513381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2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809619"/>
              </p:ext>
            </p:extLst>
          </p:nvPr>
        </p:nvGraphicFramePr>
        <p:xfrm>
          <a:off x="411983" y="539899"/>
          <a:ext cx="10887619" cy="5778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4540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9367947"/>
              </p:ext>
            </p:extLst>
          </p:nvPr>
        </p:nvGraphicFramePr>
        <p:xfrm>
          <a:off x="361507" y="170122"/>
          <a:ext cx="11187027" cy="6539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B6D3381-1F82-3069-B81E-9CA0D8B87688}"/>
              </a:ext>
            </a:extLst>
          </p:cNvPr>
          <p:cNvGraphicFramePr>
            <a:graphicFrameLocks/>
          </p:cNvGraphicFramePr>
          <p:nvPr/>
        </p:nvGraphicFramePr>
        <p:xfrm>
          <a:off x="968306" y="275999"/>
          <a:ext cx="10252213" cy="5975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4000000}"/>
              </a:ext>
              <a:ext uri="{147F2762-F138-4A5C-976F-8EAC2B608ADB}">
                <a16:predDERef xmlns:a16="http://schemas.microsoft.com/office/drawing/2014/main" pre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406633"/>
              </p:ext>
            </p:extLst>
          </p:nvPr>
        </p:nvGraphicFramePr>
        <p:xfrm>
          <a:off x="56519" y="606421"/>
          <a:ext cx="11797001" cy="6411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483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300-000005000000}"/>
              </a:ext>
            </a:extLst>
          </p:cNvPr>
          <p:cNvGraphicFramePr>
            <a:graphicFrameLocks/>
          </p:cNvGraphicFramePr>
          <p:nvPr/>
        </p:nvGraphicFramePr>
        <p:xfrm>
          <a:off x="108156" y="307258"/>
          <a:ext cx="10530348" cy="624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F0738CE-F2DB-C4F0-FD37-D73AC06EC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45294"/>
              </p:ext>
            </p:extLst>
          </p:nvPr>
        </p:nvGraphicFramePr>
        <p:xfrm>
          <a:off x="579739" y="1832294"/>
          <a:ext cx="11032519" cy="4390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773">
                  <a:extLst>
                    <a:ext uri="{9D8B030D-6E8A-4147-A177-3AD203B41FA5}">
                      <a16:colId xmlns:a16="http://schemas.microsoft.com/office/drawing/2014/main" val="1217224663"/>
                    </a:ext>
                  </a:extLst>
                </a:gridCol>
                <a:gridCol w="1959429">
                  <a:extLst>
                    <a:ext uri="{9D8B030D-6E8A-4147-A177-3AD203B41FA5}">
                      <a16:colId xmlns:a16="http://schemas.microsoft.com/office/drawing/2014/main" val="4127879620"/>
                    </a:ext>
                  </a:extLst>
                </a:gridCol>
                <a:gridCol w="1989573">
                  <a:extLst>
                    <a:ext uri="{9D8B030D-6E8A-4147-A177-3AD203B41FA5}">
                      <a16:colId xmlns:a16="http://schemas.microsoft.com/office/drawing/2014/main" val="4236803426"/>
                    </a:ext>
                  </a:extLst>
                </a:gridCol>
                <a:gridCol w="1858945">
                  <a:extLst>
                    <a:ext uri="{9D8B030D-6E8A-4147-A177-3AD203B41FA5}">
                      <a16:colId xmlns:a16="http://schemas.microsoft.com/office/drawing/2014/main" val="3776979496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val="2393430152"/>
                    </a:ext>
                  </a:extLst>
                </a:gridCol>
              </a:tblGrid>
              <a:tr h="732829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Fund Accounts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Dec-2023</a:t>
                      </a:r>
                    </a:p>
                  </a:txBody>
                  <a:tcPr marL="121920" marR="121920" marT="60960" marB="6096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Money in</a:t>
                      </a:r>
                    </a:p>
                  </a:txBody>
                  <a:tcPr marL="121920" marR="121920" marT="60960" marB="6096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Money out</a:t>
                      </a:r>
                    </a:p>
                  </a:txBody>
                  <a:tcPr marL="121920" marR="121920" marT="60960" marB="6096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Dec-2024</a:t>
                      </a:r>
                    </a:p>
                  </a:txBody>
                  <a:tcPr marL="121920" marR="121920" marT="60960" marB="6096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896786"/>
                  </a:ext>
                </a:extLst>
              </a:tr>
              <a:tr h="82229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Tumbleweed Buffer Fund</a:t>
                      </a:r>
                    </a:p>
                    <a:p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136,035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75,168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(R 158,831)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fld id="{AC531372-F67F-4EE2-98A3-8F0DF3EDF005}" type="VALUE">
                        <a:rPr lang="en-US" sz="24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pPr/>
                        <a:t> R52 372 </a:t>
                      </a:fld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968037"/>
                  </a:ext>
                </a:extLst>
              </a:tr>
              <a:tr h="9245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fld id="{6D80E22D-2D4D-4205-9E0F-6CA47FAEE5C2}" type="CATEGORYNAME">
                        <a:rPr lang="en-US" sz="24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pPr marL="0" marR="0" lvl="0" indent="0" algn="l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t>Hilton Salary Buffer Fund </a:t>
                      </a:fld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233,132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21,471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(R 10,809)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 243,794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408589"/>
                  </a:ext>
                </a:extLst>
              </a:tr>
              <a:tr h="79690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Hilton Savings Fund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R 221,629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R 10,681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(R 78,770)</a:t>
                      </a: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 153,540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26342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14D8198-0C75-D139-D6CF-3204B4E5A9BD}"/>
              </a:ext>
            </a:extLst>
          </p:cNvPr>
          <p:cNvSpPr txBox="1"/>
          <p:nvPr/>
        </p:nvSpPr>
        <p:spPr>
          <a:xfrm>
            <a:off x="2355472" y="712088"/>
            <a:ext cx="7481055" cy="7921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algn="ctr" defTabSz="770447">
              <a:spcBef>
                <a:spcPct val="0"/>
              </a:spcBef>
              <a:spcAft>
                <a:spcPct val="35000"/>
              </a:spcAft>
              <a:defRPr cap="all"/>
            </a:pPr>
            <a:r>
              <a:rPr lang="en-US" sz="2800" b="1" dirty="0">
                <a:solidFill>
                  <a:prstClr val="white">
                    <a:lumMod val="65000"/>
                    <a:lumOff val="35000"/>
                  </a:prstClr>
                </a:solidFill>
              </a:rPr>
              <a:t>FUND ACCOUNTS</a:t>
            </a:r>
          </a:p>
        </p:txBody>
      </p:sp>
    </p:spTree>
    <p:extLst>
      <p:ext uri="{BB962C8B-B14F-4D97-AF65-F5344CB8AC3E}">
        <p14:creationId xmlns:p14="http://schemas.microsoft.com/office/powerpoint/2010/main" val="2519463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935" y="804672"/>
            <a:ext cx="3737621" cy="5248656"/>
          </a:xfrm>
        </p:spPr>
        <p:txBody>
          <a:bodyPr anchor="ctr">
            <a:normAutofit/>
          </a:bodyPr>
          <a:lstStyle/>
          <a:p>
            <a:pPr algn="ctr"/>
            <a:r>
              <a:rPr lang="en-ZA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We give </a:t>
            </a:r>
            <a:r>
              <a:rPr lang="en-ZA" sz="4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GLORY to GOD </a:t>
            </a:r>
            <a:br>
              <a:rPr lang="en-ZA" b="1" dirty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ZA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for His </a:t>
            </a:r>
            <a:r>
              <a:rPr lang="en-ZA" sz="4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Faithfulness</a:t>
            </a:r>
            <a:r>
              <a:rPr lang="en-ZA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in 2024…</a:t>
            </a:r>
            <a:endParaRPr lang="en-GB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0717" y="1322833"/>
            <a:ext cx="6827505" cy="618540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Generous giving enabled Crossways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Care for many people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 Tumbleweed Church build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Church Camp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Ndabezinhle Creche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Children’s &amp;Youth Ministry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Missions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Outreaches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 Hope Counselling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Hospitality &amp; Fellowship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Support Staff salaries and bonuses</a:t>
            </a:r>
          </a:p>
          <a:p>
            <a:endParaRPr lang="en-ZA" sz="2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endParaRPr lang="en-ZA" sz="2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GB" sz="2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0823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431D929698D24E89DAA77777B21C55" ma:contentTypeVersion="16" ma:contentTypeDescription="Create a new document." ma:contentTypeScope="" ma:versionID="c3c8f36d8c13c8a9a60894c16da34e81">
  <xsd:schema xmlns:xsd="http://www.w3.org/2001/XMLSchema" xmlns:xs="http://www.w3.org/2001/XMLSchema" xmlns:p="http://schemas.microsoft.com/office/2006/metadata/properties" xmlns:ns3="ece06850-d271-472b-b80c-a4d4d359da59" xmlns:ns4="dd854ebf-d35b-40f3-b5de-227147e76f4c" targetNamespace="http://schemas.microsoft.com/office/2006/metadata/properties" ma:root="true" ma:fieldsID="c52c2a710480c9cfc8666d7373735e0b" ns3:_="" ns4:_="">
    <xsd:import namespace="ece06850-d271-472b-b80c-a4d4d359da59"/>
    <xsd:import namespace="dd854ebf-d35b-40f3-b5de-227147e76f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e06850-d271-472b-b80c-a4d4d359da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854ebf-d35b-40f3-b5de-227147e76f4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ce06850-d271-472b-b80c-a4d4d359da59" xsi:nil="true"/>
  </documentManagement>
</p:properties>
</file>

<file path=customXml/itemProps1.xml><?xml version="1.0" encoding="utf-8"?>
<ds:datastoreItem xmlns:ds="http://schemas.openxmlformats.org/officeDocument/2006/customXml" ds:itemID="{D81198E2-9745-4F1A-973F-94562FE87C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76A95E-37A6-435A-A1CF-8E57F18394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e06850-d271-472b-b80c-a4d4d359da59"/>
    <ds:schemaRef ds:uri="dd854ebf-d35b-40f3-b5de-227147e76f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EC28DB-9AF8-4C53-970F-C2511F5229E2}">
  <ds:schemaRefs>
    <ds:schemaRef ds:uri="dd854ebf-d35b-40f3-b5de-227147e76f4c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ece06850-d271-472b-b80c-a4d4d359da5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1023</TotalTime>
  <Words>212</Words>
  <Application>Microsoft Office PowerPoint</Application>
  <PresentationFormat>Widescreen</PresentationFormat>
  <Paragraphs>80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give GLORY to GOD  for His Faithfulness in 2024…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 Bircher</dc:creator>
  <cp:lastModifiedBy>Alana Shuttleworth</cp:lastModifiedBy>
  <cp:revision>10</cp:revision>
  <dcterms:created xsi:type="dcterms:W3CDTF">2024-05-13T09:26:55Z</dcterms:created>
  <dcterms:modified xsi:type="dcterms:W3CDTF">2025-06-07T18:34:30Z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0x01010007431D929698D24E89DAA77777B21C55</vt:lpwstr>
  </property>
</Properties>
</file>