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  <p:sldMasterId id="2147483720" r:id="rId2"/>
  </p:sldMasterIdLst>
  <p:notesMasterIdLst>
    <p:notesMasterId r:id="rId59"/>
  </p:notesMasterIdLst>
  <p:sldIdLst>
    <p:sldId id="307" r:id="rId3"/>
    <p:sldId id="360" r:id="rId4"/>
    <p:sldId id="265" r:id="rId5"/>
    <p:sldId id="357" r:id="rId6"/>
    <p:sldId id="309" r:id="rId7"/>
    <p:sldId id="399" r:id="rId8"/>
    <p:sldId id="266" r:id="rId9"/>
    <p:sldId id="382" r:id="rId10"/>
    <p:sldId id="300" r:id="rId11"/>
    <p:sldId id="306" r:id="rId12"/>
    <p:sldId id="381" r:id="rId13"/>
    <p:sldId id="269" r:id="rId14"/>
    <p:sldId id="383" r:id="rId15"/>
    <p:sldId id="384" r:id="rId16"/>
    <p:sldId id="358" r:id="rId17"/>
    <p:sldId id="361" r:id="rId18"/>
    <p:sldId id="308" r:id="rId19"/>
    <p:sldId id="362" r:id="rId20"/>
    <p:sldId id="364" r:id="rId21"/>
    <p:sldId id="313" r:id="rId22"/>
    <p:sldId id="311" r:id="rId23"/>
    <p:sldId id="331" r:id="rId24"/>
    <p:sldId id="369" r:id="rId25"/>
    <p:sldId id="370" r:id="rId26"/>
    <p:sldId id="385" r:id="rId27"/>
    <p:sldId id="396" r:id="rId28"/>
    <p:sldId id="318" r:id="rId29"/>
    <p:sldId id="350" r:id="rId30"/>
    <p:sldId id="391" r:id="rId31"/>
    <p:sldId id="392" r:id="rId32"/>
    <p:sldId id="372" r:id="rId33"/>
    <p:sldId id="395" r:id="rId34"/>
    <p:sldId id="397" r:id="rId35"/>
    <p:sldId id="375" r:id="rId36"/>
    <p:sldId id="267" r:id="rId37"/>
    <p:sldId id="380" r:id="rId38"/>
    <p:sldId id="400" r:id="rId39"/>
    <p:sldId id="402" r:id="rId40"/>
    <p:sldId id="316" r:id="rId41"/>
    <p:sldId id="376" r:id="rId42"/>
    <p:sldId id="337" r:id="rId43"/>
    <p:sldId id="338" r:id="rId44"/>
    <p:sldId id="340" r:id="rId45"/>
    <p:sldId id="386" r:id="rId46"/>
    <p:sldId id="387" r:id="rId47"/>
    <p:sldId id="388" r:id="rId48"/>
    <p:sldId id="389" r:id="rId49"/>
    <p:sldId id="390" r:id="rId50"/>
    <p:sldId id="262" r:id="rId51"/>
    <p:sldId id="341" r:id="rId52"/>
    <p:sldId id="260" r:id="rId53"/>
    <p:sldId id="343" r:id="rId54"/>
    <p:sldId id="344" r:id="rId55"/>
    <p:sldId id="264" r:id="rId56"/>
    <p:sldId id="258" r:id="rId57"/>
    <p:sldId id="403" r:id="rId5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9933"/>
    <a:srgbClr val="871A08"/>
    <a:srgbClr val="721506"/>
    <a:srgbClr val="CCECFF"/>
    <a:srgbClr val="00CCFF"/>
    <a:srgbClr val="66FF33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2" autoAdjust="0"/>
    <p:restoredTop sz="94660"/>
  </p:normalViewPr>
  <p:slideViewPr>
    <p:cSldViewPr>
      <p:cViewPr>
        <p:scale>
          <a:sx n="70" d="100"/>
          <a:sy n="70" d="100"/>
        </p:scale>
        <p:origin x="1410" y="342"/>
      </p:cViewPr>
      <p:guideLst>
        <p:guide orient="horz" pos="1620"/>
        <p:guide pos="2880"/>
      </p:guideLst>
    </p:cSldViewPr>
  </p:slideViewPr>
  <p:notesTextViewPr>
    <p:cViewPr>
      <p:scale>
        <a:sx n="400" d="100"/>
        <a:sy n="4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61" Type="http://schemas.openxmlformats.org/officeDocument/2006/relationships/viewProps" Target="view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B0B4ED-A0B3-4094-955B-82F5EE5FAD45}" type="datetimeFigureOut">
              <a:rPr lang="en-US" smtClean="0"/>
              <a:pPr/>
              <a:t>6/6/2025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F239BB-2E2B-42FA-AB50-34D481F9B4E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239BB-2E2B-42FA-AB50-34D481F9B4E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F239BB-2E2B-42FA-AB50-34D481F9B4E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399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F239BB-2E2B-42FA-AB50-34D481F9B4ED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0626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F239BB-2E2B-42FA-AB50-34D481F9B4ED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9413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F239BB-2E2B-42FA-AB50-34D481F9B4ED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907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574800"/>
            <a:ext cx="6619244" cy="2008236"/>
          </a:xfrm>
        </p:spPr>
        <p:txBody>
          <a:bodyPr anchor="b"/>
          <a:lstStyle>
            <a:lvl1pPr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6" y="3583035"/>
            <a:ext cx="6619244" cy="646065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632210" y="1344168"/>
            <a:ext cx="742949" cy="2285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7CAD1018-D5C0-4893-BE0A-64D6DD229129}" type="datetimeFigureOut">
              <a:rPr lang="en-ZA" smtClean="0"/>
              <a:t>2025/06/06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722682" y="2420115"/>
            <a:ext cx="2894846" cy="2286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ZA"/>
          </a:p>
        </p:txBody>
      </p:sp>
      <p:sp>
        <p:nvSpPr>
          <p:cNvPr id="17" name="Rectangle 16"/>
          <p:cNvSpPr/>
          <p:nvPr/>
        </p:nvSpPr>
        <p:spPr>
          <a:xfrm>
            <a:off x="7832796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63257" y="219457"/>
            <a:ext cx="628649" cy="575765"/>
          </a:xfrm>
        </p:spPr>
        <p:txBody>
          <a:bodyPr/>
          <a:lstStyle>
            <a:lvl1pPr>
              <a:defRPr sz="2100" b="0" i="0"/>
            </a:lvl1pPr>
          </a:lstStyle>
          <a:p>
            <a:fld id="{A7F8C6E4-8553-4D37-B0CC-08DD74188A7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95816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3724459"/>
            <a:ext cx="6619243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514350"/>
            <a:ext cx="6619244" cy="257175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217" y="4149512"/>
            <a:ext cx="6619242" cy="370284"/>
          </a:xfrm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chemeClr val="accent1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D1018-D5C0-4893-BE0A-64D6DD229129}" type="datetimeFigureOut">
              <a:rPr lang="en-ZA" smtClean="0"/>
              <a:t>2025/06/06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3" name="Rectangle 12"/>
          <p:cNvSpPr/>
          <p:nvPr/>
        </p:nvSpPr>
        <p:spPr>
          <a:xfrm>
            <a:off x="7832796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C6E4-8553-4D37-B0CC-08DD74188A7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16514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797562"/>
            <a:ext cx="6619244" cy="1034816"/>
          </a:xfrm>
        </p:spPr>
        <p:txBody>
          <a:bodyPr anchor="ctr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2657475"/>
            <a:ext cx="6619244" cy="1857375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D1018-D5C0-4893-BE0A-64D6DD229129}" type="datetimeFigureOut">
              <a:rPr lang="en-ZA" smtClean="0"/>
              <a:t>2025/06/06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3" name="Rectangle 12"/>
          <p:cNvSpPr/>
          <p:nvPr/>
        </p:nvSpPr>
        <p:spPr>
          <a:xfrm>
            <a:off x="7832796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C6E4-8553-4D37-B0CC-08DD74188A7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751446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673721" y="452692"/>
            <a:ext cx="6014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72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7278853" y="1960341"/>
            <a:ext cx="6014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72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735388"/>
            <a:ext cx="6345737" cy="2028776"/>
          </a:xfrm>
        </p:spPr>
        <p:txBody>
          <a:bodyPr anchor="ctr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459459" y="2764886"/>
            <a:ext cx="5794329" cy="256631"/>
          </a:xfrm>
        </p:spPr>
        <p:txBody>
          <a:bodyPr anchor="t">
            <a:normAutofit/>
          </a:bodyPr>
          <a:lstStyle>
            <a:lvl1pPr marL="0" indent="0">
              <a:buNone/>
              <a:defRPr lang="en-US" sz="105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760795"/>
            <a:ext cx="6619244" cy="759498"/>
          </a:xfrm>
        </p:spPr>
        <p:txBody>
          <a:bodyPr anchor="ctr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D1018-D5C0-4893-BE0A-64D6DD229129}" type="datetimeFigureOut">
              <a:rPr lang="en-ZA" smtClean="0"/>
              <a:t>2025/06/06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24" name="Rectangle 23"/>
          <p:cNvSpPr/>
          <p:nvPr/>
        </p:nvSpPr>
        <p:spPr>
          <a:xfrm>
            <a:off x="7832796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C6E4-8553-4D37-B0CC-08DD74188A7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812495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1803358"/>
            <a:ext cx="6619244" cy="1341528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940" y="3768725"/>
            <a:ext cx="6619244" cy="645300"/>
          </a:xfrm>
        </p:spPr>
        <p:txBody>
          <a:bodyPr anchor="t"/>
          <a:lstStyle>
            <a:lvl1pPr marL="0" indent="0" algn="l">
              <a:buNone/>
              <a:defRPr sz="1500" cap="none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D1018-D5C0-4893-BE0A-64D6DD229129}" type="datetimeFigureOut">
              <a:rPr lang="en-ZA" smtClean="0"/>
              <a:t>2025/06/06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2" name="Rectangle 11"/>
          <p:cNvSpPr/>
          <p:nvPr/>
        </p:nvSpPr>
        <p:spPr>
          <a:xfrm>
            <a:off x="7832796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C6E4-8553-4D37-B0CC-08DD74188A7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559166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866216" y="710940"/>
            <a:ext cx="6571060" cy="5463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1958249"/>
            <a:ext cx="2346876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216" y="2390446"/>
            <a:ext cx="2346876" cy="2129847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4541" y="1958249"/>
            <a:ext cx="2359035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4541" y="2390446"/>
            <a:ext cx="2359035" cy="212984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15026" y="1952625"/>
            <a:ext cx="2368086" cy="432196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15025" y="2390446"/>
            <a:ext cx="2370772" cy="212984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3302978" y="1927225"/>
            <a:ext cx="0" cy="261937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829301" y="1927225"/>
            <a:ext cx="0" cy="261937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D1018-D5C0-4893-BE0A-64D6DD229129}" type="datetimeFigureOut">
              <a:rPr lang="en-ZA" smtClean="0"/>
              <a:t>2025/06/06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C6E4-8553-4D37-B0CC-08DD74188A7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669251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3399634"/>
            <a:ext cx="2265558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00914" y="1958435"/>
            <a:ext cx="2018432" cy="1187823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215" y="3831831"/>
            <a:ext cx="2265559" cy="68846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26649" y="3399634"/>
            <a:ext cx="2287829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61347" y="1982130"/>
            <a:ext cx="2018432" cy="116412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26649" y="3831831"/>
            <a:ext cx="2287829" cy="691057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7575" y="3399634"/>
            <a:ext cx="2287829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22273" y="1964244"/>
            <a:ext cx="2018432" cy="118201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87576" y="3831831"/>
            <a:ext cx="2290595" cy="67225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3304373" y="1927225"/>
            <a:ext cx="0" cy="261937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5848352" y="1927225"/>
            <a:ext cx="0" cy="261937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D1018-D5C0-4893-BE0A-64D6DD229129}" type="datetimeFigureOut">
              <a:rPr lang="en-ZA" smtClean="0"/>
              <a:t>2025/06/06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C6E4-8553-4D37-B0CC-08DD74188A7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28075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866216" y="710940"/>
            <a:ext cx="6571060" cy="5463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216" y="1952625"/>
            <a:ext cx="6619244" cy="2562225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D1018-D5C0-4893-BE0A-64D6DD229129}" type="datetimeFigureOut">
              <a:rPr lang="en-ZA" smtClean="0"/>
              <a:t>2025/06/06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C6E4-8553-4D37-B0CC-08DD74188A7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634919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38927" y="973072"/>
            <a:ext cx="1057474" cy="354722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215" y="973072"/>
            <a:ext cx="4685660" cy="35472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D1018-D5C0-4893-BE0A-64D6DD229129}" type="datetimeFigureOut">
              <a:rPr lang="en-ZA" smtClean="0"/>
              <a:t>2025/06/06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8" name="Rectangle 17"/>
          <p:cNvSpPr/>
          <p:nvPr/>
        </p:nvSpPr>
        <p:spPr>
          <a:xfrm>
            <a:off x="7832796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C6E4-8553-4D37-B0CC-08DD74188A7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825759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085850"/>
            <a:ext cx="6619244" cy="2497186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6" y="3583035"/>
            <a:ext cx="6619244" cy="646065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2300-68BE-4E3A-BDA9-74DFD51EF7B2}" type="datetimeFigureOut">
              <a:rPr lang="en-US" smtClean="0"/>
              <a:pPr/>
              <a:t>6/6/2025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7E2C-2668-42A5-B961-1A08654523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4062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2300-68BE-4E3A-BDA9-74DFD51EF7B2}" type="datetimeFigureOut">
              <a:rPr lang="en-US" smtClean="0"/>
              <a:pPr/>
              <a:t>6/6/2025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7E2C-2668-42A5-B961-1A08654523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661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866216" y="710940"/>
            <a:ext cx="6571060" cy="5463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D1018-D5C0-4893-BE0A-64D6DD229129}" type="datetimeFigureOut">
              <a:rPr lang="en-ZA" smtClean="0"/>
              <a:t>2025/06/06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C6E4-8553-4D37-B0CC-08DD74188A7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840253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2146300"/>
            <a:ext cx="6619243" cy="1436735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3583036"/>
            <a:ext cx="6619244" cy="645300"/>
          </a:xfrm>
        </p:spPr>
        <p:txBody>
          <a:bodyPr anchor="t"/>
          <a:lstStyle>
            <a:lvl1pPr marL="0" indent="0" algn="l">
              <a:buNone/>
              <a:defRPr sz="15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2300-68BE-4E3A-BDA9-74DFD51EF7B2}" type="datetimeFigureOut">
              <a:rPr lang="en-US" smtClean="0"/>
              <a:pPr/>
              <a:t>6/6/2025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7E2C-2668-42A5-B961-1A08654523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574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1545432"/>
            <a:ext cx="3297254" cy="3146822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0" y="1542069"/>
            <a:ext cx="3297256" cy="3150184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2300-68BE-4E3A-BDA9-74DFD51EF7B2}" type="datetimeFigureOut">
              <a:rPr lang="en-US" smtClean="0"/>
              <a:pPr/>
              <a:t>6/6/2025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7E2C-2668-42A5-B961-1A08654523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0268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428750"/>
            <a:ext cx="329725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1885950"/>
            <a:ext cx="3297254" cy="2806304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2" y="1428750"/>
            <a:ext cx="329725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2" y="1885950"/>
            <a:ext cx="3297254" cy="2806304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2300-68BE-4E3A-BDA9-74DFD51EF7B2}" type="datetimeFigureOut">
              <a:rPr lang="en-US" smtClean="0"/>
              <a:pPr/>
              <a:t>6/6/2025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7E2C-2668-42A5-B961-1A08654523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2609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2300-68BE-4E3A-BDA9-74DFD51EF7B2}" type="datetimeFigureOut">
              <a:rPr lang="en-US" smtClean="0"/>
              <a:pPr/>
              <a:t>6/6/2025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7E2C-2668-42A5-B961-1A08654523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4587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2300-68BE-4E3A-BDA9-74DFD51EF7B2}" type="datetimeFigureOut">
              <a:rPr lang="en-US" smtClean="0"/>
              <a:pPr/>
              <a:t>6/6/2025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7E2C-2668-42A5-B961-1A08654523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1822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1085850"/>
            <a:ext cx="2550798" cy="1085850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085850"/>
            <a:ext cx="3896998" cy="3429000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5" y="2346961"/>
            <a:ext cx="2550797" cy="217169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2300-68BE-4E3A-BDA9-74DFD51EF7B2}" type="datetimeFigureOut">
              <a:rPr lang="en-US" smtClean="0"/>
              <a:pPr/>
              <a:t>6/6/2025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7E2C-2668-42A5-B961-1A08654523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8335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0" y="1390644"/>
            <a:ext cx="3819680" cy="1181106"/>
          </a:xfrm>
        </p:spPr>
        <p:txBody>
          <a:bodyPr anchor="b">
            <a:normAutofit/>
          </a:bodyPr>
          <a:lstStyle>
            <a:lvl1pPr algn="l">
              <a:defRPr sz="27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2160" y="857250"/>
            <a:ext cx="2400300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2743200"/>
            <a:ext cx="3813734" cy="10287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2300-68BE-4E3A-BDA9-74DFD51EF7B2}" type="datetimeFigureOut">
              <a:rPr lang="en-US" smtClean="0"/>
              <a:pPr/>
              <a:t>6/6/2025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7E2C-2668-42A5-B961-1A08654523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335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3600440"/>
            <a:ext cx="6619243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514350"/>
            <a:ext cx="6619244" cy="27305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4025494"/>
            <a:ext cx="6619242" cy="370284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2300-68BE-4E3A-BDA9-74DFD51EF7B2}" type="datetimeFigureOut">
              <a:rPr lang="en-US" smtClean="0"/>
              <a:pPr/>
              <a:t>6/6/2025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7E2C-2668-42A5-B961-1A08654523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6423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085850"/>
            <a:ext cx="6619244" cy="14859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2743200"/>
            <a:ext cx="6619244" cy="177165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2300-68BE-4E3A-BDA9-74DFD51EF7B2}" type="datetimeFigureOut">
              <a:rPr lang="en-US" smtClean="0"/>
              <a:pPr/>
              <a:t>6/6/2025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7E2C-2668-42A5-B961-1A08654523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6277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085850"/>
            <a:ext cx="5999486" cy="1742531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7800" y="2828380"/>
            <a:ext cx="5459737" cy="256631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05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262993"/>
            <a:ext cx="6619244" cy="12573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2300-68BE-4E3A-BDA9-74DFD51EF7B2}" type="datetimeFigureOut">
              <a:rPr lang="en-US" smtClean="0"/>
              <a:pPr/>
              <a:t>6/6/2025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7E2C-2668-42A5-B961-1A08654523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3721" y="728440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7868" y="1960341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47104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8" y="2008234"/>
            <a:ext cx="3263267" cy="1712867"/>
          </a:xfrm>
        </p:spPr>
        <p:txBody>
          <a:bodyPr anchor="ctr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71670" y="2008233"/>
            <a:ext cx="2818159" cy="1712868"/>
          </a:xfrm>
        </p:spPr>
        <p:txBody>
          <a:bodyPr anchor="ctr"/>
          <a:lstStyle>
            <a:lvl1pPr marL="0" indent="0" algn="l">
              <a:buNone/>
              <a:defRPr sz="1500" cap="all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D1018-D5C0-4893-BE0A-64D6DD229129}" type="datetimeFigureOut">
              <a:rPr lang="en-ZA" smtClean="0"/>
              <a:t>2025/06/06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5" name="Rectangle 14"/>
          <p:cNvSpPr/>
          <p:nvPr/>
        </p:nvSpPr>
        <p:spPr>
          <a:xfrm>
            <a:off x="7832796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C6E4-8553-4D37-B0CC-08DD74188A7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877993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2343151"/>
            <a:ext cx="6619245" cy="1239885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3583036"/>
            <a:ext cx="6619244" cy="645300"/>
          </a:xfrm>
        </p:spPr>
        <p:txBody>
          <a:bodyPr anchor="t"/>
          <a:lstStyle>
            <a:lvl1pPr marL="0" indent="0" algn="l">
              <a:buNone/>
              <a:defRPr sz="15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2300-68BE-4E3A-BDA9-74DFD51EF7B2}" type="datetimeFigureOut">
              <a:rPr lang="en-US" smtClean="0"/>
              <a:pPr/>
              <a:t>6/6/2025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7E2C-2668-42A5-B961-1A08654523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4337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0" y="1485900"/>
            <a:ext cx="2210150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47" y="2000250"/>
            <a:ext cx="2195513" cy="269200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45" y="1485900"/>
            <a:ext cx="2202181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29" y="2000250"/>
            <a:ext cx="2210096" cy="269200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1485900"/>
            <a:ext cx="2199085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25" y="2000250"/>
            <a:ext cx="2199085" cy="269200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1600200"/>
            <a:ext cx="0" cy="29718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1600200"/>
            <a:ext cx="0" cy="297516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2300-68BE-4E3A-BDA9-74DFD51EF7B2}" type="datetimeFigureOut">
              <a:rPr lang="en-US" smtClean="0"/>
              <a:pPr/>
              <a:t>6/6/2025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7E2C-2668-42A5-B961-1A08654523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1447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7" y="3188212"/>
            <a:ext cx="2205038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347" y="1657350"/>
            <a:ext cx="2205038" cy="1143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7" y="3620409"/>
            <a:ext cx="2205038" cy="49439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3188212"/>
            <a:ext cx="219789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031" y="1657350"/>
            <a:ext cx="2197894" cy="1143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16" y="3620408"/>
            <a:ext cx="2200805" cy="49439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3188212"/>
            <a:ext cx="2199085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3525" y="1657350"/>
            <a:ext cx="2199085" cy="1143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3620406"/>
            <a:ext cx="2201998" cy="49439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4607" y="1600200"/>
            <a:ext cx="0" cy="29718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1670" y="1600200"/>
            <a:ext cx="0" cy="297516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2300-68BE-4E3A-BDA9-74DFD51EF7B2}" type="datetimeFigureOut">
              <a:rPr lang="en-US" smtClean="0"/>
              <a:pPr/>
              <a:t>6/6/2025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7E2C-2668-42A5-B961-1A08654523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8359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2300-68BE-4E3A-BDA9-74DFD51EF7B2}" type="datetimeFigureOut">
              <a:rPr lang="en-US" smtClean="0"/>
              <a:pPr/>
              <a:t>6/6/2025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7E2C-2668-42A5-B961-1A08654523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2343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59" y="322660"/>
            <a:ext cx="1314451" cy="4369594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8" y="665561"/>
            <a:ext cx="5567362" cy="402669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2300-68BE-4E3A-BDA9-74DFD51EF7B2}" type="datetimeFigureOut">
              <a:rPr lang="en-US" smtClean="0"/>
              <a:pPr/>
              <a:t>6/6/2025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7E2C-2668-42A5-B961-1A08654523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839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3526" y="1952625"/>
            <a:ext cx="3621558" cy="256222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6534" y="1952625"/>
            <a:ext cx="3618869" cy="253327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D1018-D5C0-4893-BE0A-64D6DD229129}" type="datetimeFigureOut">
              <a:rPr lang="en-ZA" smtClean="0"/>
              <a:t>2025/06/06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C6E4-8553-4D37-B0CC-08DD74188A7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40136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5" y="1977047"/>
            <a:ext cx="3618869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215" y="2409245"/>
            <a:ext cx="3618869" cy="210560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56533" y="1952625"/>
            <a:ext cx="3618870" cy="456619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6535" y="2409245"/>
            <a:ext cx="3618869" cy="210560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D1018-D5C0-4893-BE0A-64D6DD229129}" type="datetimeFigureOut">
              <a:rPr lang="en-ZA" smtClean="0"/>
              <a:t>2025/06/06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C6E4-8553-4D37-B0CC-08DD74188A7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71644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D1018-D5C0-4893-BE0A-64D6DD229129}" type="datetimeFigureOut">
              <a:rPr lang="en-ZA" smtClean="0"/>
              <a:t>2025/06/06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C6E4-8553-4D37-B0CC-08DD74188A7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51898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D1018-D5C0-4893-BE0A-64D6DD229129}" type="datetimeFigureOut">
              <a:rPr lang="en-ZA" smtClean="0"/>
              <a:t>2025/06/06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Rectangle 5"/>
          <p:cNvSpPr/>
          <p:nvPr/>
        </p:nvSpPr>
        <p:spPr>
          <a:xfrm>
            <a:off x="7832796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C6E4-8553-4D37-B0CC-08DD74188A7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19232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971550"/>
            <a:ext cx="2094869" cy="1200150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35860" y="1085850"/>
            <a:ext cx="3892549" cy="3429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216" y="2346961"/>
            <a:ext cx="2094869" cy="2171699"/>
          </a:xfrm>
        </p:spPr>
        <p:txBody>
          <a:bodyPr/>
          <a:lstStyle>
            <a:lvl1pPr marL="0" indent="0">
              <a:buNone/>
              <a:defRPr sz="1050">
                <a:solidFill>
                  <a:schemeClr val="accent1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D1018-D5C0-4893-BE0A-64D6DD229129}" type="datetimeFigureOut">
              <a:rPr lang="en-ZA" smtClean="0"/>
              <a:t>2025/06/06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5" name="Rectangle 14"/>
          <p:cNvSpPr/>
          <p:nvPr/>
        </p:nvSpPr>
        <p:spPr>
          <a:xfrm>
            <a:off x="7832796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C6E4-8553-4D37-B0CC-08DD74188A7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22214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1" y="1269999"/>
            <a:ext cx="2895194" cy="1301751"/>
          </a:xfrm>
        </p:spPr>
        <p:txBody>
          <a:bodyPr anchor="b">
            <a:normAutofit/>
          </a:bodyPr>
          <a:lstStyle>
            <a:lvl1pPr algn="l">
              <a:defRPr sz="27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10904" y="857250"/>
            <a:ext cx="242039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216" y="2743200"/>
            <a:ext cx="2894409" cy="1028700"/>
          </a:xfrm>
        </p:spPr>
        <p:txBody>
          <a:bodyPr>
            <a:normAutofit/>
          </a:bodyPr>
          <a:lstStyle>
            <a:lvl1pPr marL="0" indent="0">
              <a:buNone/>
              <a:defRPr sz="1050">
                <a:solidFill>
                  <a:schemeClr val="accent1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D1018-D5C0-4893-BE0A-64D6DD229129}" type="datetimeFigureOut">
              <a:rPr lang="en-ZA" smtClean="0"/>
              <a:t>2025/06/06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5" name="Rectangle 14"/>
          <p:cNvSpPr/>
          <p:nvPr/>
        </p:nvSpPr>
        <p:spPr>
          <a:xfrm>
            <a:off x="7832796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C6E4-8553-4D37-B0CC-08DD74188A7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51068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5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216" y="710940"/>
            <a:ext cx="6571060" cy="5463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1952625"/>
            <a:ext cx="6571060" cy="2562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0833" y="4793880"/>
            <a:ext cx="2894846" cy="2286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b="1" i="0">
                <a:solidFill>
                  <a:schemeClr val="accent1"/>
                </a:solidFill>
              </a:defRPr>
            </a:lvl1pPr>
          </a:lstStyle>
          <a:p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88204" y="4795806"/>
            <a:ext cx="742949" cy="2285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1" i="0">
                <a:solidFill>
                  <a:schemeClr val="accent1"/>
                </a:solidFill>
              </a:defRPr>
            </a:lvl1pPr>
          </a:lstStyle>
          <a:p>
            <a:fld id="{7CAD1018-D5C0-4893-BE0A-64D6DD229129}" type="datetimeFigureOut">
              <a:rPr lang="en-ZA" smtClean="0"/>
              <a:t>2025/06/06</a:t>
            </a:fld>
            <a:endParaRPr lang="en-ZA"/>
          </a:p>
        </p:txBody>
      </p:sp>
      <p:sp>
        <p:nvSpPr>
          <p:cNvPr id="20" name="Rectangle 19"/>
          <p:cNvSpPr/>
          <p:nvPr/>
        </p:nvSpPr>
        <p:spPr>
          <a:xfrm>
            <a:off x="7832796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4406" y="221797"/>
            <a:ext cx="628649" cy="5757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100" b="0" i="0">
                <a:solidFill>
                  <a:schemeClr val="bg1"/>
                </a:solidFill>
              </a:defRPr>
            </a:lvl1pPr>
          </a:lstStyle>
          <a:p>
            <a:fld id="{A7F8C6E4-8553-4D37-B0CC-08DD74188A7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048202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l" defTabSz="342900" rtl="0" eaLnBrk="1" latinLnBrk="0" hangingPunct="1">
        <a:spcBef>
          <a:spcPct val="0"/>
        </a:spcBef>
        <a:buNone/>
        <a:defRPr sz="27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002264"/>
            <a:ext cx="3027759" cy="31412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169261"/>
            <a:ext cx="1141809" cy="1774090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6456759" y="1257300"/>
            <a:ext cx="2114550" cy="211455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60" y="1"/>
            <a:ext cx="1202540" cy="85605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4572000"/>
            <a:ext cx="745301" cy="5715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4" y="339538"/>
            <a:ext cx="7053542" cy="10503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4" y="1539689"/>
            <a:ext cx="6709906" cy="31466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616730" y="1343026"/>
            <a:ext cx="74294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BB42300-68BE-4E3A-BDA9-74DFD51EF7B2}" type="datetimeFigureOut">
              <a:rPr lang="en-US" smtClean="0"/>
              <a:pPr/>
              <a:t>6/6/2025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713680" y="2418973"/>
            <a:ext cx="2894846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4406" y="221797"/>
            <a:ext cx="628649" cy="5757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1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797E2C-2668-42A5-B961-1A08654523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5712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</p:sldLayoutIdLst>
  <p:txStyles>
    <p:titleStyle>
      <a:lvl1pPr algn="l" defTabSz="342900" rtl="0" eaLnBrk="1" latinLnBrk="0" hangingPunct="1">
        <a:spcBef>
          <a:spcPct val="0"/>
        </a:spcBef>
        <a:buNone/>
        <a:defRPr sz="315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5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35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187950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4.jp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g"/><Relationship Id="rId13" Type="http://schemas.openxmlformats.org/officeDocument/2006/relationships/image" Target="../media/image65.jpg"/><Relationship Id="rId18" Type="http://schemas.openxmlformats.org/officeDocument/2006/relationships/image" Target="../media/image70.jpeg"/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12" Type="http://schemas.openxmlformats.org/officeDocument/2006/relationships/image" Target="../media/image64.jpeg"/><Relationship Id="rId17" Type="http://schemas.openxmlformats.org/officeDocument/2006/relationships/image" Target="../media/image69.jpg"/><Relationship Id="rId2" Type="http://schemas.openxmlformats.org/officeDocument/2006/relationships/image" Target="../media/image54.jpeg"/><Relationship Id="rId16" Type="http://schemas.openxmlformats.org/officeDocument/2006/relationships/image" Target="../media/image68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8.jpeg"/><Relationship Id="rId11" Type="http://schemas.openxmlformats.org/officeDocument/2006/relationships/image" Target="../media/image63.jpeg"/><Relationship Id="rId5" Type="http://schemas.openxmlformats.org/officeDocument/2006/relationships/image" Target="../media/image57.jpeg"/><Relationship Id="rId15" Type="http://schemas.openxmlformats.org/officeDocument/2006/relationships/image" Target="../media/image67.jpeg"/><Relationship Id="rId10" Type="http://schemas.openxmlformats.org/officeDocument/2006/relationships/image" Target="../media/image62.jpeg"/><Relationship Id="rId19" Type="http://schemas.openxmlformats.org/officeDocument/2006/relationships/image" Target="../media/image71.jpeg"/><Relationship Id="rId4" Type="http://schemas.openxmlformats.org/officeDocument/2006/relationships/image" Target="../media/image56.jpeg"/><Relationship Id="rId9" Type="http://schemas.openxmlformats.org/officeDocument/2006/relationships/image" Target="../media/image61.jpeg"/><Relationship Id="rId14" Type="http://schemas.openxmlformats.org/officeDocument/2006/relationships/image" Target="../media/image66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13" Type="http://schemas.openxmlformats.org/officeDocument/2006/relationships/image" Target="../media/image83.jpeg"/><Relationship Id="rId3" Type="http://schemas.openxmlformats.org/officeDocument/2006/relationships/image" Target="../media/image73.jpeg"/><Relationship Id="rId7" Type="http://schemas.openxmlformats.org/officeDocument/2006/relationships/image" Target="../media/image77.jpeg"/><Relationship Id="rId12" Type="http://schemas.openxmlformats.org/officeDocument/2006/relationships/image" Target="../media/image82.jpe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6.jpg"/><Relationship Id="rId11" Type="http://schemas.openxmlformats.org/officeDocument/2006/relationships/image" Target="../media/image81.jpeg"/><Relationship Id="rId5" Type="http://schemas.openxmlformats.org/officeDocument/2006/relationships/image" Target="../media/image75.jpeg"/><Relationship Id="rId10" Type="http://schemas.openxmlformats.org/officeDocument/2006/relationships/image" Target="../media/image80.jpeg"/><Relationship Id="rId4" Type="http://schemas.openxmlformats.org/officeDocument/2006/relationships/image" Target="../media/image74.jpeg"/><Relationship Id="rId9" Type="http://schemas.openxmlformats.org/officeDocument/2006/relationships/image" Target="../media/image79.jpeg"/><Relationship Id="rId14" Type="http://schemas.openxmlformats.org/officeDocument/2006/relationships/image" Target="../media/image84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3" Type="http://schemas.openxmlformats.org/officeDocument/2006/relationships/image" Target="../media/image86.jpeg"/><Relationship Id="rId7" Type="http://schemas.openxmlformats.org/officeDocument/2006/relationships/image" Target="../media/image90.jpg"/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10" Type="http://schemas.microsoft.com/office/2007/relationships/hdphoto" Target="../media/hdphoto3.wdp"/><Relationship Id="rId4" Type="http://schemas.openxmlformats.org/officeDocument/2006/relationships/image" Target="../media/image87.jpeg"/><Relationship Id="rId9" Type="http://schemas.openxmlformats.org/officeDocument/2006/relationships/image" Target="../media/image9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98.jpeg"/><Relationship Id="rId4" Type="http://schemas.openxmlformats.org/officeDocument/2006/relationships/image" Target="../media/image9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4" Type="http://schemas.microsoft.com/office/2007/relationships/hdphoto" Target="../media/hdphoto1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g"/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01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g"/><Relationship Id="rId2" Type="http://schemas.openxmlformats.org/officeDocument/2006/relationships/image" Target="../media/image102.jp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g"/><Relationship Id="rId2" Type="http://schemas.openxmlformats.org/officeDocument/2006/relationships/image" Target="../media/image104.jp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07.jpg"/><Relationship Id="rId4" Type="http://schemas.openxmlformats.org/officeDocument/2006/relationships/image" Target="../media/image106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g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g"/><Relationship Id="rId2" Type="http://schemas.openxmlformats.org/officeDocument/2006/relationships/image" Target="../media/image110.jp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12.jp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13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2.jp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g"/><Relationship Id="rId2" Type="http://schemas.openxmlformats.org/officeDocument/2006/relationships/image" Target="../media/image113.jpg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g"/><Relationship Id="rId2" Type="http://schemas.openxmlformats.org/officeDocument/2006/relationships/image" Target="../media/image115.jp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17.jp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g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4" Type="http://schemas.microsoft.com/office/2007/relationships/hdphoto" Target="../media/hdphoto1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23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g"/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g"/><Relationship Id="rId2" Type="http://schemas.openxmlformats.org/officeDocument/2006/relationships/image" Target="../media/image130.jp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32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133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g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g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g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43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jpeg"/><Relationship Id="rId4" Type="http://schemas.openxmlformats.org/officeDocument/2006/relationships/image" Target="../media/image148.jp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2.jpe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4.jpeg"/><Relationship Id="rId11" Type="http://schemas.openxmlformats.org/officeDocument/2006/relationships/image" Target="../media/image29.jpeg"/><Relationship Id="rId5" Type="http://schemas.openxmlformats.org/officeDocument/2006/relationships/image" Target="../media/image23.jpeg"/><Relationship Id="rId10" Type="http://schemas.openxmlformats.org/officeDocument/2006/relationships/image" Target="../media/image28.jpeg"/><Relationship Id="rId4" Type="http://schemas.openxmlformats.org/officeDocument/2006/relationships/image" Target="../media/image22.jpg"/><Relationship Id="rId9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g"/><Relationship Id="rId7" Type="http://schemas.openxmlformats.org/officeDocument/2006/relationships/image" Target="../media/image35.jpe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4.jpg"/><Relationship Id="rId5" Type="http://schemas.openxmlformats.org/officeDocument/2006/relationships/image" Target="../media/image33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ross in front of a sunset&#10;&#10;Description automatically generated with medium confidence">
            <a:extLst>
              <a:ext uri="{FF2B5EF4-FFF2-40B4-BE49-F238E27FC236}">
                <a16:creationId xmlns:a16="http://schemas.microsoft.com/office/drawing/2014/main" id="{AE432401-61E7-D39D-3B75-6054309E451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66" t="23211" r="-427" b="6512"/>
          <a:stretch/>
        </p:blipFill>
        <p:spPr>
          <a:xfrm>
            <a:off x="-9948" y="0"/>
            <a:ext cx="9153948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3D9EF8-2A4D-526A-101A-7C605285C4F7}"/>
              </a:ext>
            </a:extLst>
          </p:cNvPr>
          <p:cNvSpPr txBox="1"/>
          <p:nvPr/>
        </p:nvSpPr>
        <p:spPr>
          <a:xfrm>
            <a:off x="7615" y="364011"/>
            <a:ext cx="91539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2025 AGM reporting on 2024</a:t>
            </a:r>
          </a:p>
        </p:txBody>
      </p:sp>
      <p:pic>
        <p:nvPicPr>
          <p:cNvPr id="3" name="Picture 2" descr="Shape, logo, company name, circle&#10;&#10;Description automatically generated">
            <a:extLst>
              <a:ext uri="{FF2B5EF4-FFF2-40B4-BE49-F238E27FC236}">
                <a16:creationId xmlns:a16="http://schemas.microsoft.com/office/drawing/2014/main" id="{968FF099-D221-D9EA-E241-10CD544385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707654"/>
            <a:ext cx="3096344" cy="3071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6338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C47AF03-56F2-747A-79FD-EEDDE46BE82A}"/>
              </a:ext>
            </a:extLst>
          </p:cNvPr>
          <p:cNvSpPr txBox="1"/>
          <p:nvPr/>
        </p:nvSpPr>
        <p:spPr>
          <a:xfrm>
            <a:off x="503548" y="851525"/>
            <a:ext cx="56526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115000"/>
              <a:buFont typeface="Courier New" panose="02070309020205020404" pitchFamily="49" charset="0"/>
              <a:buChar char="o"/>
            </a:pP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Pam is employed flexi-time and worked from home </a:t>
            </a:r>
          </a:p>
          <a:p>
            <a:pPr marL="457200" indent="-457200">
              <a:buSzPct val="115000"/>
              <a:buFont typeface="Courier New" panose="02070309020205020404" pitchFamily="49" charset="0"/>
              <a:buChar char="o"/>
            </a:pP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Secretarial, Finances and Children’s ministry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organisation</a:t>
            </a:r>
            <a:endParaRPr lang="en-US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SzPct val="115000"/>
            </a:pPr>
            <a:endParaRPr lang="en-US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34E05D-73A0-F2C1-94C3-CB9EF191982B}"/>
              </a:ext>
            </a:extLst>
          </p:cNvPr>
          <p:cNvSpPr txBox="1"/>
          <p:nvPr/>
        </p:nvSpPr>
        <p:spPr>
          <a:xfrm>
            <a:off x="611560" y="101872"/>
            <a:ext cx="60486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hnschrift SemiBold" pitchFamily="34" charset="0"/>
              </a:rPr>
              <a:t>Administration</a:t>
            </a:r>
          </a:p>
        </p:txBody>
      </p:sp>
      <p:pic>
        <p:nvPicPr>
          <p:cNvPr id="4" name="Picture 3" descr="A person with white hair wearing glasses&#10;&#10;Description automatically generated">
            <a:extLst>
              <a:ext uri="{FF2B5EF4-FFF2-40B4-BE49-F238E27FC236}">
                <a16:creationId xmlns:a16="http://schemas.microsoft.com/office/drawing/2014/main" id="{363AB2FD-E12A-D4DF-07CF-058AEC1C89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440" y="281483"/>
            <a:ext cx="1426468" cy="2139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39A360E-F3C4-5664-E7B9-FA7BB202AFA1}"/>
              </a:ext>
            </a:extLst>
          </p:cNvPr>
          <p:cNvSpPr txBox="1"/>
          <p:nvPr/>
        </p:nvSpPr>
        <p:spPr>
          <a:xfrm>
            <a:off x="536960" y="3051565"/>
            <a:ext cx="56526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115000"/>
              <a:buFont typeface="Courier New" panose="02070309020205020404" pitchFamily="49" charset="0"/>
              <a:buChar char="o"/>
            </a:pP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Ndumiso is employed part-time</a:t>
            </a:r>
          </a:p>
          <a:p>
            <a:pPr marL="457200" indent="-457200">
              <a:buSzPct val="115000"/>
              <a:buFont typeface="Courier New" panose="02070309020205020404" pitchFamily="49" charset="0"/>
              <a:buChar char="o"/>
            </a:pP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Supervision and creation of </a:t>
            </a:r>
          </a:p>
          <a:p>
            <a:pPr>
              <a:buSzPct val="115000"/>
            </a:pP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sound and media</a:t>
            </a:r>
          </a:p>
        </p:txBody>
      </p:sp>
      <p:pic>
        <p:nvPicPr>
          <p:cNvPr id="11" name="Picture 10" descr="A person wearing glasses and a hat&#10;&#10;AI-generated content may be incorrect.">
            <a:extLst>
              <a:ext uri="{FF2B5EF4-FFF2-40B4-BE49-F238E27FC236}">
                <a16:creationId xmlns:a16="http://schemas.microsoft.com/office/drawing/2014/main" id="{D2F112AE-FE76-0386-8E01-3573B2231E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7105" y="2483557"/>
            <a:ext cx="1238151" cy="19670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67085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EE2591-07C9-A2F5-C2BB-A32D1514DA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A3FB0C6-1F89-D968-62A7-CE93339729C7}"/>
              </a:ext>
            </a:extLst>
          </p:cNvPr>
          <p:cNvSpPr txBox="1"/>
          <p:nvPr/>
        </p:nvSpPr>
        <p:spPr>
          <a:xfrm>
            <a:off x="675426" y="697324"/>
            <a:ext cx="60486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Facilities</a:t>
            </a:r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A4701C5A-91E1-F396-E454-68C3BD726A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b="9026"/>
          <a:stretch/>
        </p:blipFill>
        <p:spPr bwMode="auto">
          <a:xfrm>
            <a:off x="5652120" y="1131590"/>
            <a:ext cx="1466270" cy="20735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995CD22-FA1E-E098-C5E2-ED45D776A3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131590"/>
            <a:ext cx="1465229" cy="20735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A54677D-CBC4-E31F-9220-92C853E2DFD1}"/>
              </a:ext>
            </a:extLst>
          </p:cNvPr>
          <p:cNvSpPr txBox="1"/>
          <p:nvPr/>
        </p:nvSpPr>
        <p:spPr>
          <a:xfrm>
            <a:off x="251520" y="1774589"/>
            <a:ext cx="55266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457200" indent="-457200">
              <a:buSzPct val="115000"/>
              <a:buFont typeface="Courier New" panose="02070309020205020404" pitchFamily="49" charset="0"/>
              <a:buChar char="o"/>
              <a:defRPr sz="24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en-US" dirty="0"/>
              <a:t>Harvey and Rene oversee the  church facilities and décor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We employ a Cleaner and a Gardener weekly</a:t>
            </a:r>
          </a:p>
        </p:txBody>
      </p:sp>
    </p:spTree>
    <p:extLst>
      <p:ext uri="{BB962C8B-B14F-4D97-AF65-F5344CB8AC3E}">
        <p14:creationId xmlns:p14="http://schemas.microsoft.com/office/powerpoint/2010/main" val="13934515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79511" y="742295"/>
            <a:ext cx="86774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115000"/>
              <a:buFont typeface="Arial" pitchFamily="34" charset="0"/>
              <a:buChar char="•"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Led by Tony Shuttleworth</a:t>
            </a:r>
          </a:p>
          <a:p>
            <a:pPr>
              <a:buSzPct val="115000"/>
              <a:buFont typeface="Arial" pitchFamily="34" charset="0"/>
              <a:buChar char="•"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A team of 8 members </a:t>
            </a:r>
          </a:p>
          <a:p>
            <a:pPr>
              <a:buSzPct val="115000"/>
              <a:buFont typeface="Arial" pitchFamily="34" charset="0"/>
              <a:buChar char="•"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Preaching series in 2024:</a:t>
            </a:r>
          </a:p>
          <a:p>
            <a:pPr>
              <a:buSzPct val="115000"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1 Peter, Gifts 1 Cor 12-14, Solitude, </a:t>
            </a:r>
          </a:p>
          <a:p>
            <a:pPr>
              <a:buSzPct val="115000"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Because God Is, Fasting, Book of Ruth, </a:t>
            </a:r>
          </a:p>
          <a:p>
            <a:pPr>
              <a:buSzPct val="115000"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Immanuel.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D5168B-75FC-4A50-812A-536C1C5ABB07}"/>
              </a:ext>
            </a:extLst>
          </p:cNvPr>
          <p:cNvSpPr txBox="1"/>
          <p:nvPr/>
        </p:nvSpPr>
        <p:spPr>
          <a:xfrm>
            <a:off x="287016" y="143324"/>
            <a:ext cx="84969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Hilton Preaching</a:t>
            </a: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Team</a:t>
            </a:r>
          </a:p>
        </p:txBody>
      </p:sp>
      <p:pic>
        <p:nvPicPr>
          <p:cNvPr id="6" name="Picture 5" descr="A grey rectangular object with black circles&#10;&#10;AI-generated content may be incorrect.">
            <a:extLst>
              <a:ext uri="{FF2B5EF4-FFF2-40B4-BE49-F238E27FC236}">
                <a16:creationId xmlns:a16="http://schemas.microsoft.com/office/drawing/2014/main" id="{D1999B0D-AF4B-CA73-8966-90A618FE9B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400"/>
          <a:stretch/>
        </p:blipFill>
        <p:spPr>
          <a:xfrm>
            <a:off x="2834687" y="4311171"/>
            <a:ext cx="1800200" cy="747840"/>
          </a:xfrm>
          <a:prstGeom prst="rect">
            <a:avLst/>
          </a:prstGeom>
        </p:spPr>
      </p:pic>
      <p:pic>
        <p:nvPicPr>
          <p:cNvPr id="13" name="Picture 12" descr="A person and person in a manger&#10;&#10;AI-generated content may be incorrect.">
            <a:extLst>
              <a:ext uri="{FF2B5EF4-FFF2-40B4-BE49-F238E27FC236}">
                <a16:creationId xmlns:a16="http://schemas.microsoft.com/office/drawing/2014/main" id="{E5BE5C67-B2A0-B92A-B1C8-728D0E3DCC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27" r="22340" b="23097"/>
          <a:stretch/>
        </p:blipFill>
        <p:spPr>
          <a:xfrm>
            <a:off x="7236433" y="3676560"/>
            <a:ext cx="1800200" cy="1323616"/>
          </a:xfrm>
          <a:prstGeom prst="rect">
            <a:avLst/>
          </a:prstGeom>
        </p:spPr>
      </p:pic>
      <p:pic>
        <p:nvPicPr>
          <p:cNvPr id="15" name="Picture 14" descr="A close up of wheat&#10;&#10;AI-generated content may be incorrect.">
            <a:extLst>
              <a:ext uri="{FF2B5EF4-FFF2-40B4-BE49-F238E27FC236}">
                <a16:creationId xmlns:a16="http://schemas.microsoft.com/office/drawing/2014/main" id="{3F4D8367-C259-1762-853E-EC1AD1A3C3A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8" r="6089"/>
          <a:stretch/>
        </p:blipFill>
        <p:spPr>
          <a:xfrm>
            <a:off x="181719" y="3581595"/>
            <a:ext cx="2160241" cy="1330449"/>
          </a:xfrm>
          <a:prstGeom prst="rect">
            <a:avLst/>
          </a:prstGeom>
        </p:spPr>
      </p:pic>
      <p:pic>
        <p:nvPicPr>
          <p:cNvPr id="17" name="Picture 16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34816576-D4B7-7781-DEB1-DB73EF13422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12"/>
          <a:stretch/>
        </p:blipFill>
        <p:spPr>
          <a:xfrm>
            <a:off x="2801897" y="3493126"/>
            <a:ext cx="1936290" cy="742295"/>
          </a:xfrm>
          <a:prstGeom prst="rect">
            <a:avLst/>
          </a:prstGeom>
        </p:spPr>
      </p:pic>
      <p:pic>
        <p:nvPicPr>
          <p:cNvPr id="19" name="Picture 18" descr="A person standing in front of a starry sky&#10;&#10;AI-generated content may be incorrect.">
            <a:extLst>
              <a:ext uri="{FF2B5EF4-FFF2-40B4-BE49-F238E27FC236}">
                <a16:creationId xmlns:a16="http://schemas.microsoft.com/office/drawing/2014/main" id="{E69C381C-5475-B3EA-8506-73C004C4866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945" y="3864274"/>
            <a:ext cx="2086730" cy="1073862"/>
          </a:xfrm>
          <a:prstGeom prst="rect">
            <a:avLst/>
          </a:prstGeom>
        </p:spPr>
      </p:pic>
      <p:pic>
        <p:nvPicPr>
          <p:cNvPr id="4" name="Picture 3" descr="A person smiling at the camera&#10;&#10;AI-generated content may be incorrect.">
            <a:extLst>
              <a:ext uri="{FF2B5EF4-FFF2-40B4-BE49-F238E27FC236}">
                <a16:creationId xmlns:a16="http://schemas.microsoft.com/office/drawing/2014/main" id="{D2DC6EFB-E6AD-383D-0B16-58E23F92B5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666" y="1045850"/>
            <a:ext cx="1643078" cy="207054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61E3AD-789D-0696-F611-D79114668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C47A568-96A4-78E7-01B8-FC687AC4467D}"/>
              </a:ext>
            </a:extLst>
          </p:cNvPr>
          <p:cNvSpPr txBox="1"/>
          <p:nvPr/>
        </p:nvSpPr>
        <p:spPr>
          <a:xfrm>
            <a:off x="-245740" y="0"/>
            <a:ext cx="91805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Tumbleweed and </a:t>
            </a:r>
            <a:r>
              <a:rPr lang="en-US" sz="4000" b="1" dirty="0" err="1"/>
              <a:t>Mbutshane</a:t>
            </a:r>
            <a:r>
              <a:rPr lang="en-US" sz="4000" b="1" dirty="0"/>
              <a:t> Congregations</a:t>
            </a:r>
          </a:p>
        </p:txBody>
      </p:sp>
      <p:pic>
        <p:nvPicPr>
          <p:cNvPr id="3" name="Picture 2" descr="A group of people standing in front of a red ribbon&#10;&#10;AI-generated content may be incorrect.">
            <a:extLst>
              <a:ext uri="{FF2B5EF4-FFF2-40B4-BE49-F238E27FC236}">
                <a16:creationId xmlns:a16="http://schemas.microsoft.com/office/drawing/2014/main" id="{BFA0B702-8756-DE9E-A029-7AA73413F6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2" b="6418"/>
          <a:stretch>
            <a:fillRect/>
          </a:stretch>
        </p:blipFill>
        <p:spPr>
          <a:xfrm>
            <a:off x="395536" y="1491629"/>
            <a:ext cx="5085184" cy="33123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E9C1F5A-690E-A205-B0B0-68B5C36DA2B0}"/>
              </a:ext>
            </a:extLst>
          </p:cNvPr>
          <p:cNvSpPr txBox="1"/>
          <p:nvPr/>
        </p:nvSpPr>
        <p:spPr>
          <a:xfrm>
            <a:off x="5796136" y="1491630"/>
            <a:ext cx="31683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The new Tumbleweed building was opened in March!</a:t>
            </a:r>
          </a:p>
        </p:txBody>
      </p:sp>
    </p:spTree>
    <p:extLst>
      <p:ext uri="{BB962C8B-B14F-4D97-AF65-F5344CB8AC3E}">
        <p14:creationId xmlns:p14="http://schemas.microsoft.com/office/powerpoint/2010/main" val="7337927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124F1-6956-D6C7-2D6A-4B37EAC145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7433B4F-5C27-31A7-4481-7792FC741BD8}"/>
              </a:ext>
            </a:extLst>
          </p:cNvPr>
          <p:cNvSpPr txBox="1"/>
          <p:nvPr/>
        </p:nvSpPr>
        <p:spPr>
          <a:xfrm>
            <a:off x="-394275" y="12021"/>
            <a:ext cx="91805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Tumbleweed and </a:t>
            </a:r>
            <a:r>
              <a:rPr lang="en-US" sz="4000" b="1" dirty="0" err="1"/>
              <a:t>Mbutshane</a:t>
            </a:r>
            <a:r>
              <a:rPr lang="en-US" sz="4000" b="1" dirty="0"/>
              <a:t> Congregations</a:t>
            </a:r>
          </a:p>
        </p:txBody>
      </p:sp>
      <p:pic>
        <p:nvPicPr>
          <p:cNvPr id="8" name="Picture 7" descr="A group of people sitting in a room with drums&#10;&#10;AI-generated content may be incorrect.">
            <a:extLst>
              <a:ext uri="{FF2B5EF4-FFF2-40B4-BE49-F238E27FC236}">
                <a16:creationId xmlns:a16="http://schemas.microsoft.com/office/drawing/2014/main" id="{210D3C43-CAB6-3E9B-F5D7-AD92FA5E27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78"/>
          <a:stretch>
            <a:fillRect/>
          </a:stretch>
        </p:blipFill>
        <p:spPr>
          <a:xfrm>
            <a:off x="436137" y="1549152"/>
            <a:ext cx="5544616" cy="32557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5358D54-C882-0FB0-19E1-3AA465236893}"/>
              </a:ext>
            </a:extLst>
          </p:cNvPr>
          <p:cNvSpPr txBox="1"/>
          <p:nvPr/>
        </p:nvSpPr>
        <p:spPr>
          <a:xfrm>
            <a:off x="5977925" y="1563638"/>
            <a:ext cx="28083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First</a:t>
            </a:r>
          </a:p>
          <a:p>
            <a:pPr algn="ctr"/>
            <a:r>
              <a:rPr lang="en-US" sz="3600" dirty="0"/>
              <a:t>Combined</a:t>
            </a:r>
          </a:p>
          <a:p>
            <a:pPr algn="ctr"/>
            <a:r>
              <a:rPr lang="en-US" sz="3600" dirty="0"/>
              <a:t>Service in the new building</a:t>
            </a:r>
          </a:p>
        </p:txBody>
      </p:sp>
    </p:spTree>
    <p:extLst>
      <p:ext uri="{BB962C8B-B14F-4D97-AF65-F5344CB8AC3E}">
        <p14:creationId xmlns:p14="http://schemas.microsoft.com/office/powerpoint/2010/main" val="7990866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4231F40-070C-DA01-8A96-20AE1A628338}"/>
              </a:ext>
            </a:extLst>
          </p:cNvPr>
          <p:cNvSpPr txBox="1"/>
          <p:nvPr/>
        </p:nvSpPr>
        <p:spPr>
          <a:xfrm>
            <a:off x="-540568" y="155491"/>
            <a:ext cx="91805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Tumbleweed and </a:t>
            </a:r>
            <a:r>
              <a:rPr lang="en-US" sz="4000" b="1" dirty="0" err="1"/>
              <a:t>Mbutshane</a:t>
            </a:r>
            <a:r>
              <a:rPr lang="en-US" sz="4000" b="1" dirty="0"/>
              <a:t> Congregations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CBC34E-24E6-54F6-B02C-14122604B48D}"/>
              </a:ext>
            </a:extLst>
          </p:cNvPr>
          <p:cNvSpPr txBox="1"/>
          <p:nvPr/>
        </p:nvSpPr>
        <p:spPr>
          <a:xfrm>
            <a:off x="323528" y="1491630"/>
            <a:ext cx="8208912" cy="343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700" b="1" dirty="0">
                <a:cs typeface="Lucida Sans Unicode" panose="020B0602030504020204" pitchFamily="34" charset="0"/>
              </a:rPr>
              <a:t>Ο</a:t>
            </a:r>
            <a:r>
              <a:rPr lang="en-US" sz="2700" b="1" dirty="0">
                <a:cs typeface="Lucida Sans Unicode" panose="020B0602030504020204" pitchFamily="34" charset="0"/>
              </a:rPr>
              <a:t>      Weekly Home cells at  Tumbleweed and  </a:t>
            </a:r>
          </a:p>
          <a:p>
            <a:r>
              <a:rPr lang="en-US" sz="2700" b="1" dirty="0">
                <a:cs typeface="Lucida Sans Unicode" panose="020B0602030504020204" pitchFamily="34" charset="0"/>
              </a:rPr>
              <a:t>         at </a:t>
            </a:r>
            <a:r>
              <a:rPr lang="en-US" sz="2700" b="1" dirty="0" err="1">
                <a:cs typeface="Lucida Sans Unicode" panose="020B0602030504020204" pitchFamily="34" charset="0"/>
              </a:rPr>
              <a:t>Lidgetton</a:t>
            </a:r>
            <a:endParaRPr lang="en-US" sz="2700" b="1" dirty="0">
              <a:cs typeface="Lucida Sans Unicode" panose="020B0602030504020204" pitchFamily="34" charset="0"/>
            </a:endParaRPr>
          </a:p>
          <a:p>
            <a:r>
              <a:rPr lang="el-GR" sz="2700" b="1" dirty="0">
                <a:cs typeface="Lucida Sans Unicode" panose="020B0602030504020204" pitchFamily="34" charset="0"/>
              </a:rPr>
              <a:t>Ο</a:t>
            </a:r>
            <a:r>
              <a:rPr lang="en-US" sz="2700" b="1" dirty="0">
                <a:cs typeface="Lucida Sans Unicode" panose="020B0602030504020204" pitchFamily="34" charset="0"/>
              </a:rPr>
              <a:t>      Combined Passover celebration </a:t>
            </a:r>
          </a:p>
          <a:p>
            <a:r>
              <a:rPr lang="el-GR" sz="2700" b="1" dirty="0">
                <a:cs typeface="Lucida Sans Unicode" panose="020B0602030504020204" pitchFamily="34" charset="0"/>
              </a:rPr>
              <a:t>Ο</a:t>
            </a:r>
            <a:r>
              <a:rPr lang="en-US" sz="2700" b="1" dirty="0">
                <a:cs typeface="Lucida Sans Unicode" panose="020B0602030504020204" pitchFamily="34" charset="0"/>
              </a:rPr>
              <a:t>      Thursday Prayer meetings at Tumbleweed</a:t>
            </a:r>
          </a:p>
          <a:p>
            <a:r>
              <a:rPr lang="el-GR" sz="2700" b="1" dirty="0">
                <a:cs typeface="Lucida Sans Unicode" panose="020B0602030504020204" pitchFamily="34" charset="0"/>
              </a:rPr>
              <a:t>Ο</a:t>
            </a:r>
            <a:r>
              <a:rPr lang="en-US" sz="2700" b="1" dirty="0">
                <a:cs typeface="Lucida Sans Unicode" panose="020B0602030504020204" pitchFamily="34" charset="0"/>
              </a:rPr>
              <a:t>      Monthly combined services</a:t>
            </a:r>
            <a:r>
              <a:rPr lang="el-GR" sz="2700" b="1" dirty="0">
                <a:cs typeface="Lucida Sans Unicode" panose="020B0602030504020204" pitchFamily="34" charset="0"/>
              </a:rPr>
              <a:t> </a:t>
            </a:r>
            <a:endParaRPr lang="en-US" sz="2700" b="1" dirty="0">
              <a:cs typeface="Lucida Sans Unicode" panose="020B0602030504020204" pitchFamily="34" charset="0"/>
            </a:endParaRPr>
          </a:p>
          <a:p>
            <a:r>
              <a:rPr lang="el-GR" sz="2700" b="1" dirty="0">
                <a:cs typeface="Lucida Sans Unicode" panose="020B0602030504020204" pitchFamily="34" charset="0"/>
              </a:rPr>
              <a:t>Ο</a:t>
            </a:r>
            <a:r>
              <a:rPr lang="en-US" sz="2700" b="1" dirty="0">
                <a:cs typeface="Lucida Sans Unicode" panose="020B0602030504020204" pitchFamily="34" charset="0"/>
              </a:rPr>
              <a:t>      Twice in the year we joined in Combined</a:t>
            </a:r>
          </a:p>
          <a:p>
            <a:r>
              <a:rPr lang="en-US" sz="2700" b="1" dirty="0">
                <a:cs typeface="Lucida Sans Unicode" panose="020B0602030504020204" pitchFamily="34" charset="0"/>
              </a:rPr>
              <a:t>         services with all 3 congregations.</a:t>
            </a:r>
          </a:p>
          <a:p>
            <a:endParaRPr lang="en-US" sz="2800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1390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ross in front of a sunset&#10;&#10;Description automatically generated with medium confidence">
            <a:extLst>
              <a:ext uri="{FF2B5EF4-FFF2-40B4-BE49-F238E27FC236}">
                <a16:creationId xmlns:a16="http://schemas.microsoft.com/office/drawing/2014/main" id="{AE432401-61E7-D39D-3B75-6054309E451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66" t="23211" r="-427" b="6512"/>
          <a:stretch/>
        </p:blipFill>
        <p:spPr>
          <a:xfrm>
            <a:off x="-9948" y="0"/>
            <a:ext cx="9153948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3D9EF8-2A4D-526A-101A-7C605285C4F7}"/>
              </a:ext>
            </a:extLst>
          </p:cNvPr>
          <p:cNvSpPr txBox="1"/>
          <p:nvPr/>
        </p:nvSpPr>
        <p:spPr>
          <a:xfrm>
            <a:off x="-108520" y="3723878"/>
            <a:ext cx="91539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2. Ministry</a:t>
            </a:r>
          </a:p>
        </p:txBody>
      </p:sp>
    </p:spTree>
    <p:extLst>
      <p:ext uri="{BB962C8B-B14F-4D97-AF65-F5344CB8AC3E}">
        <p14:creationId xmlns:p14="http://schemas.microsoft.com/office/powerpoint/2010/main" val="14125909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6886" y="3457892"/>
            <a:ext cx="55943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SzPct val="115000"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Jan 2024: Church layout reorientated and a new </a:t>
            </a:r>
          </a:p>
          <a:p>
            <a:pPr algn="ctr">
              <a:buSzPct val="115000"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digital sound desk purchased</a:t>
            </a:r>
          </a:p>
        </p:txBody>
      </p:sp>
      <p:pic>
        <p:nvPicPr>
          <p:cNvPr id="3" name="Picture 2" descr="A group of people playing instruments&#10;&#10;Description automatically generated">
            <a:extLst>
              <a:ext uri="{FF2B5EF4-FFF2-40B4-BE49-F238E27FC236}">
                <a16:creationId xmlns:a16="http://schemas.microsoft.com/office/drawing/2014/main" id="{75D9FE26-FB73-1657-BD20-81335CFCE9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40" r="5085"/>
          <a:stretch/>
        </p:blipFill>
        <p:spPr>
          <a:xfrm>
            <a:off x="411621" y="425104"/>
            <a:ext cx="4032448" cy="2898322"/>
          </a:xfrm>
          <a:prstGeom prst="rect">
            <a:avLst/>
          </a:prstGeom>
        </p:spPr>
      </p:pic>
      <p:pic>
        <p:nvPicPr>
          <p:cNvPr id="5" name="Picture 4" descr="A room with tables and chairs&#10;&#10;AI-generated content may be incorrect.">
            <a:extLst>
              <a:ext uri="{FF2B5EF4-FFF2-40B4-BE49-F238E27FC236}">
                <a16:creationId xmlns:a16="http://schemas.microsoft.com/office/drawing/2014/main" id="{4626F3CF-CD51-065E-6C72-6FF0A65C65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00658" y="723977"/>
            <a:ext cx="3915900" cy="2936925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CEE3E71E-D7E3-3D53-D22B-3A6537EE3B2A}"/>
              </a:ext>
            </a:extLst>
          </p:cNvPr>
          <p:cNvSpPr/>
          <p:nvPr/>
        </p:nvSpPr>
        <p:spPr>
          <a:xfrm>
            <a:off x="4716016" y="1779662"/>
            <a:ext cx="792088" cy="36004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8108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03D27A4-015B-70DB-3C14-9FF24852D842}"/>
              </a:ext>
            </a:extLst>
          </p:cNvPr>
          <p:cNvSpPr txBox="1"/>
          <p:nvPr/>
        </p:nvSpPr>
        <p:spPr>
          <a:xfrm>
            <a:off x="917803" y="250127"/>
            <a:ext cx="756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FF"/>
                </a:solidFill>
              </a:rPr>
              <a:t>2024 Children’s ministry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FF18FC-F25C-E601-0C35-EB513D4D238D}"/>
              </a:ext>
            </a:extLst>
          </p:cNvPr>
          <p:cNvSpPr txBox="1"/>
          <p:nvPr/>
        </p:nvSpPr>
        <p:spPr>
          <a:xfrm>
            <a:off x="575556" y="993866"/>
            <a:ext cx="7992888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FFFF"/>
                </a:solidFill>
              </a:rPr>
              <a:t>A very big thank you to all the teachers </a:t>
            </a:r>
          </a:p>
          <a:p>
            <a:pPr algn="ctr"/>
            <a:r>
              <a:rPr lang="en-US" sz="2800" dirty="0">
                <a:solidFill>
                  <a:srgbClr val="FFFFFF"/>
                </a:solidFill>
              </a:rPr>
              <a:t>of the BLITZ and SPARKS groups </a:t>
            </a:r>
          </a:p>
        </p:txBody>
      </p:sp>
      <p:pic>
        <p:nvPicPr>
          <p:cNvPr id="5" name="Picture 4" descr="A child smiling at the camera&#10;&#10;Description automatically generated">
            <a:extLst>
              <a:ext uri="{FF2B5EF4-FFF2-40B4-BE49-F238E27FC236}">
                <a16:creationId xmlns:a16="http://schemas.microsoft.com/office/drawing/2014/main" id="{C83F7E3E-93D7-A938-9749-FF846CD481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3712737"/>
            <a:ext cx="980108" cy="1208095"/>
          </a:xfrm>
          <a:prstGeom prst="rect">
            <a:avLst/>
          </a:prstGeom>
        </p:spPr>
      </p:pic>
      <p:pic>
        <p:nvPicPr>
          <p:cNvPr id="7" name="Picture 6" descr="A child with blonde hair&#10;&#10;Description automatically generated">
            <a:extLst>
              <a:ext uri="{FF2B5EF4-FFF2-40B4-BE49-F238E27FC236}">
                <a16:creationId xmlns:a16="http://schemas.microsoft.com/office/drawing/2014/main" id="{E8D1826B-2CD7-DA1E-540E-1E3D84A759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42" y="2444577"/>
            <a:ext cx="991987" cy="1352305"/>
          </a:xfrm>
          <a:prstGeom prst="rect">
            <a:avLst/>
          </a:prstGeom>
        </p:spPr>
      </p:pic>
      <p:pic>
        <p:nvPicPr>
          <p:cNvPr id="9" name="Picture 8" descr="A close-up of a child&#10;&#10;Description automatically generated">
            <a:extLst>
              <a:ext uri="{FF2B5EF4-FFF2-40B4-BE49-F238E27FC236}">
                <a16:creationId xmlns:a16="http://schemas.microsoft.com/office/drawing/2014/main" id="{3D2B2784-E36F-769A-483A-7E9B097984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576" y="3747489"/>
            <a:ext cx="955855" cy="1208095"/>
          </a:xfrm>
          <a:prstGeom prst="rect">
            <a:avLst/>
          </a:prstGeom>
        </p:spPr>
      </p:pic>
      <p:pic>
        <p:nvPicPr>
          <p:cNvPr id="11" name="Picture 10" descr="A close-up of a young child&#10;&#10;Description automatically generated">
            <a:extLst>
              <a:ext uri="{FF2B5EF4-FFF2-40B4-BE49-F238E27FC236}">
                <a16:creationId xmlns:a16="http://schemas.microsoft.com/office/drawing/2014/main" id="{2F63FF5E-30B7-234C-9C22-89A48B9DD7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833791"/>
            <a:ext cx="887092" cy="105958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FE94CC2-EC30-7E61-C223-AB090C2E32A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735030"/>
            <a:ext cx="726906" cy="1158343"/>
          </a:xfrm>
          <a:prstGeom prst="rect">
            <a:avLst/>
          </a:prstGeom>
        </p:spPr>
      </p:pic>
      <p:pic>
        <p:nvPicPr>
          <p:cNvPr id="15" name="Picture 14" descr="A child smiling at the camera&#10;&#10;Description automatically generated">
            <a:extLst>
              <a:ext uri="{FF2B5EF4-FFF2-40B4-BE49-F238E27FC236}">
                <a16:creationId xmlns:a16="http://schemas.microsoft.com/office/drawing/2014/main" id="{F785077A-4E2F-7167-273F-34D507BA75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138" y="2296443"/>
            <a:ext cx="1000287" cy="1309709"/>
          </a:xfrm>
          <a:prstGeom prst="rect">
            <a:avLst/>
          </a:prstGeom>
        </p:spPr>
      </p:pic>
      <p:pic>
        <p:nvPicPr>
          <p:cNvPr id="17" name="Picture 16" descr="A close up of a child&#10;&#10;Description automatically generated">
            <a:extLst>
              <a:ext uri="{FF2B5EF4-FFF2-40B4-BE49-F238E27FC236}">
                <a16:creationId xmlns:a16="http://schemas.microsoft.com/office/drawing/2014/main" id="{25654C8A-669A-2F5C-71BC-41E2336F24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7442" y="2304194"/>
            <a:ext cx="927458" cy="1311864"/>
          </a:xfrm>
          <a:prstGeom prst="rect">
            <a:avLst/>
          </a:prstGeom>
        </p:spPr>
      </p:pic>
      <p:pic>
        <p:nvPicPr>
          <p:cNvPr id="19" name="Picture 18" descr="A child smiling at the camera&#10;&#10;Description automatically generated">
            <a:extLst>
              <a:ext uri="{FF2B5EF4-FFF2-40B4-BE49-F238E27FC236}">
                <a16:creationId xmlns:a16="http://schemas.microsoft.com/office/drawing/2014/main" id="{16994C41-1D57-9837-EAC9-97EE2874CFA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9974" y="2411041"/>
            <a:ext cx="897075" cy="1208095"/>
          </a:xfrm>
          <a:prstGeom prst="rect">
            <a:avLst/>
          </a:prstGeom>
        </p:spPr>
      </p:pic>
      <p:pic>
        <p:nvPicPr>
          <p:cNvPr id="21" name="Picture 20" descr="A child smiling at the camera&#10;&#10;Description automatically generated">
            <a:extLst>
              <a:ext uri="{FF2B5EF4-FFF2-40B4-BE49-F238E27FC236}">
                <a16:creationId xmlns:a16="http://schemas.microsoft.com/office/drawing/2014/main" id="{22F7C88B-1D9A-896E-5ADA-5BE73EE5C4B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111" y="2375463"/>
            <a:ext cx="1061455" cy="1309709"/>
          </a:xfrm>
          <a:prstGeom prst="rect">
            <a:avLst/>
          </a:prstGeom>
        </p:spPr>
      </p:pic>
      <p:pic>
        <p:nvPicPr>
          <p:cNvPr id="23" name="Picture 22" descr="A close-up of a smiling child&#10;&#10;Description automatically generated">
            <a:extLst>
              <a:ext uri="{FF2B5EF4-FFF2-40B4-BE49-F238E27FC236}">
                <a16:creationId xmlns:a16="http://schemas.microsoft.com/office/drawing/2014/main" id="{6F883C78-90BF-526B-7514-FCB43D5A095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833791"/>
            <a:ext cx="772229" cy="1158343"/>
          </a:xfrm>
          <a:prstGeom prst="rect">
            <a:avLst/>
          </a:prstGeom>
        </p:spPr>
      </p:pic>
      <p:pic>
        <p:nvPicPr>
          <p:cNvPr id="25" name="Picture 24" descr="A child smiling at the camera&#10;&#10;Description automatically generated">
            <a:extLst>
              <a:ext uri="{FF2B5EF4-FFF2-40B4-BE49-F238E27FC236}">
                <a16:creationId xmlns:a16="http://schemas.microsoft.com/office/drawing/2014/main" id="{24A2371B-E775-A89D-D247-0E59B34FF71F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7" t="3800" r="21316" b="20601"/>
          <a:stretch/>
        </p:blipFill>
        <p:spPr>
          <a:xfrm>
            <a:off x="1269337" y="2503401"/>
            <a:ext cx="918353" cy="1271565"/>
          </a:xfrm>
          <a:prstGeom prst="rect">
            <a:avLst/>
          </a:prstGeom>
        </p:spPr>
      </p:pic>
      <p:pic>
        <p:nvPicPr>
          <p:cNvPr id="27" name="Picture 26" descr="A child smiling at the camera&#10;&#10;Description automatically generated">
            <a:extLst>
              <a:ext uri="{FF2B5EF4-FFF2-40B4-BE49-F238E27FC236}">
                <a16:creationId xmlns:a16="http://schemas.microsoft.com/office/drawing/2014/main" id="{7B9CDA03-725A-D96D-DDC3-322F6096CD4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091" y="3896002"/>
            <a:ext cx="862114" cy="1059582"/>
          </a:xfrm>
          <a:prstGeom prst="rect">
            <a:avLst/>
          </a:prstGeom>
        </p:spPr>
      </p:pic>
      <p:pic>
        <p:nvPicPr>
          <p:cNvPr id="29" name="Picture 28" descr="A close-up of a child&#10;&#10;Description automatically generated">
            <a:extLst>
              <a:ext uri="{FF2B5EF4-FFF2-40B4-BE49-F238E27FC236}">
                <a16:creationId xmlns:a16="http://schemas.microsoft.com/office/drawing/2014/main" id="{22F6602C-B5DF-0769-5557-D45D801E0B9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508" y="3721674"/>
            <a:ext cx="772242" cy="1185416"/>
          </a:xfrm>
          <a:prstGeom prst="rect">
            <a:avLst/>
          </a:prstGeom>
        </p:spPr>
      </p:pic>
      <p:pic>
        <p:nvPicPr>
          <p:cNvPr id="31" name="Picture 30" descr="A close-up of a child smiling&#10;&#10;Description automatically generated">
            <a:extLst>
              <a:ext uri="{FF2B5EF4-FFF2-40B4-BE49-F238E27FC236}">
                <a16:creationId xmlns:a16="http://schemas.microsoft.com/office/drawing/2014/main" id="{2FE5191B-738D-C37F-5DD5-CAB6636E946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0117" y="3685172"/>
            <a:ext cx="889983" cy="1247498"/>
          </a:xfrm>
          <a:prstGeom prst="rect">
            <a:avLst/>
          </a:prstGeom>
        </p:spPr>
      </p:pic>
      <p:pic>
        <p:nvPicPr>
          <p:cNvPr id="33" name="Picture 32" descr="A child smiling at the camera&#10;&#10;Description automatically generated">
            <a:extLst>
              <a:ext uri="{FF2B5EF4-FFF2-40B4-BE49-F238E27FC236}">
                <a16:creationId xmlns:a16="http://schemas.microsoft.com/office/drawing/2014/main" id="{8670FBA9-D7F4-9E0F-9AC1-319C2C766C1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994" y="2375462"/>
            <a:ext cx="910087" cy="1309709"/>
          </a:xfrm>
          <a:prstGeom prst="rect">
            <a:avLst/>
          </a:prstGeom>
        </p:spPr>
      </p:pic>
      <p:pic>
        <p:nvPicPr>
          <p:cNvPr id="35" name="Picture 3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D7A9F267-A1E8-F571-FA18-6EF96A3B0DA9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31" t="27593" b="33194"/>
          <a:stretch/>
        </p:blipFill>
        <p:spPr>
          <a:xfrm>
            <a:off x="2435572" y="2374263"/>
            <a:ext cx="927459" cy="1312110"/>
          </a:xfrm>
          <a:prstGeom prst="rect">
            <a:avLst/>
          </a:prstGeom>
        </p:spPr>
      </p:pic>
      <p:pic>
        <p:nvPicPr>
          <p:cNvPr id="37" name="Picture 36" descr="A close-up of a young child&#10;&#10;Description automatically generated">
            <a:extLst>
              <a:ext uri="{FF2B5EF4-FFF2-40B4-BE49-F238E27FC236}">
                <a16:creationId xmlns:a16="http://schemas.microsoft.com/office/drawing/2014/main" id="{51DEF79B-7C5C-FF82-D746-079F0AE2DF7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82" y="1047432"/>
            <a:ext cx="839175" cy="1233659"/>
          </a:xfrm>
          <a:prstGeom prst="rect">
            <a:avLst/>
          </a:prstGeom>
        </p:spPr>
      </p:pic>
      <p:pic>
        <p:nvPicPr>
          <p:cNvPr id="39" name="Picture 38" descr="A child smiling at the camera&#10;&#10;Description automatically generated">
            <a:extLst>
              <a:ext uri="{FF2B5EF4-FFF2-40B4-BE49-F238E27FC236}">
                <a16:creationId xmlns:a16="http://schemas.microsoft.com/office/drawing/2014/main" id="{E2FAA486-E309-C788-1885-07D6EB218A85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351" y="921351"/>
            <a:ext cx="898585" cy="1250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2847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03D27A4-015B-70DB-3C14-9FF24852D842}"/>
              </a:ext>
            </a:extLst>
          </p:cNvPr>
          <p:cNvSpPr txBox="1"/>
          <p:nvPr/>
        </p:nvSpPr>
        <p:spPr>
          <a:xfrm>
            <a:off x="359320" y="246834"/>
            <a:ext cx="756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FF"/>
                </a:solidFill>
              </a:rPr>
              <a:t>2024 Set-up teams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D1903F-C789-6970-1811-4FC5457CD055}"/>
              </a:ext>
            </a:extLst>
          </p:cNvPr>
          <p:cNvSpPr txBox="1"/>
          <p:nvPr/>
        </p:nvSpPr>
        <p:spPr>
          <a:xfrm>
            <a:off x="6218628" y="3290403"/>
            <a:ext cx="1440160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Thank you </a:t>
            </a:r>
          </a:p>
          <a:p>
            <a:pPr algn="ctr"/>
            <a:r>
              <a:rPr lang="en-US" b="1" dirty="0" err="1">
                <a:solidFill>
                  <a:srgbClr val="FFFFFF"/>
                </a:solidFill>
              </a:rPr>
              <a:t>Mirjam</a:t>
            </a:r>
            <a:r>
              <a:rPr lang="en-US" b="1" dirty="0">
                <a:solidFill>
                  <a:srgbClr val="FFFFFF"/>
                </a:solidFill>
              </a:rPr>
              <a:t> for constantly </a:t>
            </a:r>
          </a:p>
          <a:p>
            <a:pPr algn="ctr"/>
            <a:r>
              <a:rPr lang="en-US" b="1" dirty="0">
                <a:solidFill>
                  <a:srgbClr val="FFFFFF"/>
                </a:solidFill>
              </a:rPr>
              <a:t>stocking up the</a:t>
            </a:r>
          </a:p>
          <a:p>
            <a:pPr algn="ctr"/>
            <a:r>
              <a:rPr lang="en-US" b="1" dirty="0">
                <a:solidFill>
                  <a:srgbClr val="FFFFFF"/>
                </a:solidFill>
              </a:rPr>
              <a:t>kitchen</a:t>
            </a:r>
          </a:p>
        </p:txBody>
      </p:sp>
      <p:pic>
        <p:nvPicPr>
          <p:cNvPr id="7" name="Picture 6" descr="Two boys standing next to a chalkboard&#10;&#10;Description automatically generated">
            <a:extLst>
              <a:ext uri="{FF2B5EF4-FFF2-40B4-BE49-F238E27FC236}">
                <a16:creationId xmlns:a16="http://schemas.microsoft.com/office/drawing/2014/main" id="{E2FC6919-C9D6-58FA-38BF-26E753CAAE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25" y="1132635"/>
            <a:ext cx="3360373" cy="2520280"/>
          </a:xfrm>
          <a:prstGeom prst="rect">
            <a:avLst/>
          </a:prstGeom>
        </p:spPr>
      </p:pic>
      <p:pic>
        <p:nvPicPr>
          <p:cNvPr id="5" name="Picture 4" descr="A person with blonde hair smiling&#10;&#10;Description automatically generated">
            <a:extLst>
              <a:ext uri="{FF2B5EF4-FFF2-40B4-BE49-F238E27FC236}">
                <a16:creationId xmlns:a16="http://schemas.microsoft.com/office/drawing/2014/main" id="{C80DC6D2-91D5-591F-2F72-F19CC324F9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497" y="3290403"/>
            <a:ext cx="1051142" cy="1725225"/>
          </a:xfrm>
          <a:prstGeom prst="rect">
            <a:avLst/>
          </a:prstGeom>
        </p:spPr>
      </p:pic>
      <p:pic>
        <p:nvPicPr>
          <p:cNvPr id="8" name="Picture 7" descr="A person and person with children&#10;&#10;Description automatically generated">
            <a:extLst>
              <a:ext uri="{FF2B5EF4-FFF2-40B4-BE49-F238E27FC236}">
                <a16:creationId xmlns:a16="http://schemas.microsoft.com/office/drawing/2014/main" id="{8574A534-5850-E52F-03B9-225B5443D9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340" y="278110"/>
            <a:ext cx="1470260" cy="1754326"/>
          </a:xfrm>
          <a:prstGeom prst="rect">
            <a:avLst/>
          </a:prstGeom>
        </p:spPr>
      </p:pic>
      <p:pic>
        <p:nvPicPr>
          <p:cNvPr id="10" name="Picture 9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9A742D2A-F180-5808-540E-38651B05F9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80" b="7119"/>
          <a:stretch>
            <a:fillRect/>
          </a:stretch>
        </p:blipFill>
        <p:spPr>
          <a:xfrm>
            <a:off x="3255459" y="3517888"/>
            <a:ext cx="2646174" cy="1352701"/>
          </a:xfrm>
          <a:prstGeom prst="rect">
            <a:avLst/>
          </a:prstGeom>
        </p:spPr>
      </p:pic>
      <p:pic>
        <p:nvPicPr>
          <p:cNvPr id="12" name="Picture 11" descr="A group of people sitting on a couch&#10;&#10;Description automatically generated">
            <a:extLst>
              <a:ext uri="{FF2B5EF4-FFF2-40B4-BE49-F238E27FC236}">
                <a16:creationId xmlns:a16="http://schemas.microsoft.com/office/drawing/2014/main" id="{633E7E98-F13C-1B93-A283-3B0079CBA00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7" t="20612" r="40434" b="58085"/>
          <a:stretch/>
        </p:blipFill>
        <p:spPr>
          <a:xfrm>
            <a:off x="4071570" y="873308"/>
            <a:ext cx="3048980" cy="1199809"/>
          </a:xfrm>
          <a:prstGeom prst="rect">
            <a:avLst/>
          </a:prstGeom>
        </p:spPr>
      </p:pic>
      <p:pic>
        <p:nvPicPr>
          <p:cNvPr id="16" name="Picture 15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601398CE-1173-B929-BD86-88B61C087F1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202" y="3946872"/>
            <a:ext cx="703045" cy="911804"/>
          </a:xfrm>
          <a:prstGeom prst="rect">
            <a:avLst/>
          </a:prstGeom>
        </p:spPr>
      </p:pic>
      <p:pic>
        <p:nvPicPr>
          <p:cNvPr id="24" name="Picture 23" descr="A person and person sitting together&#10;&#10;Description automatically generated">
            <a:extLst>
              <a:ext uri="{FF2B5EF4-FFF2-40B4-BE49-F238E27FC236}">
                <a16:creationId xmlns:a16="http://schemas.microsoft.com/office/drawing/2014/main" id="{CA7FAD5E-2BF1-542A-1C72-0FB937C3E52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38" t="21988" r="19263" b="39470"/>
          <a:stretch/>
        </p:blipFill>
        <p:spPr>
          <a:xfrm>
            <a:off x="454862" y="3890739"/>
            <a:ext cx="1757425" cy="971362"/>
          </a:xfrm>
          <a:prstGeom prst="rect">
            <a:avLst/>
          </a:prstGeom>
        </p:spPr>
      </p:pic>
      <p:pic>
        <p:nvPicPr>
          <p:cNvPr id="26" name="Picture 25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0408FA14-176E-7DFB-619B-E9BCFCA9471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283" y="2237071"/>
            <a:ext cx="722033" cy="971362"/>
          </a:xfrm>
          <a:prstGeom prst="rect">
            <a:avLst/>
          </a:prstGeom>
        </p:spPr>
      </p:pic>
      <p:pic>
        <p:nvPicPr>
          <p:cNvPr id="28" name="Picture 27" descr="A person taking a selfie&#10;&#10;Description automatically generated">
            <a:extLst>
              <a:ext uri="{FF2B5EF4-FFF2-40B4-BE49-F238E27FC236}">
                <a16:creationId xmlns:a16="http://schemas.microsoft.com/office/drawing/2014/main" id="{362F4285-987C-6FE7-F075-86AA30359572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75" t="3707" r="11229"/>
          <a:stretch/>
        </p:blipFill>
        <p:spPr>
          <a:xfrm>
            <a:off x="6622316" y="2240695"/>
            <a:ext cx="722033" cy="989050"/>
          </a:xfrm>
          <a:prstGeom prst="rect">
            <a:avLst/>
          </a:prstGeom>
        </p:spPr>
      </p:pic>
      <p:pic>
        <p:nvPicPr>
          <p:cNvPr id="30" name="Picture 29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56ECF3D4-D070-1895-D850-8F2B265C8AC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18" t="6629" r="18609" b="17800"/>
          <a:stretch/>
        </p:blipFill>
        <p:spPr>
          <a:xfrm>
            <a:off x="7365662" y="2253398"/>
            <a:ext cx="646157" cy="955035"/>
          </a:xfrm>
          <a:prstGeom prst="rect">
            <a:avLst/>
          </a:prstGeom>
        </p:spPr>
      </p:pic>
      <p:pic>
        <p:nvPicPr>
          <p:cNvPr id="32" name="Picture 31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CC4F1A42-301B-3457-35E3-DEB1E3B7710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042" y="2272699"/>
            <a:ext cx="671196" cy="935734"/>
          </a:xfrm>
          <a:prstGeom prst="rect">
            <a:avLst/>
          </a:prstGeom>
        </p:spPr>
      </p:pic>
      <p:pic>
        <p:nvPicPr>
          <p:cNvPr id="6" name="Picture 5" descr="A person smiling for the camera&#10;&#10;AI-generated content may be incorrect.">
            <a:extLst>
              <a:ext uri="{FF2B5EF4-FFF2-40B4-BE49-F238E27FC236}">
                <a16:creationId xmlns:a16="http://schemas.microsoft.com/office/drawing/2014/main" id="{E8FC3AD3-80C7-C8DE-2FB9-4EB00B4122A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68"/>
          <a:stretch/>
        </p:blipFill>
        <p:spPr>
          <a:xfrm>
            <a:off x="3820524" y="2095995"/>
            <a:ext cx="990156" cy="1289142"/>
          </a:xfrm>
          <a:prstGeom prst="rect">
            <a:avLst/>
          </a:prstGeom>
        </p:spPr>
      </p:pic>
      <p:pic>
        <p:nvPicPr>
          <p:cNvPr id="11" name="Picture 10" descr="A person smiling for the camera&#10;&#10;AI-generated content may be incorrect.">
            <a:extLst>
              <a:ext uri="{FF2B5EF4-FFF2-40B4-BE49-F238E27FC236}">
                <a16:creationId xmlns:a16="http://schemas.microsoft.com/office/drawing/2014/main" id="{ABB0CD02-C6C6-C657-25E5-95ADF7FFBB9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271" y="2104160"/>
            <a:ext cx="954864" cy="1309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615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ross in front of a sunset&#10;&#10;Description automatically generated with medium confidence">
            <a:extLst>
              <a:ext uri="{FF2B5EF4-FFF2-40B4-BE49-F238E27FC236}">
                <a16:creationId xmlns:a16="http://schemas.microsoft.com/office/drawing/2014/main" id="{AE432401-61E7-D39D-3B75-6054309E451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66" t="23211" r="-427" b="6512"/>
          <a:stretch/>
        </p:blipFill>
        <p:spPr>
          <a:xfrm>
            <a:off x="-9948" y="0"/>
            <a:ext cx="9153948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3D9EF8-2A4D-526A-101A-7C605285C4F7}"/>
              </a:ext>
            </a:extLst>
          </p:cNvPr>
          <p:cNvSpPr txBox="1"/>
          <p:nvPr/>
        </p:nvSpPr>
        <p:spPr>
          <a:xfrm>
            <a:off x="-108520" y="3723878"/>
            <a:ext cx="91539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1. Leadership</a:t>
            </a:r>
          </a:p>
        </p:txBody>
      </p:sp>
    </p:spTree>
    <p:extLst>
      <p:ext uri="{BB962C8B-B14F-4D97-AF65-F5344CB8AC3E}">
        <p14:creationId xmlns:p14="http://schemas.microsoft.com/office/powerpoint/2010/main" val="14506003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1364927-227A-77AF-1F53-47AADE790058}"/>
              </a:ext>
            </a:extLst>
          </p:cNvPr>
          <p:cNvSpPr txBox="1"/>
          <p:nvPr/>
        </p:nvSpPr>
        <p:spPr>
          <a:xfrm>
            <a:off x="1727684" y="248059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600" b="1" dirty="0">
                <a:solidFill>
                  <a:srgbClr val="FFFFFF"/>
                </a:solidFill>
              </a:rPr>
              <a:t>Pastoral Care team 2024 </a:t>
            </a:r>
          </a:p>
        </p:txBody>
      </p:sp>
      <p:pic>
        <p:nvPicPr>
          <p:cNvPr id="5" name="Picture 4" descr="A person and person taking a selfie&#10;&#10;Description automatically generated">
            <a:extLst>
              <a:ext uri="{FF2B5EF4-FFF2-40B4-BE49-F238E27FC236}">
                <a16:creationId xmlns:a16="http://schemas.microsoft.com/office/drawing/2014/main" id="{90D2802D-A033-CBCD-9F88-E699067E7F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1" t="15001" r="6600" b="22000"/>
          <a:stretch/>
        </p:blipFill>
        <p:spPr>
          <a:xfrm>
            <a:off x="4365053" y="1228789"/>
            <a:ext cx="2232248" cy="16741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A close-up of a person smiling&#10;&#10;Description automatically generated">
            <a:extLst>
              <a:ext uri="{FF2B5EF4-FFF2-40B4-BE49-F238E27FC236}">
                <a16:creationId xmlns:a16="http://schemas.microsoft.com/office/drawing/2014/main" id="{2DCB8C9E-5526-2170-16AC-37505459A9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0076" y="3109309"/>
            <a:ext cx="1224136" cy="1615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A person smiling at the camera&#10;&#10;Description automatically generated with medium confidence">
            <a:extLst>
              <a:ext uri="{FF2B5EF4-FFF2-40B4-BE49-F238E27FC236}">
                <a16:creationId xmlns:a16="http://schemas.microsoft.com/office/drawing/2014/main" id="{3E913F92-02E3-862E-BCAF-7B91ED506E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3177383"/>
            <a:ext cx="1152127" cy="16309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AutoShape 2">
            <a:extLst>
              <a:ext uri="{FF2B5EF4-FFF2-40B4-BE49-F238E27FC236}">
                <a16:creationId xmlns:a16="http://schemas.microsoft.com/office/drawing/2014/main" id="{458472E1-01B8-03AC-7590-DA9538C0A4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/>
          </a:p>
        </p:txBody>
      </p:sp>
      <p:sp>
        <p:nvSpPr>
          <p:cNvPr id="19" name="AutoShape 4">
            <a:extLst>
              <a:ext uri="{FF2B5EF4-FFF2-40B4-BE49-F238E27FC236}">
                <a16:creationId xmlns:a16="http://schemas.microsoft.com/office/drawing/2014/main" id="{D708086D-129D-6432-2A1A-5F9CCF9F74D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25717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B6EA5A78-278E-12C2-9B85-2E3BE8C708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86" y="828675"/>
            <a:ext cx="2619375" cy="17430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C8A8FC5B-95EF-21B2-E5B0-FF7300C71F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2" r="43620"/>
          <a:stretch/>
        </p:blipFill>
        <p:spPr bwMode="auto">
          <a:xfrm>
            <a:off x="2492152" y="970590"/>
            <a:ext cx="1707124" cy="14763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close-up of a person smiling&#10;&#10;Description automatically generated">
            <a:extLst>
              <a:ext uri="{FF2B5EF4-FFF2-40B4-BE49-F238E27FC236}">
                <a16:creationId xmlns:a16="http://schemas.microsoft.com/office/drawing/2014/main" id="{54BCBC76-E76C-B5B9-0930-417A021C2AC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56"/>
          <a:stretch/>
        </p:blipFill>
        <p:spPr>
          <a:xfrm>
            <a:off x="7866771" y="1149800"/>
            <a:ext cx="955047" cy="1753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A person with white hair wearing glasses&#10;&#10;Description automatically generated">
            <a:extLst>
              <a:ext uri="{FF2B5EF4-FFF2-40B4-BE49-F238E27FC236}">
                <a16:creationId xmlns:a16="http://schemas.microsoft.com/office/drawing/2014/main" id="{0D171C08-6DFA-8218-E5D3-FAAC9865AC2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4" r="9951" b="9950"/>
          <a:stretch/>
        </p:blipFill>
        <p:spPr>
          <a:xfrm>
            <a:off x="5590646" y="2996929"/>
            <a:ext cx="1134670" cy="18878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6CE23F35-E5C6-AB82-522D-28798A67F3B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301" y="1181611"/>
            <a:ext cx="1134670" cy="17275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8D0A754-ACE4-8FE7-CF5C-316B044CFFCE}"/>
              </a:ext>
            </a:extLst>
          </p:cNvPr>
          <p:cNvSpPr txBox="1"/>
          <p:nvPr/>
        </p:nvSpPr>
        <p:spPr>
          <a:xfrm>
            <a:off x="895861" y="2644822"/>
            <a:ext cx="304093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FFFF"/>
                </a:solidFill>
              </a:rPr>
              <a:t>Care, meals, calls, flowers, visits, prayer, meeting financial needs</a:t>
            </a:r>
          </a:p>
        </p:txBody>
      </p:sp>
    </p:spTree>
    <p:extLst>
      <p:ext uri="{BB962C8B-B14F-4D97-AF65-F5344CB8AC3E}">
        <p14:creationId xmlns:p14="http://schemas.microsoft.com/office/powerpoint/2010/main" val="35931289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DE2456CC-2166-0DBD-D561-83F2970D445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t="-3478" r="19650" b="16166"/>
          <a:stretch/>
        </p:blipFill>
        <p:spPr>
          <a:xfrm>
            <a:off x="7308304" y="2290120"/>
            <a:ext cx="1254931" cy="17841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818A80A-90C1-396A-3236-84A9519F4DCD}"/>
              </a:ext>
            </a:extLst>
          </p:cNvPr>
          <p:cNvSpPr txBox="1"/>
          <p:nvPr/>
        </p:nvSpPr>
        <p:spPr>
          <a:xfrm>
            <a:off x="879646" y="335146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b="1" dirty="0">
                <a:solidFill>
                  <a:srgbClr val="FFFFFF"/>
                </a:solidFill>
              </a:rPr>
              <a:t>True North Youth – Gr 4-7</a:t>
            </a:r>
          </a:p>
        </p:txBody>
      </p:sp>
      <p:pic>
        <p:nvPicPr>
          <p:cNvPr id="5" name="Picture 4" descr="A group of people sitting around a table&#10;&#10;Description automatically generated">
            <a:extLst>
              <a:ext uri="{FF2B5EF4-FFF2-40B4-BE49-F238E27FC236}">
                <a16:creationId xmlns:a16="http://schemas.microsoft.com/office/drawing/2014/main" id="{EAFD334A-5E4B-03E9-2375-D5ACBF1A74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02" b="12725"/>
          <a:stretch/>
        </p:blipFill>
        <p:spPr>
          <a:xfrm>
            <a:off x="259693" y="987574"/>
            <a:ext cx="6856531" cy="3528392"/>
          </a:xfrm>
          <a:prstGeom prst="rect">
            <a:avLst/>
          </a:prstGeom>
        </p:spPr>
      </p:pic>
      <p:pic>
        <p:nvPicPr>
          <p:cNvPr id="6" name="Picture 5" descr="A person wearing a hat&#10;&#10;AI-generated content may be incorrect.">
            <a:extLst>
              <a:ext uri="{FF2B5EF4-FFF2-40B4-BE49-F238E27FC236}">
                <a16:creationId xmlns:a16="http://schemas.microsoft.com/office/drawing/2014/main" id="{556CDE1E-7B0E-7148-B9C5-BE027E4AE3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455" y="786912"/>
            <a:ext cx="1120780" cy="140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0536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and person smiling for a picture&#10;&#10;Description automatically generated with medium confidence">
            <a:extLst>
              <a:ext uri="{FF2B5EF4-FFF2-40B4-BE49-F238E27FC236}">
                <a16:creationId xmlns:a16="http://schemas.microsoft.com/office/drawing/2014/main" id="{95DB9CC1-1B53-73F4-DAFA-5803DB07D8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11"/>
          <a:stretch/>
        </p:blipFill>
        <p:spPr>
          <a:xfrm>
            <a:off x="6938683" y="915566"/>
            <a:ext cx="1878769" cy="2002590"/>
          </a:xfrm>
          <a:prstGeom prst="rect">
            <a:avLst/>
          </a:prstGeom>
        </p:spPr>
      </p:pic>
      <p:pic>
        <p:nvPicPr>
          <p:cNvPr id="6" name="Picture 5" descr="A person smiling for the camera&#10;&#10;Description automatically generated with low confidence">
            <a:extLst>
              <a:ext uri="{FF2B5EF4-FFF2-40B4-BE49-F238E27FC236}">
                <a16:creationId xmlns:a16="http://schemas.microsoft.com/office/drawing/2014/main" id="{826B869C-EBBC-FB9D-61DA-076049C20E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3079992"/>
            <a:ext cx="1365106" cy="16499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AF2F959-8143-2FEA-491D-094426131FA9}"/>
              </a:ext>
            </a:extLst>
          </p:cNvPr>
          <p:cNvSpPr txBox="1"/>
          <p:nvPr/>
        </p:nvSpPr>
        <p:spPr>
          <a:xfrm>
            <a:off x="755576" y="519383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FF"/>
                </a:solidFill>
              </a:rPr>
              <a:t>Youth Bible Study –   Gr 8-12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247010-973C-E512-71DF-E78F9F5641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305" y="1344712"/>
            <a:ext cx="6125349" cy="3470560"/>
          </a:xfrm>
          <a:prstGeom prst="rect">
            <a:avLst/>
          </a:prstGeom>
        </p:spPr>
      </p:pic>
      <p:pic>
        <p:nvPicPr>
          <p:cNvPr id="7" name="Picture 6" descr="A close-up of a person smiling&#10;&#10;AI-generated content may be incorrect.">
            <a:extLst>
              <a:ext uri="{FF2B5EF4-FFF2-40B4-BE49-F238E27FC236}">
                <a16:creationId xmlns:a16="http://schemas.microsoft.com/office/drawing/2014/main" id="{A53E40AF-7F33-9479-C59F-3F8FD177E8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5440" y="3079992"/>
            <a:ext cx="1384428" cy="1796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586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ross in front of a sunset&#10;&#10;Description automatically generated with medium confidence">
            <a:extLst>
              <a:ext uri="{FF2B5EF4-FFF2-40B4-BE49-F238E27FC236}">
                <a16:creationId xmlns:a16="http://schemas.microsoft.com/office/drawing/2014/main" id="{AE432401-61E7-D39D-3B75-6054309E451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66" t="23211" r="-427" b="6512"/>
          <a:stretch/>
        </p:blipFill>
        <p:spPr>
          <a:xfrm>
            <a:off x="-9948" y="0"/>
            <a:ext cx="9153948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3D9EF8-2A4D-526A-101A-7C605285C4F7}"/>
              </a:ext>
            </a:extLst>
          </p:cNvPr>
          <p:cNvSpPr txBox="1"/>
          <p:nvPr/>
        </p:nvSpPr>
        <p:spPr>
          <a:xfrm>
            <a:off x="-108520" y="3723878"/>
            <a:ext cx="91539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3. Finance</a:t>
            </a:r>
          </a:p>
        </p:txBody>
      </p:sp>
    </p:spTree>
    <p:extLst>
      <p:ext uri="{BB962C8B-B14F-4D97-AF65-F5344CB8AC3E}">
        <p14:creationId xmlns:p14="http://schemas.microsoft.com/office/powerpoint/2010/main" val="33976078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ross in front of a sunset&#10;&#10;Description automatically generated with medium confidence">
            <a:extLst>
              <a:ext uri="{FF2B5EF4-FFF2-40B4-BE49-F238E27FC236}">
                <a16:creationId xmlns:a16="http://schemas.microsoft.com/office/drawing/2014/main" id="{AE432401-61E7-D39D-3B75-6054309E451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66" t="23211" r="-427" b="6512"/>
          <a:stretch/>
        </p:blipFill>
        <p:spPr>
          <a:xfrm>
            <a:off x="-9948" y="0"/>
            <a:ext cx="9153948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3D9EF8-2A4D-526A-101A-7C605285C4F7}"/>
              </a:ext>
            </a:extLst>
          </p:cNvPr>
          <p:cNvSpPr txBox="1"/>
          <p:nvPr/>
        </p:nvSpPr>
        <p:spPr>
          <a:xfrm>
            <a:off x="-108520" y="3723878"/>
            <a:ext cx="91539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4. Events</a:t>
            </a:r>
          </a:p>
        </p:txBody>
      </p:sp>
    </p:spTree>
    <p:extLst>
      <p:ext uri="{BB962C8B-B14F-4D97-AF65-F5344CB8AC3E}">
        <p14:creationId xmlns:p14="http://schemas.microsoft.com/office/powerpoint/2010/main" val="6818463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48854C-8FBB-6BE5-FD0A-93FE231A5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oster with text and numbers&#10;&#10;AI-generated content may be incorrect.">
            <a:extLst>
              <a:ext uri="{FF2B5EF4-FFF2-40B4-BE49-F238E27FC236}">
                <a16:creationId xmlns:a16="http://schemas.microsoft.com/office/drawing/2014/main" id="{6824D789-B1AC-BAA6-E398-0CE22287DC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33747"/>
            <a:ext cx="2741419" cy="4876006"/>
          </a:xfrm>
          <a:prstGeom prst="rect">
            <a:avLst/>
          </a:prstGeom>
        </p:spPr>
      </p:pic>
      <p:pic>
        <p:nvPicPr>
          <p:cNvPr id="7" name="Picture 6" descr="A group of people standing next to a table with papers&#10;&#10;AI-generated content may be incorrect.">
            <a:extLst>
              <a:ext uri="{FF2B5EF4-FFF2-40B4-BE49-F238E27FC236}">
                <a16:creationId xmlns:a16="http://schemas.microsoft.com/office/drawing/2014/main" id="{0FDB005D-DB9F-E424-A671-19FA0B94D7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00" r="13251" b="64000"/>
          <a:stretch/>
        </p:blipFill>
        <p:spPr>
          <a:xfrm>
            <a:off x="3275856" y="0"/>
            <a:ext cx="3816424" cy="1851670"/>
          </a:xfrm>
          <a:prstGeom prst="rect">
            <a:avLst/>
          </a:prstGeom>
        </p:spPr>
      </p:pic>
      <p:pic>
        <p:nvPicPr>
          <p:cNvPr id="9" name="Picture 8" descr="A group of people in a field&#10;&#10;AI-generated content may be incorrect.">
            <a:extLst>
              <a:ext uri="{FF2B5EF4-FFF2-40B4-BE49-F238E27FC236}">
                <a16:creationId xmlns:a16="http://schemas.microsoft.com/office/drawing/2014/main" id="{A3C3AA0D-CBC2-C77B-489D-C224D29504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0" r="6951"/>
          <a:stretch/>
        </p:blipFill>
        <p:spPr>
          <a:xfrm>
            <a:off x="4355976" y="1982931"/>
            <a:ext cx="4248472" cy="315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5468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in a room with a stage and speakers&#10;&#10;AI-generated content may be incorrect.">
            <a:extLst>
              <a:ext uri="{FF2B5EF4-FFF2-40B4-BE49-F238E27FC236}">
                <a16:creationId xmlns:a16="http://schemas.microsoft.com/office/drawing/2014/main" id="{6A7B17D6-31E5-2178-79B4-43244FFE2C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DC7F88A-1A80-9FC0-418C-0330A26589F9}"/>
              </a:ext>
            </a:extLst>
          </p:cNvPr>
          <p:cNvSpPr txBox="1"/>
          <p:nvPr/>
        </p:nvSpPr>
        <p:spPr>
          <a:xfrm>
            <a:off x="2699792" y="4227934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One Con July 2024 - Youth</a:t>
            </a:r>
          </a:p>
        </p:txBody>
      </p:sp>
      <p:pic>
        <p:nvPicPr>
          <p:cNvPr id="6" name="Picture 5" descr="A group of girls taking a selfie&#10;&#10;AI-generated content may be incorrect.">
            <a:extLst>
              <a:ext uri="{FF2B5EF4-FFF2-40B4-BE49-F238E27FC236}">
                <a16:creationId xmlns:a16="http://schemas.microsoft.com/office/drawing/2014/main" id="{334C22D2-4157-EB59-A9A3-FEA64A9D91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12" r="16876" b="18678"/>
          <a:stretch/>
        </p:blipFill>
        <p:spPr>
          <a:xfrm>
            <a:off x="323528" y="195486"/>
            <a:ext cx="2837467" cy="129614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233126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6AE5885D-9CD8-AF74-70F5-F6986B162C03}"/>
              </a:ext>
            </a:extLst>
          </p:cNvPr>
          <p:cNvSpPr txBox="1"/>
          <p:nvPr/>
        </p:nvSpPr>
        <p:spPr>
          <a:xfrm>
            <a:off x="3077017" y="544035"/>
            <a:ext cx="238580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Baptisms!</a:t>
            </a:r>
          </a:p>
        </p:txBody>
      </p:sp>
      <p:pic>
        <p:nvPicPr>
          <p:cNvPr id="3" name="Picture 2" descr="A person and person in a pool of water&#10;&#10;AI-generated content may be incorrect.">
            <a:extLst>
              <a:ext uri="{FF2B5EF4-FFF2-40B4-BE49-F238E27FC236}">
                <a16:creationId xmlns:a16="http://schemas.microsoft.com/office/drawing/2014/main" id="{7088F13E-AA02-E6B8-B67A-955E963199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8" t="17801" r="14081" b="31648"/>
          <a:stretch>
            <a:fillRect/>
          </a:stretch>
        </p:blipFill>
        <p:spPr>
          <a:xfrm>
            <a:off x="2262431" y="1627827"/>
            <a:ext cx="2361945" cy="31041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D2BDFB9E-7150-D35A-2822-D224982458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01" b="33580"/>
          <a:stretch/>
        </p:blipFill>
        <p:spPr>
          <a:xfrm>
            <a:off x="5863286" y="247143"/>
            <a:ext cx="2893219" cy="29327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A person and a child posing for a picture&#10;&#10;AI-generated content may be incorrect.">
            <a:extLst>
              <a:ext uri="{FF2B5EF4-FFF2-40B4-BE49-F238E27FC236}">
                <a16:creationId xmlns:a16="http://schemas.microsoft.com/office/drawing/2014/main" id="{CFDB04D3-7666-94CC-CE9D-E2814ECE7D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1" t="10291" r="17538"/>
          <a:stretch/>
        </p:blipFill>
        <p:spPr>
          <a:xfrm>
            <a:off x="387495" y="261810"/>
            <a:ext cx="1978411" cy="46141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 descr="A person and person standing together outside&#10;&#10;AI-generated content may be incorrect.">
            <a:extLst>
              <a:ext uri="{FF2B5EF4-FFF2-40B4-BE49-F238E27FC236}">
                <a16:creationId xmlns:a16="http://schemas.microsoft.com/office/drawing/2014/main" id="{6ED21580-6C11-FC06-0DA6-DAAAAA185EA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4" t="12201" r="22623" b="43000"/>
          <a:stretch/>
        </p:blipFill>
        <p:spPr>
          <a:xfrm>
            <a:off x="4522145" y="2060578"/>
            <a:ext cx="2135060" cy="2899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857248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E2E8141-DF4A-69C8-6CF1-34D544A8CB2D}"/>
              </a:ext>
            </a:extLst>
          </p:cNvPr>
          <p:cNvSpPr txBox="1"/>
          <p:nvPr/>
        </p:nvSpPr>
        <p:spPr>
          <a:xfrm>
            <a:off x="755576" y="3271292"/>
            <a:ext cx="40324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FFFF"/>
                </a:solidFill>
              </a:rPr>
              <a:t>Baby Showers and</a:t>
            </a:r>
          </a:p>
          <a:p>
            <a:pPr algn="ctr"/>
            <a:r>
              <a:rPr lang="en-US" sz="2800" b="1" dirty="0">
                <a:solidFill>
                  <a:srgbClr val="FFFFFF"/>
                </a:solidFill>
              </a:rPr>
              <a:t>Baby Dedications</a:t>
            </a:r>
          </a:p>
        </p:txBody>
      </p:sp>
      <p:pic>
        <p:nvPicPr>
          <p:cNvPr id="5" name="Picture 4" descr="A group of women posing for a photo&#10;&#10;AI-generated content may be incorrect.">
            <a:extLst>
              <a:ext uri="{FF2B5EF4-FFF2-40B4-BE49-F238E27FC236}">
                <a16:creationId xmlns:a16="http://schemas.microsoft.com/office/drawing/2014/main" id="{037A48A9-D63F-0C77-6F46-7BA3188182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75" y="339502"/>
            <a:ext cx="3909053" cy="2931790"/>
          </a:xfrm>
          <a:prstGeom prst="rect">
            <a:avLst/>
          </a:prstGeom>
        </p:spPr>
      </p:pic>
      <p:pic>
        <p:nvPicPr>
          <p:cNvPr id="7" name="Picture 6" descr="A group of people holding a child&#10;&#10;AI-generated content may be incorrect.">
            <a:extLst>
              <a:ext uri="{FF2B5EF4-FFF2-40B4-BE49-F238E27FC236}">
                <a16:creationId xmlns:a16="http://schemas.microsoft.com/office/drawing/2014/main" id="{20219213-F904-31DE-CB15-A056446DD8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329923"/>
            <a:ext cx="4286284" cy="3075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8653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hands raised up&#10;&#10;AI-generated content may be incorrect.">
            <a:extLst>
              <a:ext uri="{FF2B5EF4-FFF2-40B4-BE49-F238E27FC236}">
                <a16:creationId xmlns:a16="http://schemas.microsoft.com/office/drawing/2014/main" id="{6A4FEEA6-6B1F-5CB6-786A-90D34E0846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16" y="141734"/>
            <a:ext cx="3528392" cy="3528392"/>
          </a:xfrm>
          <a:prstGeom prst="rect">
            <a:avLst/>
          </a:prstGeom>
        </p:spPr>
      </p:pic>
      <p:pic>
        <p:nvPicPr>
          <p:cNvPr id="7" name="Picture 6" descr="A book on a table&#10;&#10;AI-generated content may be incorrect.">
            <a:extLst>
              <a:ext uri="{FF2B5EF4-FFF2-40B4-BE49-F238E27FC236}">
                <a16:creationId xmlns:a16="http://schemas.microsoft.com/office/drawing/2014/main" id="{86C4F9F2-0F7F-2EA5-B524-7D7B039C96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41734"/>
            <a:ext cx="4860032" cy="486003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 descr="A list of questions and a list of information&#10;&#10;AI-generated content may be incorrect.">
            <a:extLst>
              <a:ext uri="{FF2B5EF4-FFF2-40B4-BE49-F238E27FC236}">
                <a16:creationId xmlns:a16="http://schemas.microsoft.com/office/drawing/2014/main" id="{AF035365-1E86-5004-30F8-9705F9AAF4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00" b="59800"/>
          <a:stretch/>
        </p:blipFill>
        <p:spPr>
          <a:xfrm>
            <a:off x="3491880" y="4081016"/>
            <a:ext cx="5143500" cy="86409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22E7843-DD6A-E30F-FAB7-103D987DFC3D}"/>
              </a:ext>
            </a:extLst>
          </p:cNvPr>
          <p:cNvSpPr txBox="1"/>
          <p:nvPr/>
        </p:nvSpPr>
        <p:spPr>
          <a:xfrm>
            <a:off x="215516" y="3801437"/>
            <a:ext cx="32763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Prayer and </a:t>
            </a:r>
          </a:p>
          <a:p>
            <a:r>
              <a:rPr lang="en-US" sz="3600" dirty="0"/>
              <a:t>Bible reading</a:t>
            </a:r>
          </a:p>
        </p:txBody>
      </p:sp>
    </p:spTree>
    <p:extLst>
      <p:ext uri="{BB962C8B-B14F-4D97-AF65-F5344CB8AC3E}">
        <p14:creationId xmlns:p14="http://schemas.microsoft.com/office/powerpoint/2010/main" val="620095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79712" y="40063"/>
            <a:ext cx="60486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hnschrift SemiBold" pitchFamily="34" charset="0"/>
              </a:rPr>
              <a:t>Hilton Eldership Team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7544" y="2499742"/>
            <a:ext cx="41764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Doug &amp; Heather Macfarlane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49537" y="2500194"/>
            <a:ext cx="38164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Tony &amp; Alana </a:t>
            </a:r>
            <a:r>
              <a:rPr lang="en-US" sz="2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Shuttleworth</a:t>
            </a:r>
            <a:endParaRPr lang="en-US" sz="2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35796" y="4706247"/>
            <a:ext cx="41044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Harvey &amp; Rene Anderson</a:t>
            </a:r>
          </a:p>
        </p:txBody>
      </p:sp>
      <p:pic>
        <p:nvPicPr>
          <p:cNvPr id="6" name="Picture 5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133F9ABC-52A4-EE60-FAEE-271CD9FA65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297"/>
          <a:stretch/>
        </p:blipFill>
        <p:spPr>
          <a:xfrm>
            <a:off x="5148066" y="785448"/>
            <a:ext cx="1160123" cy="1597407"/>
          </a:xfrm>
          <a:prstGeom prst="rect">
            <a:avLst/>
          </a:prstGeom>
        </p:spPr>
      </p:pic>
      <p:pic>
        <p:nvPicPr>
          <p:cNvPr id="18" name="Picture 17" descr="A person standing next to a tree&#10;&#10;Description automatically generated with medium confidence">
            <a:extLst>
              <a:ext uri="{FF2B5EF4-FFF2-40B4-BE49-F238E27FC236}">
                <a16:creationId xmlns:a16="http://schemas.microsoft.com/office/drawing/2014/main" id="{F48AF5C6-765C-411B-2A52-34119BDEA9A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24" r="25734" b="51422"/>
          <a:stretch/>
        </p:blipFill>
        <p:spPr>
          <a:xfrm>
            <a:off x="6457749" y="773588"/>
            <a:ext cx="1289217" cy="161305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CBE8AF8-8545-7C11-954A-1758A9BE07F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0" b="6461"/>
          <a:stretch/>
        </p:blipFill>
        <p:spPr>
          <a:xfrm>
            <a:off x="2588850" y="773588"/>
            <a:ext cx="1426464" cy="1625389"/>
          </a:xfrm>
          <a:prstGeom prst="rect">
            <a:avLst/>
          </a:prstGeom>
        </p:spPr>
      </p:pic>
      <p:pic>
        <p:nvPicPr>
          <p:cNvPr id="8" name="Picture 7" descr="A person and person standing in front of bushes&#10;&#10;Description automatically generated">
            <a:extLst>
              <a:ext uri="{FF2B5EF4-FFF2-40B4-BE49-F238E27FC236}">
                <a16:creationId xmlns:a16="http://schemas.microsoft.com/office/drawing/2014/main" id="{55071A8A-DACE-F919-1359-60226D900A3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9" t="29809" r="66541" b="24216"/>
          <a:stretch/>
        </p:blipFill>
        <p:spPr>
          <a:xfrm>
            <a:off x="3491880" y="3059311"/>
            <a:ext cx="1080120" cy="1579749"/>
          </a:xfrm>
          <a:prstGeom prst="rect">
            <a:avLst/>
          </a:prstGeom>
        </p:spPr>
      </p:pic>
      <p:pic>
        <p:nvPicPr>
          <p:cNvPr id="11" name="Picture 10" descr="A person and person standing in front of bushes&#10;&#10;Description automatically generated">
            <a:extLst>
              <a:ext uri="{FF2B5EF4-FFF2-40B4-BE49-F238E27FC236}">
                <a16:creationId xmlns:a16="http://schemas.microsoft.com/office/drawing/2014/main" id="{7EF0286F-65A6-ED49-647A-FC849FB1721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57" t="30400" r="9810" b="24801"/>
          <a:stretch/>
        </p:blipFill>
        <p:spPr>
          <a:xfrm>
            <a:off x="4720015" y="3073220"/>
            <a:ext cx="1364153" cy="1559032"/>
          </a:xfrm>
          <a:prstGeom prst="rect">
            <a:avLst/>
          </a:prstGeom>
        </p:spPr>
      </p:pic>
      <p:pic>
        <p:nvPicPr>
          <p:cNvPr id="5" name="Picture 4" descr="A person wearing a hat&#10;&#10;AI-generated content may be incorrect.">
            <a:extLst>
              <a:ext uri="{FF2B5EF4-FFF2-40B4-BE49-F238E27FC236}">
                <a16:creationId xmlns:a16="http://schemas.microsoft.com/office/drawing/2014/main" id="{311B02C0-75BF-1D34-A549-55623EDA08F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286" y="790460"/>
            <a:ext cx="1273916" cy="159239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itting around a table&#10;&#10;AI-generated content may be incorrect.">
            <a:extLst>
              <a:ext uri="{FF2B5EF4-FFF2-40B4-BE49-F238E27FC236}">
                <a16:creationId xmlns:a16="http://schemas.microsoft.com/office/drawing/2014/main" id="{F8D601E9-DF1E-EE7C-2B71-20604FE009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29" t="14629" r="859" b="22075"/>
          <a:stretch>
            <a:fillRect/>
          </a:stretch>
        </p:blipFill>
        <p:spPr>
          <a:xfrm>
            <a:off x="395536" y="267494"/>
            <a:ext cx="6120680" cy="24482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C7438D2-8FDF-A812-9A64-87B420441719}"/>
              </a:ext>
            </a:extLst>
          </p:cNvPr>
          <p:cNvSpPr txBox="1"/>
          <p:nvPr/>
        </p:nvSpPr>
        <p:spPr>
          <a:xfrm>
            <a:off x="6575301" y="1361163"/>
            <a:ext cx="21731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Sabbath</a:t>
            </a:r>
          </a:p>
          <a:p>
            <a:pPr algn="ctr"/>
            <a:r>
              <a:rPr lang="en-US" sz="3600" b="1" dirty="0"/>
              <a:t>Meals</a:t>
            </a:r>
          </a:p>
        </p:txBody>
      </p:sp>
      <p:pic>
        <p:nvPicPr>
          <p:cNvPr id="2" name="Picture 1" descr="A group of people sitting around a fire pit&#10;&#10;AI-generated content may be incorrect.">
            <a:extLst>
              <a:ext uri="{FF2B5EF4-FFF2-40B4-BE49-F238E27FC236}">
                <a16:creationId xmlns:a16="http://schemas.microsoft.com/office/drawing/2014/main" id="{42B7A867-42EA-F18D-394C-15CEC100AC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00" b="8000"/>
          <a:stretch>
            <a:fillRect/>
          </a:stretch>
        </p:blipFill>
        <p:spPr>
          <a:xfrm>
            <a:off x="809836" y="2582008"/>
            <a:ext cx="7524328" cy="2370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5286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579434-3988-D0A6-F11D-0ED9D918947E}"/>
              </a:ext>
            </a:extLst>
          </p:cNvPr>
          <p:cNvSpPr txBox="1"/>
          <p:nvPr/>
        </p:nvSpPr>
        <p:spPr>
          <a:xfrm>
            <a:off x="6261464" y="843558"/>
            <a:ext cx="28803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FF"/>
                </a:solidFill>
              </a:rPr>
              <a:t>Creative Connects with Shelagh</a:t>
            </a:r>
          </a:p>
        </p:txBody>
      </p:sp>
      <p:pic>
        <p:nvPicPr>
          <p:cNvPr id="4" name="Picture 3" descr="A group of people standing around a table&#10;&#10;Description automatically generated">
            <a:extLst>
              <a:ext uri="{FF2B5EF4-FFF2-40B4-BE49-F238E27FC236}">
                <a16:creationId xmlns:a16="http://schemas.microsoft.com/office/drawing/2014/main" id="{EFDEF789-A686-49A1-8994-3F6D1019D8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8" t="6327" r="9051"/>
          <a:stretch/>
        </p:blipFill>
        <p:spPr>
          <a:xfrm>
            <a:off x="341701" y="2643757"/>
            <a:ext cx="3805123" cy="2132409"/>
          </a:xfrm>
          <a:prstGeom prst="rect">
            <a:avLst/>
          </a:prstGeom>
        </p:spPr>
      </p:pic>
      <p:pic>
        <p:nvPicPr>
          <p:cNvPr id="6" name="Picture 5" descr="A room with tables and chairs&#10;&#10;Description automatically generated">
            <a:extLst>
              <a:ext uri="{FF2B5EF4-FFF2-40B4-BE49-F238E27FC236}">
                <a16:creationId xmlns:a16="http://schemas.microsoft.com/office/drawing/2014/main" id="{C0D80D66-EE63-6D22-AFCF-1419FF426F4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43" r="3911" b="11166"/>
          <a:stretch/>
        </p:blipFill>
        <p:spPr>
          <a:xfrm>
            <a:off x="312459" y="452877"/>
            <a:ext cx="5752721" cy="2074416"/>
          </a:xfrm>
          <a:prstGeom prst="rect">
            <a:avLst/>
          </a:prstGeom>
        </p:spPr>
      </p:pic>
      <p:pic>
        <p:nvPicPr>
          <p:cNvPr id="8" name="Picture 7" descr="A table and chairs outside of a building&#10;&#10;Description automatically generated">
            <a:extLst>
              <a:ext uri="{FF2B5EF4-FFF2-40B4-BE49-F238E27FC236}">
                <a16:creationId xmlns:a16="http://schemas.microsoft.com/office/drawing/2014/main" id="{57FA0A69-5B2D-BED5-4C5C-B585E603B01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04"/>
          <a:stretch/>
        </p:blipFill>
        <p:spPr>
          <a:xfrm>
            <a:off x="4345657" y="2571750"/>
            <a:ext cx="4485242" cy="227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3137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oster for a retreat&#10;&#10;AI-generated content may be incorrect.">
            <a:extLst>
              <a:ext uri="{FF2B5EF4-FFF2-40B4-BE49-F238E27FC236}">
                <a16:creationId xmlns:a16="http://schemas.microsoft.com/office/drawing/2014/main" id="{61DF1CB6-54DC-B07D-FDE0-57FD996665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91511"/>
            <a:ext cx="6734541" cy="4760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9201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5D1E7-4245-A3DC-77EA-B915A007E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80EE8C7-225C-6FB6-ACFD-9B3CA040CB79}"/>
              </a:ext>
            </a:extLst>
          </p:cNvPr>
          <p:cNvSpPr txBox="1"/>
          <p:nvPr/>
        </p:nvSpPr>
        <p:spPr>
          <a:xfrm>
            <a:off x="1533972" y="195486"/>
            <a:ext cx="5832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FFFF"/>
                </a:solidFill>
              </a:rPr>
              <a:t>Christmas Movie production!</a:t>
            </a:r>
            <a:endParaRPr lang="en-US" sz="3200" b="1" dirty="0">
              <a:solidFill>
                <a:srgbClr val="FFFFFF"/>
              </a:solidFill>
            </a:endParaRPr>
          </a:p>
        </p:txBody>
      </p:sp>
      <p:pic>
        <p:nvPicPr>
          <p:cNvPr id="5" name="Picture 4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98F2148C-5C64-4913-13FE-C6A158487B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7" b="7448"/>
          <a:stretch>
            <a:fillRect/>
          </a:stretch>
        </p:blipFill>
        <p:spPr>
          <a:xfrm>
            <a:off x="251520" y="987574"/>
            <a:ext cx="5589240" cy="37444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 descr="A group of people standing together with their hands together&#10;&#10;AI-generated content may be incorrect.">
            <a:extLst>
              <a:ext uri="{FF2B5EF4-FFF2-40B4-BE49-F238E27FC236}">
                <a16:creationId xmlns:a16="http://schemas.microsoft.com/office/drawing/2014/main" id="{E9AB9632-BB75-58E0-DE55-B73ACD983E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3" r="23852"/>
          <a:stretch>
            <a:fillRect/>
          </a:stretch>
        </p:blipFill>
        <p:spPr>
          <a:xfrm>
            <a:off x="5290607" y="1449221"/>
            <a:ext cx="3614092" cy="28211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771653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ross in front of a sunset&#10;&#10;Description automatically generated with medium confidence">
            <a:extLst>
              <a:ext uri="{FF2B5EF4-FFF2-40B4-BE49-F238E27FC236}">
                <a16:creationId xmlns:a16="http://schemas.microsoft.com/office/drawing/2014/main" id="{AE432401-61E7-D39D-3B75-6054309E451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66" t="23211" r="-427" b="6512"/>
          <a:stretch/>
        </p:blipFill>
        <p:spPr>
          <a:xfrm>
            <a:off x="-9948" y="0"/>
            <a:ext cx="9153948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3D9EF8-2A4D-526A-101A-7C605285C4F7}"/>
              </a:ext>
            </a:extLst>
          </p:cNvPr>
          <p:cNvSpPr txBox="1"/>
          <p:nvPr/>
        </p:nvSpPr>
        <p:spPr>
          <a:xfrm>
            <a:off x="-108520" y="3389174"/>
            <a:ext cx="91539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5. Outreach and Community Partnerships</a:t>
            </a:r>
          </a:p>
        </p:txBody>
      </p:sp>
    </p:spTree>
    <p:extLst>
      <p:ext uri="{BB962C8B-B14F-4D97-AF65-F5344CB8AC3E}">
        <p14:creationId xmlns:p14="http://schemas.microsoft.com/office/powerpoint/2010/main" val="29770622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358" y="276222"/>
            <a:ext cx="2592288" cy="135071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527650"/>
            <a:ext cx="3265034" cy="249895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TextBox 4"/>
          <p:cNvSpPr txBox="1"/>
          <p:nvPr/>
        </p:nvSpPr>
        <p:spPr>
          <a:xfrm>
            <a:off x="251520" y="3507854"/>
            <a:ext cx="86409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buSzPct val="115000"/>
              <a:buFont typeface="Arial" pitchFamily="34" charset="0"/>
              <a:buChar char="•"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Providing HOPE to those in need</a:t>
            </a:r>
          </a:p>
          <a:p>
            <a:pPr>
              <a:spcAft>
                <a:spcPts val="1200"/>
              </a:spcAft>
              <a:buSzPct val="115000"/>
              <a:buFont typeface="Arial" pitchFamily="34" charset="0"/>
              <a:buChar char="•"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Ongoing training &amp; development</a:t>
            </a:r>
          </a:p>
        </p:txBody>
      </p:sp>
      <p:pic>
        <p:nvPicPr>
          <p:cNvPr id="3" name="Picture 2" descr="A black and white poster with white text&#10;&#10;AI-generated content may be incorrect.">
            <a:extLst>
              <a:ext uri="{FF2B5EF4-FFF2-40B4-BE49-F238E27FC236}">
                <a16:creationId xmlns:a16="http://schemas.microsoft.com/office/drawing/2014/main" id="{78D0BF14-B88A-A96B-3F56-ADE0F5548A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88" r="12187"/>
          <a:stretch/>
        </p:blipFill>
        <p:spPr>
          <a:xfrm>
            <a:off x="6730497" y="843558"/>
            <a:ext cx="2289361" cy="40882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D501EC3-5255-48B8-04C5-8B2BD357A963}"/>
              </a:ext>
            </a:extLst>
          </p:cNvPr>
          <p:cNvSpPr txBox="1"/>
          <p:nvPr/>
        </p:nvSpPr>
        <p:spPr>
          <a:xfrm>
            <a:off x="328996" y="465891"/>
            <a:ext cx="79928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Bahnschrift" panose="020B0502040204020203" pitchFamily="34" charset="0"/>
              </a:rPr>
              <a:t>Hosting the Mobile Clinic at </a:t>
            </a:r>
            <a:r>
              <a:rPr lang="en-US" sz="3200" b="1" dirty="0" err="1">
                <a:latin typeface="Bahnschrift" panose="020B0502040204020203" pitchFamily="34" charset="0"/>
              </a:rPr>
              <a:t>Mbutshane</a:t>
            </a:r>
            <a:r>
              <a:rPr lang="en-US" sz="3200" b="1" dirty="0">
                <a:latin typeface="Bahnschrift" panose="020B0502040204020203" pitchFamily="34" charset="0"/>
              </a:rPr>
              <a:t> and making soup for patients in the winter</a:t>
            </a:r>
          </a:p>
        </p:txBody>
      </p:sp>
      <p:pic>
        <p:nvPicPr>
          <p:cNvPr id="4" name="Picture 3" descr="A person standing in front of a pot of food&#10;&#10;Description automatically generated">
            <a:extLst>
              <a:ext uri="{FF2B5EF4-FFF2-40B4-BE49-F238E27FC236}">
                <a16:creationId xmlns:a16="http://schemas.microsoft.com/office/drawing/2014/main" id="{625F4FD2-6666-51E0-A8A9-8A04D8C39ED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64" b="15965"/>
          <a:stretch/>
        </p:blipFill>
        <p:spPr>
          <a:xfrm>
            <a:off x="6394871" y="1623904"/>
            <a:ext cx="1589644" cy="3003798"/>
          </a:xfrm>
          <a:prstGeom prst="rect">
            <a:avLst/>
          </a:prstGeom>
        </p:spPr>
      </p:pic>
      <p:pic>
        <p:nvPicPr>
          <p:cNvPr id="6" name="Picture 5" descr="A group of people sitting in chairs&#10;&#10;Description automatically generated">
            <a:extLst>
              <a:ext uri="{FF2B5EF4-FFF2-40B4-BE49-F238E27FC236}">
                <a16:creationId xmlns:a16="http://schemas.microsoft.com/office/drawing/2014/main" id="{AF77F81A-1483-5229-4D63-20659DF7F8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543109"/>
            <a:ext cx="4793729" cy="319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5016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itting in chairs&#10;&#10;AI-generated content may be incorrect.">
            <a:extLst>
              <a:ext uri="{FF2B5EF4-FFF2-40B4-BE49-F238E27FC236}">
                <a16:creationId xmlns:a16="http://schemas.microsoft.com/office/drawing/2014/main" id="{40E73137-B742-B9B2-2E0E-5F6739BCB4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47578"/>
            <a:ext cx="5725260" cy="404834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BBCE5A1-33A7-6490-977C-AC4D3CE9FCA8}"/>
              </a:ext>
            </a:extLst>
          </p:cNvPr>
          <p:cNvSpPr txBox="1"/>
          <p:nvPr/>
        </p:nvSpPr>
        <p:spPr>
          <a:xfrm>
            <a:off x="6300192" y="843558"/>
            <a:ext cx="226825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Bahnschrift" panose="020B0502040204020203" pitchFamily="34" charset="0"/>
              </a:rPr>
              <a:t>Hosting the</a:t>
            </a:r>
          </a:p>
          <a:p>
            <a:pPr algn="ctr"/>
            <a:r>
              <a:rPr lang="en-US" sz="3200" b="1" dirty="0" err="1">
                <a:latin typeface="Bahnschrift" panose="020B0502040204020203" pitchFamily="34" charset="0"/>
              </a:rPr>
              <a:t>Nyawonhle</a:t>
            </a:r>
            <a:endParaRPr lang="en-US" sz="3200" b="1" dirty="0">
              <a:latin typeface="Bahnschrift" panose="020B0502040204020203" pitchFamily="34" charset="0"/>
            </a:endParaRPr>
          </a:p>
          <a:p>
            <a:pPr algn="ctr"/>
            <a:r>
              <a:rPr lang="en-US" sz="3200" b="1" dirty="0">
                <a:latin typeface="Bahnschrift" panose="020B0502040204020203" pitchFamily="34" charset="0"/>
              </a:rPr>
              <a:t>Shoe Repair Project </a:t>
            </a:r>
          </a:p>
          <a:p>
            <a:pPr algn="ctr"/>
            <a:r>
              <a:rPr lang="en-US" sz="3200" b="1" dirty="0">
                <a:latin typeface="Bahnschrift" panose="020B0502040204020203" pitchFamily="34" charset="0"/>
              </a:rPr>
              <a:t>run by AE</a:t>
            </a:r>
          </a:p>
          <a:p>
            <a:pPr algn="ctr"/>
            <a:r>
              <a:rPr lang="en-US" sz="3200" b="1" dirty="0">
                <a:latin typeface="Bahnschrift" panose="020B0502040204020203" pitchFamily="34" charset="0"/>
              </a:rPr>
              <a:t>(African Enterprise)</a:t>
            </a:r>
          </a:p>
        </p:txBody>
      </p:sp>
    </p:spTree>
    <p:extLst>
      <p:ext uri="{BB962C8B-B14F-4D97-AF65-F5344CB8AC3E}">
        <p14:creationId xmlns:p14="http://schemas.microsoft.com/office/powerpoint/2010/main" val="29698385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oster for a yarn drive&#10;&#10;AI-generated content may be incorrect.">
            <a:extLst>
              <a:ext uri="{FF2B5EF4-FFF2-40B4-BE49-F238E27FC236}">
                <a16:creationId xmlns:a16="http://schemas.microsoft.com/office/drawing/2014/main" id="{A32C47C8-2788-61F4-89CC-73740E3816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8068"/>
            <a:ext cx="5143500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EF216E6-A8A1-FD34-B5E6-2F56B1123583}"/>
              </a:ext>
            </a:extLst>
          </p:cNvPr>
          <p:cNvSpPr txBox="1"/>
          <p:nvPr/>
        </p:nvSpPr>
        <p:spPr>
          <a:xfrm>
            <a:off x="6300192" y="843558"/>
            <a:ext cx="226825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Bahnschrift" panose="020B0502040204020203" pitchFamily="34" charset="0"/>
              </a:rPr>
              <a:t>Supportingthe</a:t>
            </a:r>
            <a:r>
              <a:rPr lang="en-US" sz="3200" b="1" dirty="0">
                <a:latin typeface="Bahnschrift" panose="020B0502040204020203" pitchFamily="34" charset="0"/>
              </a:rPr>
              <a:t> </a:t>
            </a:r>
          </a:p>
          <a:p>
            <a:pPr algn="ctr"/>
            <a:r>
              <a:rPr lang="en-US" sz="3200" b="1" dirty="0" err="1">
                <a:latin typeface="Bahnschrift" panose="020B0502040204020203" pitchFamily="34" charset="0"/>
              </a:rPr>
              <a:t>Idwala</a:t>
            </a:r>
            <a:r>
              <a:rPr lang="en-US" sz="3200" b="1" dirty="0">
                <a:latin typeface="Bahnschrift" panose="020B0502040204020203" pitchFamily="34" charset="0"/>
              </a:rPr>
              <a:t> Wool </a:t>
            </a:r>
          </a:p>
          <a:p>
            <a:pPr algn="ctr"/>
            <a:r>
              <a:rPr lang="en-US" sz="3200" b="1" dirty="0">
                <a:latin typeface="Bahnschrift" panose="020B0502040204020203" pitchFamily="34" charset="0"/>
              </a:rPr>
              <a:t>Drive Project </a:t>
            </a:r>
          </a:p>
          <a:p>
            <a:pPr algn="ctr"/>
            <a:r>
              <a:rPr lang="en-US" sz="3200" b="1" dirty="0">
                <a:latin typeface="Bahnschrift" panose="020B0502040204020203" pitchFamily="34" charset="0"/>
              </a:rPr>
              <a:t>for </a:t>
            </a:r>
            <a:r>
              <a:rPr lang="en-US" sz="3200" b="1" dirty="0" err="1">
                <a:latin typeface="Bahnschrift" panose="020B0502040204020203" pitchFamily="34" charset="0"/>
              </a:rPr>
              <a:t>Impendle</a:t>
            </a:r>
            <a:endParaRPr lang="en-US" sz="3200" b="1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667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1A85635-1B82-9241-28DC-2F3BEDAF5A1B}"/>
              </a:ext>
            </a:extLst>
          </p:cNvPr>
          <p:cNvSpPr txBox="1"/>
          <p:nvPr/>
        </p:nvSpPr>
        <p:spPr>
          <a:xfrm>
            <a:off x="661350" y="195486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b="1" dirty="0">
                <a:solidFill>
                  <a:srgbClr val="FFFFFF"/>
                </a:solidFill>
              </a:rPr>
              <a:t>Missions: Local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2348B4-D5B9-865D-3483-CC644CAA2915}"/>
              </a:ext>
            </a:extLst>
          </p:cNvPr>
          <p:cNvSpPr txBox="1"/>
          <p:nvPr/>
        </p:nvSpPr>
        <p:spPr>
          <a:xfrm>
            <a:off x="2029502" y="939800"/>
            <a:ext cx="5184576" cy="8925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ZA" sz="2600" dirty="0">
                <a:solidFill>
                  <a:srgbClr val="FFFFFF"/>
                </a:solidFill>
              </a:rPr>
              <a:t>Stephen and Jess Langley</a:t>
            </a:r>
          </a:p>
          <a:p>
            <a:r>
              <a:rPr lang="en-ZA" sz="2600" dirty="0">
                <a:solidFill>
                  <a:srgbClr val="FFFFFF"/>
                </a:solidFill>
              </a:rPr>
              <a:t>amongst the </a:t>
            </a:r>
            <a:r>
              <a:rPr lang="en-ZA" sz="2600" dirty="0" err="1">
                <a:solidFill>
                  <a:srgbClr val="FFFFFF"/>
                </a:solidFill>
              </a:rPr>
              <a:t>amaZioni</a:t>
            </a:r>
            <a:r>
              <a:rPr lang="en-ZA" sz="2600" dirty="0">
                <a:solidFill>
                  <a:srgbClr val="FFFFFF"/>
                </a:solidFill>
              </a:rPr>
              <a:t> in SA.</a:t>
            </a:r>
            <a:endParaRPr lang="en-US" sz="2600" dirty="0"/>
          </a:p>
        </p:txBody>
      </p:sp>
      <p:pic>
        <p:nvPicPr>
          <p:cNvPr id="6" name="Picture 5" descr="A person and person smiling for a picture&#10;&#10;Description automatically generated">
            <a:extLst>
              <a:ext uri="{FF2B5EF4-FFF2-40B4-BE49-F238E27FC236}">
                <a16:creationId xmlns:a16="http://schemas.microsoft.com/office/drawing/2014/main" id="{B44D2847-D76D-5EE2-7936-C749666E3F1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/>
          <a:stretch/>
        </p:blipFill>
        <p:spPr>
          <a:xfrm>
            <a:off x="467544" y="1969802"/>
            <a:ext cx="5040560" cy="2875177"/>
          </a:xfrm>
          <a:prstGeom prst="rect">
            <a:avLst/>
          </a:prstGeom>
        </p:spPr>
      </p:pic>
      <p:pic>
        <p:nvPicPr>
          <p:cNvPr id="7" name="Picture 6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C4FE11A7-6987-A2FF-5B8B-B93F93FFC70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95"/>
          <a:stretch/>
        </p:blipFill>
        <p:spPr>
          <a:xfrm>
            <a:off x="5652120" y="2324924"/>
            <a:ext cx="3246056" cy="2164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74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03648" y="40063"/>
            <a:ext cx="66247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hnschrift SemiBold" pitchFamily="34" charset="0"/>
              </a:rPr>
              <a:t>Tumbleweed &amp; </a:t>
            </a:r>
            <a:r>
              <a:rPr lang="en-US" sz="4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hnschrift SemiBold" pitchFamily="34" charset="0"/>
              </a:rPr>
              <a:t>Mbutshane</a:t>
            </a: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hnschrift SemiBold" pitchFamily="34" charset="0"/>
              </a:rPr>
              <a:t> </a:t>
            </a:r>
          </a:p>
          <a:p>
            <a:pPr algn="ctr"/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hnschrift SemiBold" pitchFamily="34" charset="0"/>
              </a:rPr>
              <a:t>Leadership Team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1539" y="3248420"/>
            <a:ext cx="19442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Tyrone Hearthstones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A3B645-2259-4CE6-C31D-CB3A975CC9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571" y="1436174"/>
            <a:ext cx="1364153" cy="18072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999F366-1A16-CFA1-8807-777E1F01EB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751"/>
          <a:stretch/>
        </p:blipFill>
        <p:spPr>
          <a:xfrm>
            <a:off x="2680155" y="1459416"/>
            <a:ext cx="1623431" cy="180728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80C208D-FDA2-21D8-1713-68FC8BDE2516}"/>
              </a:ext>
            </a:extLst>
          </p:cNvPr>
          <p:cNvSpPr txBox="1"/>
          <p:nvPr/>
        </p:nvSpPr>
        <p:spPr>
          <a:xfrm>
            <a:off x="2375755" y="3256011"/>
            <a:ext cx="19442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Fikile </a:t>
            </a:r>
          </a:p>
          <a:p>
            <a:pPr algn="ctr"/>
            <a:r>
              <a:rPr lang="en-US" sz="2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Mjwara</a:t>
            </a:r>
            <a:endParaRPr lang="en-US" sz="2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7" name="Picture 16" descr="A person in a suit and tie&#10;&#10;Description automatically generated">
            <a:extLst>
              <a:ext uri="{FF2B5EF4-FFF2-40B4-BE49-F238E27FC236}">
                <a16:creationId xmlns:a16="http://schemas.microsoft.com/office/drawing/2014/main" id="{CBFBE05C-0483-E0DC-9F9A-30D060E5011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32" t="17724" r="21502" b="26585"/>
          <a:stretch/>
        </p:blipFill>
        <p:spPr>
          <a:xfrm>
            <a:off x="4898017" y="1473942"/>
            <a:ext cx="1114143" cy="177279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0749B85-A4CA-58B2-C17C-21E20A5AAB4D}"/>
              </a:ext>
            </a:extLst>
          </p:cNvPr>
          <p:cNvSpPr txBox="1"/>
          <p:nvPr/>
        </p:nvSpPr>
        <p:spPr>
          <a:xfrm>
            <a:off x="4397161" y="3259887"/>
            <a:ext cx="21158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Dumisane</a:t>
            </a:r>
            <a:r>
              <a:rPr lang="en-US" sz="2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en-US" sz="2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Ntuli</a:t>
            </a:r>
            <a:endParaRPr lang="en-US" sz="2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5636B00-1DFB-4806-8E9F-D3F0B25F0087}"/>
              </a:ext>
            </a:extLst>
          </p:cNvPr>
          <p:cNvSpPr txBox="1"/>
          <p:nvPr/>
        </p:nvSpPr>
        <p:spPr>
          <a:xfrm>
            <a:off x="6513014" y="3284811"/>
            <a:ext cx="19442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Charles </a:t>
            </a:r>
          </a:p>
          <a:p>
            <a:pPr algn="ctr"/>
            <a:r>
              <a:rPr lang="en-US" sz="2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Mpangase</a:t>
            </a:r>
            <a:endParaRPr lang="en-US" sz="2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3" name="Picture 22" descr="A person taking a selfie&#10;&#10;Description automatically generated">
            <a:extLst>
              <a:ext uri="{FF2B5EF4-FFF2-40B4-BE49-F238E27FC236}">
                <a16:creationId xmlns:a16="http://schemas.microsoft.com/office/drawing/2014/main" id="{27C914C9-A6B7-9CD7-07FB-865C83CB5CA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69" t="12200" r="30984" b="26509"/>
          <a:stretch/>
        </p:blipFill>
        <p:spPr>
          <a:xfrm>
            <a:off x="6821195" y="1505471"/>
            <a:ext cx="1188486" cy="1770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11721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1A2E0B-4C04-C79E-F64D-A13DA497C436}"/>
              </a:ext>
            </a:extLst>
          </p:cNvPr>
          <p:cNvSpPr txBox="1"/>
          <p:nvPr/>
        </p:nvSpPr>
        <p:spPr>
          <a:xfrm>
            <a:off x="3858937" y="181324"/>
            <a:ext cx="39604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800" dirty="0">
                <a:solidFill>
                  <a:srgbClr val="FFFFFF"/>
                </a:solidFill>
              </a:rPr>
              <a:t>Kent &amp; Robyn Dyer Missionaries </a:t>
            </a:r>
          </a:p>
          <a:p>
            <a:pPr algn="ctr"/>
            <a:r>
              <a:rPr lang="en-ZA" sz="2800" dirty="0">
                <a:solidFill>
                  <a:srgbClr val="FFFFFF"/>
                </a:solidFill>
              </a:rPr>
              <a:t>in SE Asia</a:t>
            </a:r>
          </a:p>
        </p:txBody>
      </p:sp>
      <p:pic>
        <p:nvPicPr>
          <p:cNvPr id="4" name="Picture 3" descr="A group of people sitting on the floor&#10;&#10;Description automatically generated">
            <a:extLst>
              <a:ext uri="{FF2B5EF4-FFF2-40B4-BE49-F238E27FC236}">
                <a16:creationId xmlns:a16="http://schemas.microsoft.com/office/drawing/2014/main" id="{A38A40AE-1001-1D97-116C-16491083ED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534562"/>
            <a:ext cx="3497694" cy="24221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A group of men standing in a room&#10;&#10;Description automatically generated">
            <a:extLst>
              <a:ext uri="{FF2B5EF4-FFF2-40B4-BE49-F238E27FC236}">
                <a16:creationId xmlns:a16="http://schemas.microsoft.com/office/drawing/2014/main" id="{824008CD-862E-5880-15CF-CA504B35041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76" b="17732"/>
          <a:stretch/>
        </p:blipFill>
        <p:spPr>
          <a:xfrm>
            <a:off x="431167" y="754075"/>
            <a:ext cx="4225850" cy="21711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A family posing for a picture&#10;&#10;Description automatically generated">
            <a:extLst>
              <a:ext uri="{FF2B5EF4-FFF2-40B4-BE49-F238E27FC236}">
                <a16:creationId xmlns:a16="http://schemas.microsoft.com/office/drawing/2014/main" id="{40B2FEF4-42BD-A2D4-3526-D4E97A246F0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00" r="23148"/>
          <a:stretch/>
        </p:blipFill>
        <p:spPr>
          <a:xfrm>
            <a:off x="6069840" y="1575839"/>
            <a:ext cx="2146205" cy="33638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42616F6-340B-5930-4AC4-4FCC0EE9D13A}"/>
              </a:ext>
            </a:extLst>
          </p:cNvPr>
          <p:cNvSpPr txBox="1"/>
          <p:nvPr/>
        </p:nvSpPr>
        <p:spPr>
          <a:xfrm>
            <a:off x="611560" y="91492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b="1" dirty="0">
                <a:solidFill>
                  <a:srgbClr val="FFFFFF"/>
                </a:solidFill>
              </a:rPr>
              <a:t>Missions: Afar</a:t>
            </a:r>
          </a:p>
        </p:txBody>
      </p:sp>
    </p:spTree>
    <p:extLst>
      <p:ext uri="{BB962C8B-B14F-4D97-AF65-F5344CB8AC3E}">
        <p14:creationId xmlns:p14="http://schemas.microsoft.com/office/powerpoint/2010/main" val="29386650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outdoor, tree, sky&#10;&#10;Description automatically generated">
            <a:extLst>
              <a:ext uri="{FF2B5EF4-FFF2-40B4-BE49-F238E27FC236}">
                <a16:creationId xmlns:a16="http://schemas.microsoft.com/office/drawing/2014/main" id="{EA3D9390-A7B7-72AC-8F3E-8174E2BF1C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26"/>
          <a:stretch/>
        </p:blipFill>
        <p:spPr>
          <a:xfrm>
            <a:off x="0" y="-216084"/>
            <a:ext cx="9144000" cy="5359583"/>
          </a:xfrm>
          <a:prstGeom prst="rect">
            <a:avLst/>
          </a:prstGeom>
        </p:spPr>
      </p:pic>
      <p:pic>
        <p:nvPicPr>
          <p:cNvPr id="7" name="Picture 6" descr="A couple of women standing next to a table&#10;&#10;Description automatically generated with medium confidence">
            <a:extLst>
              <a:ext uri="{FF2B5EF4-FFF2-40B4-BE49-F238E27FC236}">
                <a16:creationId xmlns:a16="http://schemas.microsoft.com/office/drawing/2014/main" id="{D5FBAAFD-8348-02FB-FE83-A18959FA453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0" t="19275" r="37965" b="52305"/>
          <a:stretch/>
        </p:blipFill>
        <p:spPr>
          <a:xfrm flipH="1">
            <a:off x="5940152" y="-1"/>
            <a:ext cx="3053640" cy="208441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B8ECE6B-DDEE-754E-B45E-26D1A3B0BB4F}"/>
              </a:ext>
            </a:extLst>
          </p:cNvPr>
          <p:cNvSpPr txBox="1"/>
          <p:nvPr/>
        </p:nvSpPr>
        <p:spPr>
          <a:xfrm>
            <a:off x="5937820" y="2171319"/>
            <a:ext cx="305364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Lucida Sans Unicode" panose="020B0602030504020204" pitchFamily="34" charset="0"/>
                <a:cs typeface="Lucida Sans Unicode" panose="020B0602030504020204" pitchFamily="34" charset="0"/>
              </a:rPr>
              <a:t>Nelly Ngubane &amp;</a:t>
            </a:r>
          </a:p>
          <a:p>
            <a:pPr algn="ctr"/>
            <a:r>
              <a:rPr lang="en-US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Lucida Sans Unicode" panose="020B0602030504020204" pitchFamily="34" charset="0"/>
                <a:cs typeface="Lucida Sans Unicode" panose="020B0602030504020204" pitchFamily="34" charset="0"/>
              </a:rPr>
              <a:t>Zanele Ndlovu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5F2BEA7-B5C2-01D8-0D8F-A0150C0CF5CA}"/>
              </a:ext>
            </a:extLst>
          </p:cNvPr>
          <p:cNvSpPr txBox="1"/>
          <p:nvPr/>
        </p:nvSpPr>
        <p:spPr>
          <a:xfrm>
            <a:off x="395536" y="-9231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b="1" dirty="0">
                <a:solidFill>
                  <a:srgbClr val="FFFFFF"/>
                </a:solidFill>
              </a:rPr>
              <a:t>Community Partnership</a:t>
            </a:r>
          </a:p>
        </p:txBody>
      </p:sp>
    </p:spTree>
    <p:extLst>
      <p:ext uri="{BB962C8B-B14F-4D97-AF65-F5344CB8AC3E}">
        <p14:creationId xmlns:p14="http://schemas.microsoft.com/office/powerpoint/2010/main" val="35331840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lum bright="5000"/>
          </a:blip>
          <a:srcRect/>
          <a:stretch>
            <a:fillRect/>
          </a:stretch>
        </p:blipFill>
        <p:spPr bwMode="auto">
          <a:xfrm>
            <a:off x="323529" y="195487"/>
            <a:ext cx="8532440" cy="4799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C768CA2-A8BB-5EE8-296F-D2FEBC53C2D1}"/>
              </a:ext>
            </a:extLst>
          </p:cNvPr>
          <p:cNvSpPr txBox="1"/>
          <p:nvPr/>
        </p:nvSpPr>
        <p:spPr>
          <a:xfrm>
            <a:off x="3419872" y="555526"/>
            <a:ext cx="244827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The Crèche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A513FCC-2C61-D862-2F59-B8417BAC333A}"/>
              </a:ext>
            </a:extLst>
          </p:cNvPr>
          <p:cNvSpPr txBox="1"/>
          <p:nvPr/>
        </p:nvSpPr>
        <p:spPr>
          <a:xfrm>
            <a:off x="1475656" y="339502"/>
            <a:ext cx="47525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en-ZA" sz="4400" b="1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Yummies for Tummies …</a:t>
            </a:r>
          </a:p>
        </p:txBody>
      </p:sp>
      <p:pic>
        <p:nvPicPr>
          <p:cNvPr id="4" name="Picture 3" descr="A group of food on a table&#10;&#10;Description automatically generated with low confidence">
            <a:extLst>
              <a:ext uri="{FF2B5EF4-FFF2-40B4-BE49-F238E27FC236}">
                <a16:creationId xmlns:a16="http://schemas.microsoft.com/office/drawing/2014/main" id="{7B02198E-48F4-630D-0682-2C9CAAA529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786053"/>
            <a:ext cx="5724128" cy="31236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022924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C46CA-94A7-0815-92FA-088C91A347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822BCA-0439-18BA-534A-CDC4E65B90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logo and a sign&#10;&#10;AI-generated content may be incorrect.">
            <a:extLst>
              <a:ext uri="{FF2B5EF4-FFF2-40B4-BE49-F238E27FC236}">
                <a16:creationId xmlns:a16="http://schemas.microsoft.com/office/drawing/2014/main" id="{1E399E21-7562-0FB6-A849-E6E7008A89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4341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around a cake&#10;&#10;AI-generated content may be incorrect.">
            <a:extLst>
              <a:ext uri="{FF2B5EF4-FFF2-40B4-BE49-F238E27FC236}">
                <a16:creationId xmlns:a16="http://schemas.microsoft.com/office/drawing/2014/main" id="{92CF7145-E7FA-06B8-D9FA-CF78ABE830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750" y="165294"/>
            <a:ext cx="6417214" cy="481291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289136-3C22-41CB-336A-A0BBE3A08CC1}"/>
              </a:ext>
            </a:extLst>
          </p:cNvPr>
          <p:cNvSpPr txBox="1"/>
          <p:nvPr/>
        </p:nvSpPr>
        <p:spPr>
          <a:xfrm>
            <a:off x="2555776" y="699542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b="1" dirty="0">
                <a:solidFill>
                  <a:srgbClr val="FFFFFF"/>
                </a:solidFill>
              </a:rPr>
              <a:t>Celebratory Cake</a:t>
            </a:r>
          </a:p>
        </p:txBody>
      </p:sp>
    </p:spTree>
    <p:extLst>
      <p:ext uri="{BB962C8B-B14F-4D97-AF65-F5344CB8AC3E}">
        <p14:creationId xmlns:p14="http://schemas.microsoft.com/office/powerpoint/2010/main" val="38215578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6C7DD3-31E9-F008-F351-3918DD93AE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0BD1B5-9509-56C5-44F4-B1990DBA3A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oup of people sitting in a room&#10;&#10;AI-generated content may be incorrect.">
            <a:extLst>
              <a:ext uri="{FF2B5EF4-FFF2-40B4-BE49-F238E27FC236}">
                <a16:creationId xmlns:a16="http://schemas.microsoft.com/office/drawing/2014/main" id="{67BF5958-5CF8-F25E-EC97-7827841339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00" y="124746"/>
            <a:ext cx="6525344" cy="48940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6E4140-797B-EEFC-410E-96BE6652BDF7}"/>
              </a:ext>
            </a:extLst>
          </p:cNvPr>
          <p:cNvSpPr txBox="1"/>
          <p:nvPr/>
        </p:nvSpPr>
        <p:spPr>
          <a:xfrm>
            <a:off x="2699792" y="501075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b="1" dirty="0">
                <a:solidFill>
                  <a:srgbClr val="FFFFFF"/>
                </a:solidFill>
              </a:rPr>
              <a:t>Celebratory Gathering</a:t>
            </a:r>
          </a:p>
        </p:txBody>
      </p:sp>
    </p:spTree>
    <p:extLst>
      <p:ext uri="{BB962C8B-B14F-4D97-AF65-F5344CB8AC3E}">
        <p14:creationId xmlns:p14="http://schemas.microsoft.com/office/powerpoint/2010/main" val="121089871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children sitting on a bench outside a building&#10;&#10;AI-generated content may be incorrect.">
            <a:extLst>
              <a:ext uri="{FF2B5EF4-FFF2-40B4-BE49-F238E27FC236}">
                <a16:creationId xmlns:a16="http://schemas.microsoft.com/office/drawing/2014/main" id="{15882A07-F9B1-25FB-CE76-4A63F3E48E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313767"/>
            <a:ext cx="6021288" cy="451596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D770EE9-10D5-1A6E-F5B0-02E16D6F9522}"/>
              </a:ext>
            </a:extLst>
          </p:cNvPr>
          <p:cNvSpPr txBox="1"/>
          <p:nvPr/>
        </p:nvSpPr>
        <p:spPr>
          <a:xfrm>
            <a:off x="3464496" y="411510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b="1" dirty="0">
                <a:solidFill>
                  <a:srgbClr val="FFFFFF"/>
                </a:solidFill>
              </a:rPr>
              <a:t>Celebratory Party</a:t>
            </a:r>
          </a:p>
        </p:txBody>
      </p:sp>
    </p:spTree>
    <p:extLst>
      <p:ext uri="{BB962C8B-B14F-4D97-AF65-F5344CB8AC3E}">
        <p14:creationId xmlns:p14="http://schemas.microsoft.com/office/powerpoint/2010/main" val="230967703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ADD69C1-D619-B9C1-33DB-14EB3F53B81F}"/>
              </a:ext>
            </a:extLst>
          </p:cNvPr>
          <p:cNvSpPr txBox="1"/>
          <p:nvPr/>
        </p:nvSpPr>
        <p:spPr>
          <a:xfrm>
            <a:off x="395536" y="4299942"/>
            <a:ext cx="5544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End of year party</a:t>
            </a:r>
          </a:p>
        </p:txBody>
      </p:sp>
      <p:pic>
        <p:nvPicPr>
          <p:cNvPr id="6" name="Picture 5" descr="A group of children posing for a photo&#10;&#10;AI-generated content may be incorrect.">
            <a:extLst>
              <a:ext uri="{FF2B5EF4-FFF2-40B4-BE49-F238E27FC236}">
                <a16:creationId xmlns:a16="http://schemas.microsoft.com/office/drawing/2014/main" id="{88C56E6C-3DC7-C107-EAFA-6F31AF9419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17" y="224909"/>
            <a:ext cx="5909853" cy="3939902"/>
          </a:xfrm>
          <a:prstGeom prst="rect">
            <a:avLst/>
          </a:prstGeom>
        </p:spPr>
      </p:pic>
      <p:pic>
        <p:nvPicPr>
          <p:cNvPr id="8" name="Picture 7" descr="A group of children playing on a bouncy castle&#10;&#10;AI-generated content may be incorrect.">
            <a:extLst>
              <a:ext uri="{FF2B5EF4-FFF2-40B4-BE49-F238E27FC236}">
                <a16:creationId xmlns:a16="http://schemas.microsoft.com/office/drawing/2014/main" id="{9E23391C-801B-617B-D7F6-17897A0438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4" t="1401" r="16801" b="-1401"/>
          <a:stretch/>
        </p:blipFill>
        <p:spPr>
          <a:xfrm>
            <a:off x="6300193" y="256902"/>
            <a:ext cx="2304256" cy="2283718"/>
          </a:xfrm>
          <a:prstGeom prst="rect">
            <a:avLst/>
          </a:prstGeom>
        </p:spPr>
      </p:pic>
      <p:pic>
        <p:nvPicPr>
          <p:cNvPr id="10" name="Picture 9" descr="A group of children playing on a slide&#10;&#10;AI-generated content may be incorrect.">
            <a:extLst>
              <a:ext uri="{FF2B5EF4-FFF2-40B4-BE49-F238E27FC236}">
                <a16:creationId xmlns:a16="http://schemas.microsoft.com/office/drawing/2014/main" id="{D62491C8-69B1-29F4-57CB-415C7435FD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50" r="18500"/>
          <a:stretch/>
        </p:blipFill>
        <p:spPr>
          <a:xfrm>
            <a:off x="6732240" y="2283718"/>
            <a:ext cx="1566912" cy="260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40152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lum bright="6000"/>
          </a:blip>
          <a:srcRect/>
          <a:stretch>
            <a:fillRect/>
          </a:stretch>
        </p:blipFill>
        <p:spPr bwMode="auto">
          <a:xfrm>
            <a:off x="413792" y="131496"/>
            <a:ext cx="8316416" cy="4880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A person wearing a beanie and smiling&#10;&#10;Description automatically generated with low confidence">
            <a:extLst>
              <a:ext uri="{FF2B5EF4-FFF2-40B4-BE49-F238E27FC236}">
                <a16:creationId xmlns:a16="http://schemas.microsoft.com/office/drawing/2014/main" id="{A2C4F265-FFCB-0B24-C55D-15EF850500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563638"/>
            <a:ext cx="1730141" cy="307580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F12333C-B89B-05ED-2CE4-E1395659C256}"/>
              </a:ext>
            </a:extLst>
          </p:cNvPr>
          <p:cNvSpPr txBox="1"/>
          <p:nvPr/>
        </p:nvSpPr>
        <p:spPr>
          <a:xfrm>
            <a:off x="6409178" y="4330945"/>
            <a:ext cx="194421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Lucida Sans Unicode" panose="020B0602030504020204" pitchFamily="34" charset="0"/>
                <a:cs typeface="Lucida Sans Unicode" panose="020B0602030504020204" pitchFamily="34" charset="0"/>
              </a:rPr>
              <a:t>Run by </a:t>
            </a:r>
            <a:r>
              <a:rPr lang="en-US" sz="1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Lucida Sans Unicode" panose="020B0602030504020204" pitchFamily="34" charset="0"/>
                <a:cs typeface="Lucida Sans Unicode" panose="020B0602030504020204" pitchFamily="34" charset="0"/>
              </a:rPr>
              <a:t>Neliswa</a:t>
            </a:r>
            <a:r>
              <a:rPr lang="en-US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Lucida Sans Unicode" panose="020B0602030504020204" pitchFamily="34" charset="0"/>
                <a:cs typeface="Lucida Sans Unicode" panose="020B0602030504020204" pitchFamily="34" charset="0"/>
              </a:rPr>
              <a:t> Ngcobo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F02926-5D62-022F-3A8D-949A3F2165A9}"/>
              </a:ext>
            </a:extLst>
          </p:cNvPr>
          <p:cNvSpPr txBox="1"/>
          <p:nvPr/>
        </p:nvSpPr>
        <p:spPr>
          <a:xfrm>
            <a:off x="615137" y="537939"/>
            <a:ext cx="770485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Afternoon Homework Support </a:t>
            </a:r>
            <a:r>
              <a:rPr lang="en-US" sz="28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Programme</a:t>
            </a:r>
            <a:endParaRPr lang="en-US" sz="28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216DE1-2939-2562-35A9-ED39B65813AC}"/>
              </a:ext>
            </a:extLst>
          </p:cNvPr>
          <p:cNvSpPr txBox="1"/>
          <p:nvPr/>
        </p:nvSpPr>
        <p:spPr>
          <a:xfrm>
            <a:off x="615137" y="131496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b="1" dirty="0">
                <a:solidFill>
                  <a:srgbClr val="FFFFFF"/>
                </a:solidFill>
              </a:rPr>
              <a:t>Community Partnership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26EE10A-E519-8313-F96D-3DD933FC0D3F}"/>
              </a:ext>
            </a:extLst>
          </p:cNvPr>
          <p:cNvSpPr txBox="1"/>
          <p:nvPr/>
        </p:nvSpPr>
        <p:spPr>
          <a:xfrm>
            <a:off x="7308541" y="1232921"/>
            <a:ext cx="181229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Hilton</a:t>
            </a:r>
          </a:p>
          <a:p>
            <a:pPr algn="ctr"/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Elders’ </a:t>
            </a:r>
          </a:p>
          <a:p>
            <a:pPr algn="ctr"/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Retreat </a:t>
            </a:r>
          </a:p>
          <a:p>
            <a:pPr algn="ctr"/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praying </a:t>
            </a:r>
          </a:p>
          <a:p>
            <a:pPr algn="ctr"/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and </a:t>
            </a:r>
          </a:p>
          <a:p>
            <a:pPr algn="ctr"/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planning</a:t>
            </a:r>
          </a:p>
          <a:p>
            <a:pPr algn="ctr"/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for 2024</a:t>
            </a:r>
            <a:endParaRPr lang="en-US" sz="2800" dirty="0"/>
          </a:p>
        </p:txBody>
      </p:sp>
      <p:pic>
        <p:nvPicPr>
          <p:cNvPr id="3" name="Picture 2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5E928350-4C95-5C69-06C0-E565FE9A85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93"/>
          <a:stretch/>
        </p:blipFill>
        <p:spPr>
          <a:xfrm>
            <a:off x="323528" y="401017"/>
            <a:ext cx="6858000" cy="434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49834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49F3FE-FC0F-0B2D-DC18-353273C939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257" y="770514"/>
            <a:ext cx="8862010" cy="1234727"/>
          </a:xfrm>
        </p:spPr>
        <p:txBody>
          <a:bodyPr>
            <a:normAutofit fontScale="90000"/>
          </a:bodyPr>
          <a:lstStyle/>
          <a:p>
            <a:pPr algn="ctr"/>
            <a:r>
              <a:rPr lang="en-ZA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anose="020B0602030504020204" pitchFamily="34" charset="0"/>
                <a:cs typeface="Lucida Sans Unicode" panose="020B0602030504020204" pitchFamily="34" charset="0"/>
              </a:rPr>
              <a:t>Mbutshane</a:t>
            </a:r>
            <a:r>
              <a:rPr lang="en-ZA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anose="020B0602030504020204" pitchFamily="34" charset="0"/>
                <a:cs typeface="Lucida Sans Unicode" panose="020B0602030504020204" pitchFamily="34" charset="0"/>
              </a:rPr>
              <a:t> Partnership between Crossways Church &amp; Restoration Hope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19DD37-CF65-629B-CE7E-0952C9878D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ZA" dirty="0"/>
              <a:t>    </a:t>
            </a:r>
          </a:p>
        </p:txBody>
      </p:sp>
      <p:pic>
        <p:nvPicPr>
          <p:cNvPr id="5" name="Picture 4" descr="A person in a blue shirt&#10;&#10;Description automatically generated">
            <a:extLst>
              <a:ext uri="{FF2B5EF4-FFF2-40B4-BE49-F238E27FC236}">
                <a16:creationId xmlns:a16="http://schemas.microsoft.com/office/drawing/2014/main" id="{C14F0B5D-1081-0148-59AC-C9BC071312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8" r="26201" b="36896"/>
          <a:stretch/>
        </p:blipFill>
        <p:spPr>
          <a:xfrm>
            <a:off x="190733" y="2877380"/>
            <a:ext cx="1630740" cy="22661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446CADD-FF97-DC69-C90F-E964346D7D07}"/>
              </a:ext>
            </a:extLst>
          </p:cNvPr>
          <p:cNvSpPr txBox="1"/>
          <p:nvPr/>
        </p:nvSpPr>
        <p:spPr>
          <a:xfrm>
            <a:off x="1863137" y="3895227"/>
            <a:ext cx="5552604" cy="1107996"/>
          </a:xfrm>
          <a:prstGeom prst="rect">
            <a:avLst/>
          </a:prstGeom>
          <a:solidFill>
            <a:srgbClr val="871A08"/>
          </a:solidFill>
        </p:spPr>
        <p:txBody>
          <a:bodyPr wrap="square" rtlCol="0">
            <a:spAutoFit/>
          </a:bodyPr>
          <a:lstStyle/>
          <a:p>
            <a:pPr algn="ctr" defTabSz="342892"/>
            <a:r>
              <a:rPr lang="en-ZA" sz="33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anose="020B0602030504020204" pitchFamily="34" charset="0"/>
                <a:cs typeface="Lucida Sans Unicode" panose="020B0602030504020204" pitchFamily="34" charset="0"/>
              </a:rPr>
              <a:t>Run by Nathi Mashinini (“Mash”) &amp; Nelly Ngubane</a:t>
            </a:r>
          </a:p>
        </p:txBody>
      </p:sp>
      <p:pic>
        <p:nvPicPr>
          <p:cNvPr id="7" name="Picture 6" descr="A blue circle with black background&#10;&#10;Description automatically generated">
            <a:extLst>
              <a:ext uri="{FF2B5EF4-FFF2-40B4-BE49-F238E27FC236}">
                <a16:creationId xmlns:a16="http://schemas.microsoft.com/office/drawing/2014/main" id="{8A731D61-52CA-A6DC-A46D-DA37F7261E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477" y="2020715"/>
            <a:ext cx="1513340" cy="1513340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9" name="Picture 8" descr="A grey map with a heart and a red heart&#10;&#10;Description automatically generated">
            <a:extLst>
              <a:ext uri="{FF2B5EF4-FFF2-40B4-BE49-F238E27FC236}">
                <a16:creationId xmlns:a16="http://schemas.microsoft.com/office/drawing/2014/main" id="{1F2476E8-EC2D-77F6-422C-196EFF2543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5838" y="2008622"/>
            <a:ext cx="1537527" cy="1537527"/>
          </a:xfrm>
          <a:prstGeom prst="rect">
            <a:avLst/>
          </a:prstGeom>
        </p:spPr>
      </p:pic>
      <p:pic>
        <p:nvPicPr>
          <p:cNvPr id="4" name="Picture 3" descr="A person with long dark hair wearing earrings&#10;&#10;Description automatically generated">
            <a:extLst>
              <a:ext uri="{FF2B5EF4-FFF2-40B4-BE49-F238E27FC236}">
                <a16:creationId xmlns:a16="http://schemas.microsoft.com/office/drawing/2014/main" id="{44EDFB7C-E9EC-412C-D1C9-CDF273A3054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741" y="3002183"/>
            <a:ext cx="1537526" cy="20165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6730206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1BEF993-160B-ED77-A01D-34B391C2364A}"/>
              </a:ext>
            </a:extLst>
          </p:cNvPr>
          <p:cNvSpPr txBox="1">
            <a:spLocks/>
          </p:cNvSpPr>
          <p:nvPr/>
        </p:nvSpPr>
        <p:spPr>
          <a:xfrm>
            <a:off x="467544" y="339502"/>
            <a:ext cx="6840760" cy="500743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defTabSz="342892"/>
            <a:r>
              <a:rPr lang="en-ZA" sz="2700" b="1" cap="all" dirty="0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Discipleship classes @ </a:t>
            </a:r>
            <a:r>
              <a:rPr lang="en-ZA" sz="2700" b="1" cap="all" dirty="0" err="1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Mbutshane</a:t>
            </a:r>
            <a:endParaRPr lang="en-ZA" sz="2700" b="1" cap="all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47" y="969712"/>
            <a:ext cx="8779181" cy="4081260"/>
          </a:xfrm>
          <a:solidFill>
            <a:srgbClr val="FFC000"/>
          </a:solidFill>
        </p:spPr>
      </p:pic>
    </p:spTree>
    <p:extLst>
      <p:ext uri="{BB962C8B-B14F-4D97-AF65-F5344CB8AC3E}">
        <p14:creationId xmlns:p14="http://schemas.microsoft.com/office/powerpoint/2010/main" val="59060493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232A194-6FAB-EEFA-4E6D-1EDA32F5459E}"/>
              </a:ext>
            </a:extLst>
          </p:cNvPr>
          <p:cNvSpPr txBox="1">
            <a:spLocks/>
          </p:cNvSpPr>
          <p:nvPr/>
        </p:nvSpPr>
        <p:spPr>
          <a:xfrm>
            <a:off x="536744" y="344927"/>
            <a:ext cx="7779671" cy="500743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defTabSz="342892"/>
            <a:r>
              <a:rPr lang="en-ZA" sz="2700" b="1" cap="all" dirty="0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Cool kids connect @ </a:t>
            </a:r>
            <a:r>
              <a:rPr lang="en-ZA" sz="2700" b="1" cap="all" dirty="0" err="1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Mbutshane</a:t>
            </a:r>
            <a:endParaRPr lang="en-ZA" sz="2700" b="1" cap="all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18377" y="784554"/>
            <a:ext cx="3397704" cy="147732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bg1"/>
                </a:solidFill>
              </a:defRPr>
            </a:lvl1pPr>
          </a:lstStyle>
          <a:p>
            <a:pPr algn="ctr" defTabSz="342892"/>
            <a:r>
              <a:rPr lang="en-ZA" sz="15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Every Thursday + 80 kids hear the good news within the area of </a:t>
            </a:r>
            <a:r>
              <a:rPr lang="en-ZA" sz="15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Mbutshane</a:t>
            </a:r>
            <a:r>
              <a:rPr lang="en-ZA" sz="15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. These kids know and understand who Jesus is. We are walking a step closer to Jesus with them.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543" y="2385547"/>
            <a:ext cx="5671457" cy="255215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0" y="798580"/>
            <a:ext cx="5274258" cy="23734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41716" y="3102077"/>
            <a:ext cx="4234543" cy="190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40039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75382" y="949185"/>
            <a:ext cx="8515274" cy="383187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256154" y="483518"/>
            <a:ext cx="3438453" cy="124649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bg1"/>
                </a:solidFill>
              </a:defRPr>
            </a:lvl1pPr>
          </a:lstStyle>
          <a:p>
            <a:pPr algn="ctr" defTabSz="342892"/>
            <a:r>
              <a:rPr lang="en-ZA" sz="15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Each Friday we meet with a group of +45 teenagers who come and hear the gospel of Jesus. We talk about social issues, and have Bible teachings and fun games. 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019BF39-E896-63B2-C254-5D3062E4C2F6}"/>
              </a:ext>
            </a:extLst>
          </p:cNvPr>
          <p:cNvSpPr txBox="1">
            <a:spLocks/>
          </p:cNvSpPr>
          <p:nvPr/>
        </p:nvSpPr>
        <p:spPr>
          <a:xfrm>
            <a:off x="467721" y="448442"/>
            <a:ext cx="4824536" cy="500743"/>
          </a:xfrm>
          <a:prstGeom prst="rect">
            <a:avLst/>
          </a:prstGeom>
        </p:spPr>
        <p:txBody>
          <a:bodyPr vert="horz" lIns="68580" tIns="34290" rIns="68580" bIns="34290" rtlCol="0" anchor="t">
            <a:normAutofit fontScale="85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defTabSz="342892"/>
            <a:r>
              <a:rPr lang="en-ZA" sz="2700" b="1" cap="all" dirty="0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Senior youth @ </a:t>
            </a:r>
            <a:r>
              <a:rPr lang="en-ZA" sz="2700" b="1" cap="all" dirty="0" err="1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Mbutshane</a:t>
            </a:r>
            <a:endParaRPr lang="en-ZA" sz="2700" b="1" cap="all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27011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555526"/>
            <a:ext cx="6624736" cy="500743"/>
          </a:xfrm>
        </p:spPr>
        <p:txBody>
          <a:bodyPr>
            <a:normAutofit fontScale="90000"/>
          </a:bodyPr>
          <a:lstStyle/>
          <a:p>
            <a:pPr algn="ctr"/>
            <a:r>
              <a:rPr lang="en-ZA" b="1" cap="all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Winter YOUTH Camp – </a:t>
            </a:r>
            <a:r>
              <a:rPr lang="en-ZA" b="1" cap="all" dirty="0" err="1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Mbutshane</a:t>
            </a:r>
            <a:r>
              <a:rPr lang="en-ZA" b="1" cap="all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Teens at ONE CONFERENCE </a:t>
            </a:r>
          </a:p>
        </p:txBody>
      </p:sp>
      <p:pic>
        <p:nvPicPr>
          <p:cNvPr id="4" name="Picture 3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67FFC327-40E4-269C-2061-73354381D7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5" t="10905" r="-5513" b="1409"/>
          <a:stretch/>
        </p:blipFill>
        <p:spPr>
          <a:xfrm>
            <a:off x="899592" y="1347614"/>
            <a:ext cx="8063880" cy="358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31724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912CE90-CFF4-18FF-EBA1-F5E8F7851CF1}"/>
              </a:ext>
            </a:extLst>
          </p:cNvPr>
          <p:cNvSpPr txBox="1">
            <a:spLocks/>
          </p:cNvSpPr>
          <p:nvPr/>
        </p:nvSpPr>
        <p:spPr>
          <a:xfrm>
            <a:off x="1187624" y="558839"/>
            <a:ext cx="6336704" cy="500743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defTabSz="342892"/>
            <a:r>
              <a:rPr lang="en-ZA" sz="2400" b="1" cap="all" dirty="0" err="1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hOliday</a:t>
            </a:r>
            <a:r>
              <a:rPr lang="en-ZA" sz="2400" b="1" cap="all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club in JULY @ </a:t>
            </a:r>
            <a:r>
              <a:rPr lang="en-ZA" sz="2400" b="1" cap="all" dirty="0" err="1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Mbutshane</a:t>
            </a:r>
            <a:endParaRPr lang="en-ZA" sz="2400" b="1" cap="all" dirty="0">
              <a:solidFill>
                <a:srgbClr val="FFFFFF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pic>
        <p:nvPicPr>
          <p:cNvPr id="4" name="Picture 3" descr="A group of people holding hands&#10;&#10;AI-generated content may be incorrect.">
            <a:extLst>
              <a:ext uri="{FF2B5EF4-FFF2-40B4-BE49-F238E27FC236}">
                <a16:creationId xmlns:a16="http://schemas.microsoft.com/office/drawing/2014/main" id="{BC384A6D-9EBA-10EA-D321-1357FAC465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6" t="4499" r="3864"/>
          <a:stretch/>
        </p:blipFill>
        <p:spPr>
          <a:xfrm>
            <a:off x="539552" y="1059582"/>
            <a:ext cx="8064896" cy="390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00522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274C7-A7A2-7EE7-B1F8-974CCAEDD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7624" y="2139702"/>
            <a:ext cx="6619244" cy="2497186"/>
          </a:xfrm>
        </p:spPr>
        <p:txBody>
          <a:bodyPr/>
          <a:lstStyle/>
          <a:p>
            <a:pPr algn="ctr"/>
            <a:r>
              <a:rPr lang="en-US" dirty="0"/>
              <a:t>What a fantastic year 2024 was – </a:t>
            </a:r>
            <a:br>
              <a:rPr lang="en-US" dirty="0"/>
            </a:br>
            <a:r>
              <a:rPr lang="en-US" dirty="0"/>
              <a:t>all Glory to Jesus for building His church!</a:t>
            </a:r>
          </a:p>
        </p:txBody>
      </p:sp>
    </p:spTree>
    <p:extLst>
      <p:ext uri="{BB962C8B-B14F-4D97-AF65-F5344CB8AC3E}">
        <p14:creationId xmlns:p14="http://schemas.microsoft.com/office/powerpoint/2010/main" val="623476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plant&#10;&#10;AI-generated content may be incorrect.">
            <a:extLst>
              <a:ext uri="{FF2B5EF4-FFF2-40B4-BE49-F238E27FC236}">
                <a16:creationId xmlns:a16="http://schemas.microsoft.com/office/drawing/2014/main" id="{FB7CC768-A1AC-2D75-FBA1-61147060A5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0"/>
            <a:ext cx="5891444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3608D9-0B7B-2205-4BD6-402CA69D3D9D}"/>
              </a:ext>
            </a:extLst>
          </p:cNvPr>
          <p:cNvSpPr txBox="1"/>
          <p:nvPr/>
        </p:nvSpPr>
        <p:spPr>
          <a:xfrm>
            <a:off x="7308541" y="1232921"/>
            <a:ext cx="181229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2024:</a:t>
            </a:r>
          </a:p>
          <a:p>
            <a:pPr algn="ctr"/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Tendrils growing onto </a:t>
            </a:r>
          </a:p>
          <a:p>
            <a:pPr algn="ctr"/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the </a:t>
            </a:r>
          </a:p>
          <a:p>
            <a:pPr algn="ctr"/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Trellis</a:t>
            </a:r>
          </a:p>
        </p:txBody>
      </p:sp>
    </p:spTree>
    <p:extLst>
      <p:ext uri="{BB962C8B-B14F-4D97-AF65-F5344CB8AC3E}">
        <p14:creationId xmlns:p14="http://schemas.microsoft.com/office/powerpoint/2010/main" val="857086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323528" y="760322"/>
            <a:ext cx="1104112" cy="1287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3" cstate="print"/>
          <a:srcRect l="19253" r="3736"/>
          <a:stretch>
            <a:fillRect/>
          </a:stretch>
        </p:blipFill>
        <p:spPr bwMode="auto">
          <a:xfrm>
            <a:off x="1460208" y="760323"/>
            <a:ext cx="1095568" cy="1281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-588584" y="2059491"/>
            <a:ext cx="40324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Daniel &amp; Nancy </a:t>
            </a:r>
            <a:r>
              <a:rPr lang="en-US" sz="1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Simbeye</a:t>
            </a:r>
            <a:endParaRPr lang="en-US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68404" y="2072578"/>
            <a:ext cx="24421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Musa &amp; Rowena Sibiya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2242" y="4140409"/>
            <a:ext cx="14937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Ange </a:t>
            </a:r>
          </a:p>
          <a:p>
            <a:pPr algn="ctr"/>
            <a:r>
              <a:rPr lang="en-US" sz="1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Arde</a:t>
            </a:r>
            <a:endParaRPr lang="en-US" sz="1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02447" y="2106092"/>
            <a:ext cx="14257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Pam Bircher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D685BC6-A868-A272-F6C0-D1976E5F80D2}"/>
              </a:ext>
            </a:extLst>
          </p:cNvPr>
          <p:cNvSpPr txBox="1"/>
          <p:nvPr/>
        </p:nvSpPr>
        <p:spPr>
          <a:xfrm>
            <a:off x="407706" y="37333"/>
            <a:ext cx="8352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hnschrift SemiBold" pitchFamily="34" charset="0"/>
              </a:rPr>
              <a:t>Hilton Wider Leaders Team 2024</a:t>
            </a:r>
          </a:p>
        </p:txBody>
      </p:sp>
      <p:pic>
        <p:nvPicPr>
          <p:cNvPr id="5" name="Picture 4" descr="A person smiling with his hand on his shoulder&#10;&#10;Description automatically generated">
            <a:extLst>
              <a:ext uri="{FF2B5EF4-FFF2-40B4-BE49-F238E27FC236}">
                <a16:creationId xmlns:a16="http://schemas.microsoft.com/office/drawing/2014/main" id="{03143DE6-BE1A-5DBE-3604-AFE6C7495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581" y="749479"/>
            <a:ext cx="811105" cy="1276006"/>
          </a:xfrm>
          <a:prstGeom prst="rect">
            <a:avLst/>
          </a:prstGeom>
        </p:spPr>
      </p:pic>
      <p:pic>
        <p:nvPicPr>
          <p:cNvPr id="7" name="Picture 6" descr="A person with red lipstick and earrings&#10;&#10;Description automatically generated">
            <a:extLst>
              <a:ext uri="{FF2B5EF4-FFF2-40B4-BE49-F238E27FC236}">
                <a16:creationId xmlns:a16="http://schemas.microsoft.com/office/drawing/2014/main" id="{975EB4F9-4C9D-A28C-4B7B-7CD81719BB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3076" y="769093"/>
            <a:ext cx="988204" cy="1273104"/>
          </a:xfrm>
          <a:prstGeom prst="rect">
            <a:avLst/>
          </a:prstGeom>
        </p:spPr>
      </p:pic>
      <p:pic>
        <p:nvPicPr>
          <p:cNvPr id="11" name="Picture 10" descr="A close-up of a person smiling&#10;&#10;Description automatically generated">
            <a:extLst>
              <a:ext uri="{FF2B5EF4-FFF2-40B4-BE49-F238E27FC236}">
                <a16:creationId xmlns:a16="http://schemas.microsoft.com/office/drawing/2014/main" id="{7115028F-B71B-47AE-4263-3948845F724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04"/>
          <a:stretch/>
        </p:blipFill>
        <p:spPr>
          <a:xfrm>
            <a:off x="734664" y="2795117"/>
            <a:ext cx="708903" cy="1273390"/>
          </a:xfrm>
          <a:prstGeom prst="rect">
            <a:avLst/>
          </a:prstGeom>
        </p:spPr>
      </p:pic>
      <p:pic>
        <p:nvPicPr>
          <p:cNvPr id="24" name="Picture 23" descr="A person with glasses smiling&#10;&#10;Description automatically generated">
            <a:extLst>
              <a:ext uri="{FF2B5EF4-FFF2-40B4-BE49-F238E27FC236}">
                <a16:creationId xmlns:a16="http://schemas.microsoft.com/office/drawing/2014/main" id="{5D7A80BA-3AB2-2651-66E1-7BE8FFDD400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6" t="8682" r="2722" b="1845"/>
          <a:stretch/>
        </p:blipFill>
        <p:spPr>
          <a:xfrm>
            <a:off x="2938120" y="2762701"/>
            <a:ext cx="1011488" cy="1273390"/>
          </a:xfrm>
          <a:prstGeom prst="rect">
            <a:avLst/>
          </a:prstGeom>
        </p:spPr>
      </p:pic>
      <p:pic>
        <p:nvPicPr>
          <p:cNvPr id="26" name="Picture 25" descr="A person wearing glasses and smiling&#10;&#10;Description automatically generated">
            <a:extLst>
              <a:ext uri="{FF2B5EF4-FFF2-40B4-BE49-F238E27FC236}">
                <a16:creationId xmlns:a16="http://schemas.microsoft.com/office/drawing/2014/main" id="{CF51F697-7E56-987F-FECF-73679907ECF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9985" y="2787691"/>
            <a:ext cx="943401" cy="1268561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69945C6D-4C25-39A4-14A7-596B97847899}"/>
              </a:ext>
            </a:extLst>
          </p:cNvPr>
          <p:cNvSpPr txBox="1"/>
          <p:nvPr/>
        </p:nvSpPr>
        <p:spPr>
          <a:xfrm>
            <a:off x="2756706" y="4104873"/>
            <a:ext cx="23858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Edgar &amp; Sandi Stegen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C8BF87E-EB80-49D2-3FD5-1F03B4E4A723}"/>
              </a:ext>
            </a:extLst>
          </p:cNvPr>
          <p:cNvSpPr txBox="1"/>
          <p:nvPr/>
        </p:nvSpPr>
        <p:spPr>
          <a:xfrm>
            <a:off x="5822765" y="4187502"/>
            <a:ext cx="26481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Stephen &amp; Jess </a:t>
            </a:r>
          </a:p>
          <a:p>
            <a:pPr algn="ctr"/>
            <a:r>
              <a:rPr lang="en-US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Langley</a:t>
            </a:r>
          </a:p>
        </p:txBody>
      </p:sp>
      <p:pic>
        <p:nvPicPr>
          <p:cNvPr id="34" name="Picture 33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7947435F-DFD3-DA2C-BAFC-780EE87EE14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766" y="2843702"/>
            <a:ext cx="866384" cy="1296707"/>
          </a:xfrm>
          <a:prstGeom prst="rect">
            <a:avLst/>
          </a:prstGeom>
        </p:spPr>
      </p:pic>
      <p:pic>
        <p:nvPicPr>
          <p:cNvPr id="36" name="Picture 35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2F2053FE-C284-0A76-23A8-EAC8A82138B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842" y="2843702"/>
            <a:ext cx="943059" cy="1296707"/>
          </a:xfrm>
          <a:prstGeom prst="rect">
            <a:avLst/>
          </a:prstGeom>
        </p:spPr>
      </p:pic>
      <p:pic>
        <p:nvPicPr>
          <p:cNvPr id="20" name="Picture 19" descr="A person with white hair wearing glasses&#10;&#10;Description automatically generated">
            <a:extLst>
              <a:ext uri="{FF2B5EF4-FFF2-40B4-BE49-F238E27FC236}">
                <a16:creationId xmlns:a16="http://schemas.microsoft.com/office/drawing/2014/main" id="{2328FCE8-BD99-DDC1-84ED-38ED784EE64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97"/>
          <a:stretch/>
        </p:blipFill>
        <p:spPr>
          <a:xfrm>
            <a:off x="6574154" y="800779"/>
            <a:ext cx="988203" cy="12731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BF47A-B4D5-2C10-31BF-F1D972496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EF3F73C4-73D9-D8E0-C8B5-FD2CEC71F282}"/>
              </a:ext>
            </a:extLst>
          </p:cNvPr>
          <p:cNvSpPr txBox="1"/>
          <p:nvPr/>
        </p:nvSpPr>
        <p:spPr>
          <a:xfrm>
            <a:off x="1065120" y="2131370"/>
            <a:ext cx="25691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Phil &amp; Lauren </a:t>
            </a:r>
          </a:p>
          <a:p>
            <a:pPr algn="ctr"/>
            <a:r>
              <a:rPr lang="en-US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Hartwig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D8D6A4-D30F-ADDA-B93A-0F036DC0F9DE}"/>
              </a:ext>
            </a:extLst>
          </p:cNvPr>
          <p:cNvSpPr txBox="1"/>
          <p:nvPr/>
        </p:nvSpPr>
        <p:spPr>
          <a:xfrm>
            <a:off x="407706" y="37333"/>
            <a:ext cx="8352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hnschrift SemiBold" pitchFamily="34" charset="0"/>
              </a:rPr>
              <a:t>Hilton Wider Leaders Team 2024</a:t>
            </a:r>
          </a:p>
        </p:txBody>
      </p:sp>
      <p:pic>
        <p:nvPicPr>
          <p:cNvPr id="6" name="Picture 5" descr="A person smiling with his hand on his shoulder&#10;&#10;AI-generated content may be incorrect.">
            <a:extLst>
              <a:ext uri="{FF2B5EF4-FFF2-40B4-BE49-F238E27FC236}">
                <a16:creationId xmlns:a16="http://schemas.microsoft.com/office/drawing/2014/main" id="{F9C3C105-0143-2A2D-DE99-F540DB337B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817" y="738963"/>
            <a:ext cx="933869" cy="1276007"/>
          </a:xfrm>
          <a:prstGeom prst="rect">
            <a:avLst/>
          </a:prstGeom>
        </p:spPr>
      </p:pic>
      <p:pic>
        <p:nvPicPr>
          <p:cNvPr id="20" name="Picture 19" descr="A person smiling for the camera&#10;&#10;AI-generated content may be incorrect.">
            <a:extLst>
              <a:ext uri="{FF2B5EF4-FFF2-40B4-BE49-F238E27FC236}">
                <a16:creationId xmlns:a16="http://schemas.microsoft.com/office/drawing/2014/main" id="{40D6B1F4-0E1C-8980-8590-4BD516A883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23" t="2670" r="11888" b="7181"/>
          <a:stretch/>
        </p:blipFill>
        <p:spPr>
          <a:xfrm>
            <a:off x="2415243" y="742413"/>
            <a:ext cx="896616" cy="1268652"/>
          </a:xfrm>
          <a:prstGeom prst="rect">
            <a:avLst/>
          </a:prstGeom>
        </p:spPr>
      </p:pic>
      <p:pic>
        <p:nvPicPr>
          <p:cNvPr id="23" name="Picture 22" descr="A person with long dark hair wearing earrings&#10;&#10;Description automatically generated">
            <a:extLst>
              <a:ext uri="{FF2B5EF4-FFF2-40B4-BE49-F238E27FC236}">
                <a16:creationId xmlns:a16="http://schemas.microsoft.com/office/drawing/2014/main" id="{9598CA0D-2100-F403-36AA-4624B3A32D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907" y="745219"/>
            <a:ext cx="978186" cy="1282922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3FEBA9F-E67E-6D70-12DB-ADD1BCE7BD43}"/>
              </a:ext>
            </a:extLst>
          </p:cNvPr>
          <p:cNvSpPr txBox="1"/>
          <p:nvPr/>
        </p:nvSpPr>
        <p:spPr>
          <a:xfrm>
            <a:off x="3845176" y="2147079"/>
            <a:ext cx="17119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Nelly </a:t>
            </a:r>
          </a:p>
          <a:p>
            <a:pPr algn="ctr"/>
            <a:r>
              <a:rPr lang="en-US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Ngubane</a:t>
            </a:r>
          </a:p>
        </p:txBody>
      </p:sp>
      <p:pic>
        <p:nvPicPr>
          <p:cNvPr id="28" name="Picture 27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5806F5B5-5FDA-3D6A-001E-DFC0F5DA62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855" y="730493"/>
            <a:ext cx="914369" cy="1280572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DDC8D6FF-6FBB-DCD9-62E4-582FC17DDB1E}"/>
              </a:ext>
            </a:extLst>
          </p:cNvPr>
          <p:cNvSpPr txBox="1"/>
          <p:nvPr/>
        </p:nvSpPr>
        <p:spPr>
          <a:xfrm>
            <a:off x="5474073" y="2119450"/>
            <a:ext cx="17119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Henry Hendricks</a:t>
            </a:r>
          </a:p>
        </p:txBody>
      </p:sp>
      <p:pic>
        <p:nvPicPr>
          <p:cNvPr id="30" name="Picture 29" descr="A person smiling for the camera&#10;&#10;AI-generated content may be incorrect.">
            <a:extLst>
              <a:ext uri="{FF2B5EF4-FFF2-40B4-BE49-F238E27FC236}">
                <a16:creationId xmlns:a16="http://schemas.microsoft.com/office/drawing/2014/main" id="{B25F0C2D-57FF-928A-7F9D-32087032F0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" r="9799"/>
          <a:stretch/>
        </p:blipFill>
        <p:spPr>
          <a:xfrm>
            <a:off x="1403633" y="2924446"/>
            <a:ext cx="989862" cy="1334630"/>
          </a:xfrm>
          <a:prstGeom prst="rect">
            <a:avLst/>
          </a:prstGeom>
        </p:spPr>
      </p:pic>
      <p:pic>
        <p:nvPicPr>
          <p:cNvPr id="31" name="Picture 30" descr="A person with blonde hair wearing sunglasses&#10;&#10;AI-generated content may be incorrect.">
            <a:extLst>
              <a:ext uri="{FF2B5EF4-FFF2-40B4-BE49-F238E27FC236}">
                <a16:creationId xmlns:a16="http://schemas.microsoft.com/office/drawing/2014/main" id="{32489116-AB53-8717-6F72-4FD8F4A7266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9326" y="2907869"/>
            <a:ext cx="871399" cy="133463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1262817" y="4275362"/>
            <a:ext cx="21790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Alan &amp; Sheena Gaston </a:t>
            </a:r>
          </a:p>
        </p:txBody>
      </p:sp>
      <p:pic>
        <p:nvPicPr>
          <p:cNvPr id="35" name="Picture 34" descr="A close-up of a person smiling&#10;&#10;Description automatically generated">
            <a:extLst>
              <a:ext uri="{FF2B5EF4-FFF2-40B4-BE49-F238E27FC236}">
                <a16:creationId xmlns:a16="http://schemas.microsoft.com/office/drawing/2014/main" id="{917F076C-8ABA-1840-A567-802D7223706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34"/>
          <a:stretch/>
        </p:blipFill>
        <p:spPr>
          <a:xfrm>
            <a:off x="6001560" y="2906650"/>
            <a:ext cx="942618" cy="1282922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5785736" y="4242499"/>
            <a:ext cx="1448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Nick  </a:t>
            </a:r>
          </a:p>
          <a:p>
            <a:pPr algn="ctr"/>
            <a:r>
              <a:rPr lang="en-US" sz="1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Beningfield</a:t>
            </a:r>
            <a:endParaRPr lang="en-US" sz="1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0" name="Picture 39" descr="A person wearing glasses and a hat&#10;&#10;AI-generated content may be incorrect.">
            <a:extLst>
              <a:ext uri="{FF2B5EF4-FFF2-40B4-BE49-F238E27FC236}">
                <a16:creationId xmlns:a16="http://schemas.microsoft.com/office/drawing/2014/main" id="{016DBF12-9186-C843-611C-C7891323D72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096" y="2891420"/>
            <a:ext cx="840093" cy="133463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57049223-CC22-07CE-366F-B229C840E578}"/>
              </a:ext>
            </a:extLst>
          </p:cNvPr>
          <p:cNvSpPr txBox="1"/>
          <p:nvPr/>
        </p:nvSpPr>
        <p:spPr>
          <a:xfrm>
            <a:off x="3845176" y="4275362"/>
            <a:ext cx="17119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Ndumiso</a:t>
            </a:r>
          </a:p>
          <a:p>
            <a:pPr algn="ctr"/>
            <a:r>
              <a:rPr lang="en-US" sz="1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Mjwara</a:t>
            </a:r>
            <a:endParaRPr lang="en-US" sz="1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65421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755868"/>
            <a:ext cx="856895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115000"/>
              <a:buFont typeface="Courier New" panose="02070309020205020404" pitchFamily="49" charset="0"/>
              <a:buChar char="o"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NCMI (New Covenant Ministries International) Partnership</a:t>
            </a:r>
          </a:p>
          <a:p>
            <a:pPr marL="457200" indent="-457200">
              <a:buSzPct val="115000"/>
              <a:buFont typeface="Courier New" panose="02070309020205020404" pitchFamily="49" charset="0"/>
              <a:buChar char="o"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Regular KZN EQUIPS</a:t>
            </a:r>
          </a:p>
          <a:p>
            <a:pPr marL="457200" indent="-457200">
              <a:buSzPct val="115000"/>
              <a:buFont typeface="Courier New" panose="02070309020205020404" pitchFamily="49" charset="0"/>
              <a:buChar char="o"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Apostolic input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eg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Zach Lombard</a:t>
            </a:r>
          </a:p>
          <a:p>
            <a:pPr marL="457200" indent="-457200">
              <a:buSzPct val="115000"/>
              <a:buFont typeface="Courier New" panose="02070309020205020404" pitchFamily="49" charset="0"/>
              <a:buChar char="o"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One Life Youth Conference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59FBED-20E2-EEC0-FCA1-112204917AFE}"/>
              </a:ext>
            </a:extLst>
          </p:cNvPr>
          <p:cNvSpPr txBox="1"/>
          <p:nvPr/>
        </p:nvSpPr>
        <p:spPr>
          <a:xfrm>
            <a:off x="1475656" y="52631"/>
            <a:ext cx="7344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Partnership with NCMI</a:t>
            </a:r>
          </a:p>
        </p:txBody>
      </p:sp>
      <p:pic>
        <p:nvPicPr>
          <p:cNvPr id="7" name="Picture 6" descr="A yellow text on a black background&#10;&#10;Description automatically generated">
            <a:extLst>
              <a:ext uri="{FF2B5EF4-FFF2-40B4-BE49-F238E27FC236}">
                <a16:creationId xmlns:a16="http://schemas.microsoft.com/office/drawing/2014/main" id="{C8B4D28B-1E9C-75C9-D862-BDACFCE57D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416" y="3075806"/>
            <a:ext cx="5076056" cy="159155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65C17F6-1044-AC6C-C90C-165E50D94F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3139014"/>
            <a:ext cx="3233265" cy="1465138"/>
          </a:xfrm>
          <a:prstGeom prst="rect">
            <a:avLst/>
          </a:prstGeom>
          <a:solidFill>
            <a:srgbClr val="FFFFFF"/>
          </a:solidFill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F1C4790-FE3C-4020-8CA7-00621DA7BBBC}"/>
    </a:ext>
  </a:extLst>
</a:theme>
</file>

<file path=ppt/theme/theme2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15969</TotalTime>
  <Words>638</Words>
  <Application>Microsoft Office PowerPoint</Application>
  <PresentationFormat>On-screen Show (16:9)</PresentationFormat>
  <Paragraphs>158</Paragraphs>
  <Slides>56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56</vt:i4>
      </vt:variant>
    </vt:vector>
  </HeadingPairs>
  <TitlesOfParts>
    <vt:vector size="66" baseType="lpstr">
      <vt:lpstr>Arial</vt:lpstr>
      <vt:lpstr>Bahnschrift</vt:lpstr>
      <vt:lpstr>Bahnschrift SemiBold</vt:lpstr>
      <vt:lpstr>Calibri</vt:lpstr>
      <vt:lpstr>Century Gothic</vt:lpstr>
      <vt:lpstr>Courier New</vt:lpstr>
      <vt:lpstr>Lucida Sans Unicode</vt:lpstr>
      <vt:lpstr>Wingdings 3</vt:lpstr>
      <vt:lpstr>Ion Boardroom</vt:lpstr>
      <vt:lpstr>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Mbutshane Partnership between Crossways Church &amp; Restoration Hope</vt:lpstr>
      <vt:lpstr>PowerPoint Presentation</vt:lpstr>
      <vt:lpstr>PowerPoint Presentation</vt:lpstr>
      <vt:lpstr>PowerPoint Presentation</vt:lpstr>
      <vt:lpstr>Winter YOUTH Camp – Mbutshane Teens at ONE CONFERENCE </vt:lpstr>
      <vt:lpstr>PowerPoint Presentation</vt:lpstr>
      <vt:lpstr>What a fantastic year 2024 was –  all Glory to Jesus for building His church!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Neil Walford</dc:creator>
  <cp:lastModifiedBy>Pam Bircher</cp:lastModifiedBy>
  <cp:revision>211</cp:revision>
  <dcterms:created xsi:type="dcterms:W3CDTF">2021-04-28T07:29:23Z</dcterms:created>
  <dcterms:modified xsi:type="dcterms:W3CDTF">2025-06-06T14:45:33Z</dcterms:modified>
</cp:coreProperties>
</file>