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4" r:id="rId7"/>
    <p:sldId id="260" r:id="rId8"/>
    <p:sldId id="261" r:id="rId9"/>
    <p:sldId id="262" r:id="rId10"/>
    <p:sldId id="266" r:id="rId11"/>
    <p:sldId id="263"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C7BE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5" autoAdjust="0"/>
    <p:restoredTop sz="94660"/>
  </p:normalViewPr>
  <p:slideViewPr>
    <p:cSldViewPr snapToGrid="0" showGuides="1">
      <p:cViewPr>
        <p:scale>
          <a:sx n="60" d="100"/>
          <a:sy n="60" d="100"/>
        </p:scale>
        <p:origin x="1325" y="4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802E-4439-6BF6-5B33-1D9241CA48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6B4342-62E1-4556-F5E2-299192F5C9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B5DEF9-170A-997E-5BFC-B526EE680E6C}"/>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5" name="Footer Placeholder 4">
            <a:extLst>
              <a:ext uri="{FF2B5EF4-FFF2-40B4-BE49-F238E27FC236}">
                <a16:creationId xmlns:a16="http://schemas.microsoft.com/office/drawing/2014/main" id="{FD7150FE-7DED-DD46-179E-A0A0EA103D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2902F0-C9A9-E0DE-E055-F0C9018E5E82}"/>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197343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AFACD-BEBD-385A-2451-3B6E4AD2CF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478906-D5EC-CB12-C047-253FCCC120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73F09F-ED48-19A6-7A7F-C15C846A5E7E}"/>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5" name="Footer Placeholder 4">
            <a:extLst>
              <a:ext uri="{FF2B5EF4-FFF2-40B4-BE49-F238E27FC236}">
                <a16:creationId xmlns:a16="http://schemas.microsoft.com/office/drawing/2014/main" id="{9238A159-3591-BD1B-51D2-3CC45DA49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3B4004-6A6A-398B-C4A4-217D10A6CF90}"/>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2112400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7DFF4-6DEB-8C02-10CB-16132BD902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E23EA8-DD55-1420-C413-09657251D9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529F41-5A8D-21A8-B1E3-899D2346BBBD}"/>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5" name="Footer Placeholder 4">
            <a:extLst>
              <a:ext uri="{FF2B5EF4-FFF2-40B4-BE49-F238E27FC236}">
                <a16:creationId xmlns:a16="http://schemas.microsoft.com/office/drawing/2014/main" id="{16896AE7-B3DA-BBD8-D53F-B9CFDE473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AD2A46-42D6-B97E-2FCA-20560B9A7478}"/>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274518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25607-1B35-FFD5-CCD8-763A8265A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EA1621-9612-7EF9-16A3-70CA457639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09D2D-2838-4B30-CDE4-8B701280C5AA}"/>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5" name="Footer Placeholder 4">
            <a:extLst>
              <a:ext uri="{FF2B5EF4-FFF2-40B4-BE49-F238E27FC236}">
                <a16:creationId xmlns:a16="http://schemas.microsoft.com/office/drawing/2014/main" id="{3FFDB1BC-F3D4-D5D3-8BED-8AD74C90B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2BD3F-D824-8B59-8ABC-A972EFF49A05}"/>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1507125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56FA5-4C97-FD68-81ED-08CA38A7F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DDD5B8-9182-1AE2-0A02-5C26CC02B7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31F8F-39F2-6B54-8029-0238F8CD7625}"/>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5" name="Footer Placeholder 4">
            <a:extLst>
              <a:ext uri="{FF2B5EF4-FFF2-40B4-BE49-F238E27FC236}">
                <a16:creationId xmlns:a16="http://schemas.microsoft.com/office/drawing/2014/main" id="{B47A4D13-11B5-CE92-57F8-8FE91108C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B86E9A-648B-4621-4BB8-D1BB60463B77}"/>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2819148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070C6-A81B-8C28-06FE-EDE92FB03D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D5844A-7B0D-61EA-51FE-DFD5C31C45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C152E1-7A20-18B1-9E9F-26AFE42B84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B56D19-ADD8-4546-FD7D-4F5181F95A56}"/>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6" name="Footer Placeholder 5">
            <a:extLst>
              <a:ext uri="{FF2B5EF4-FFF2-40B4-BE49-F238E27FC236}">
                <a16:creationId xmlns:a16="http://schemas.microsoft.com/office/drawing/2014/main" id="{FC20E666-752E-91EF-A18D-139711804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D8F401-041C-B5CA-66A6-1D160D5377EE}"/>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2998987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DFBD5-74F6-8F55-1F8F-67047CE05A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236C9E-60C4-4195-41EA-8941BA666C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E3526E-B1EF-7BF9-C407-013E8AE1C2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DD5B2B-EF03-05C9-CAD8-A107E95B7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146C2B-1ED7-E286-39F0-488E6C47E4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6D81A5-2719-4A80-1ADD-5D1C94F8F63A}"/>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8" name="Footer Placeholder 7">
            <a:extLst>
              <a:ext uri="{FF2B5EF4-FFF2-40B4-BE49-F238E27FC236}">
                <a16:creationId xmlns:a16="http://schemas.microsoft.com/office/drawing/2014/main" id="{25C2D218-D21D-34EF-68F8-AAAB8460E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7F019D-DEC8-54AC-DAA7-2015A836C393}"/>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1196804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72B56-BA69-A7DD-0D8E-06D6CE0FD3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D3A7A5-09D3-EC3C-DCF4-0FBB65607F0F}"/>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4" name="Footer Placeholder 3">
            <a:extLst>
              <a:ext uri="{FF2B5EF4-FFF2-40B4-BE49-F238E27FC236}">
                <a16:creationId xmlns:a16="http://schemas.microsoft.com/office/drawing/2014/main" id="{1C57AE05-5FC9-723D-4EFD-CD3B4734E3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6F2229-477E-E5D6-C9C8-AA8CED99C624}"/>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2568386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AB090C-52C4-4FF3-006A-566A8CA437C0}"/>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3" name="Footer Placeholder 2">
            <a:extLst>
              <a:ext uri="{FF2B5EF4-FFF2-40B4-BE49-F238E27FC236}">
                <a16:creationId xmlns:a16="http://schemas.microsoft.com/office/drawing/2014/main" id="{5AFC4D68-00F2-D87D-8A6C-2821FCCE66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9C9C19-5741-A2C8-3DB1-F0E04E0DFE50}"/>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4129585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7DA90-967C-01F4-024E-21F4CF0C51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08682D-AAB5-0B79-F492-4A127FE36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74CB90-2B90-197A-5398-2FE94B963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144E36-D977-90B3-011B-07F4938A470A}"/>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6" name="Footer Placeholder 5">
            <a:extLst>
              <a:ext uri="{FF2B5EF4-FFF2-40B4-BE49-F238E27FC236}">
                <a16:creationId xmlns:a16="http://schemas.microsoft.com/office/drawing/2014/main" id="{0686E1FA-4B01-7E86-2B2E-7C5A930427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65378F-3EBB-1FE1-9D58-01AD820AC5E9}"/>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3050914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0FE00-2D12-B1B9-4865-2146DBE841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BD5261-7FC5-B908-F1E7-7B189954F9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7D0A70-2B2C-068C-A710-485C699E7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4E3532-34A7-B543-E670-DDA41C91DAED}"/>
              </a:ext>
            </a:extLst>
          </p:cNvPr>
          <p:cNvSpPr>
            <a:spLocks noGrp="1"/>
          </p:cNvSpPr>
          <p:nvPr>
            <p:ph type="dt" sz="half" idx="10"/>
          </p:nvPr>
        </p:nvSpPr>
        <p:spPr/>
        <p:txBody>
          <a:bodyPr/>
          <a:lstStyle/>
          <a:p>
            <a:fld id="{BC442CB2-F217-40C6-8DF7-B10E2D7144F6}" type="datetimeFigureOut">
              <a:rPr lang="en-US" smtClean="0"/>
              <a:t>5/18/2025</a:t>
            </a:fld>
            <a:endParaRPr lang="en-US"/>
          </a:p>
        </p:txBody>
      </p:sp>
      <p:sp>
        <p:nvSpPr>
          <p:cNvPr id="6" name="Footer Placeholder 5">
            <a:extLst>
              <a:ext uri="{FF2B5EF4-FFF2-40B4-BE49-F238E27FC236}">
                <a16:creationId xmlns:a16="http://schemas.microsoft.com/office/drawing/2014/main" id="{4CBB2EC5-C438-8AAC-7DDF-D3F8956D2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38CABA-4718-D7CD-1C23-1BA1ABC57576}"/>
              </a:ext>
            </a:extLst>
          </p:cNvPr>
          <p:cNvSpPr>
            <a:spLocks noGrp="1"/>
          </p:cNvSpPr>
          <p:nvPr>
            <p:ph type="sldNum" sz="quarter" idx="12"/>
          </p:nvPr>
        </p:nvSpPr>
        <p:spPr/>
        <p:txBody>
          <a:bodyPr/>
          <a:lstStyle/>
          <a:p>
            <a:fld id="{61BB8FFC-5E12-4960-8083-5D1CAD21B48D}" type="slidenum">
              <a:rPr lang="en-US" smtClean="0"/>
              <a:t>‹#›</a:t>
            </a:fld>
            <a:endParaRPr lang="en-US"/>
          </a:p>
        </p:txBody>
      </p:sp>
    </p:spTree>
    <p:extLst>
      <p:ext uri="{BB962C8B-B14F-4D97-AF65-F5344CB8AC3E}">
        <p14:creationId xmlns:p14="http://schemas.microsoft.com/office/powerpoint/2010/main" val="341079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736A4D-8A2D-1B81-D6E7-E162FB659A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8523A2-6194-B5D2-DC3D-A7C2557A9C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62A07C-2508-531F-6877-051AAD584D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442CB2-F217-40C6-8DF7-B10E2D7144F6}" type="datetimeFigureOut">
              <a:rPr lang="en-US" smtClean="0"/>
              <a:t>5/18/2025</a:t>
            </a:fld>
            <a:endParaRPr lang="en-US"/>
          </a:p>
        </p:txBody>
      </p:sp>
      <p:sp>
        <p:nvSpPr>
          <p:cNvPr id="5" name="Footer Placeholder 4">
            <a:extLst>
              <a:ext uri="{FF2B5EF4-FFF2-40B4-BE49-F238E27FC236}">
                <a16:creationId xmlns:a16="http://schemas.microsoft.com/office/drawing/2014/main" id="{0C5365AC-901B-E563-94E4-197F6D3F44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5BF64AF-9FF0-8D0F-ADF4-B549A21F2E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BB8FFC-5E12-4960-8083-5D1CAD21B48D}" type="slidenum">
              <a:rPr lang="en-US" smtClean="0"/>
              <a:t>‹#›</a:t>
            </a:fld>
            <a:endParaRPr lang="en-US"/>
          </a:p>
        </p:txBody>
      </p:sp>
    </p:spTree>
    <p:extLst>
      <p:ext uri="{BB962C8B-B14F-4D97-AF65-F5344CB8AC3E}">
        <p14:creationId xmlns:p14="http://schemas.microsoft.com/office/powerpoint/2010/main" val="3834826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ith a beard&#10;&#10;AI-generated content may be incorrect.">
            <a:extLst>
              <a:ext uri="{FF2B5EF4-FFF2-40B4-BE49-F238E27FC236}">
                <a16:creationId xmlns:a16="http://schemas.microsoft.com/office/drawing/2014/main" id="{738930AA-DB01-C610-D444-82730E4EB534}"/>
              </a:ext>
            </a:extLst>
          </p:cNvPr>
          <p:cNvPicPr>
            <a:picLocks noChangeAspect="1"/>
          </p:cNvPicPr>
          <p:nvPr/>
        </p:nvPicPr>
        <p:blipFill>
          <a:blip r:embed="rId2">
            <a:extLst>
              <a:ext uri="{28A0092B-C50C-407E-A947-70E740481C1C}">
                <a14:useLocalDpi xmlns:a14="http://schemas.microsoft.com/office/drawing/2010/main" val="0"/>
              </a:ext>
            </a:extLst>
          </a:blip>
          <a:srcRect r="1353"/>
          <a:stretch/>
        </p:blipFill>
        <p:spPr>
          <a:xfrm>
            <a:off x="0" y="0"/>
            <a:ext cx="12192000" cy="6858000"/>
          </a:xfrm>
          <a:prstGeom prst="rect">
            <a:avLst/>
          </a:prstGeom>
        </p:spPr>
      </p:pic>
      <p:sp>
        <p:nvSpPr>
          <p:cNvPr id="7" name="TextBox 6">
            <a:extLst>
              <a:ext uri="{FF2B5EF4-FFF2-40B4-BE49-F238E27FC236}">
                <a16:creationId xmlns:a16="http://schemas.microsoft.com/office/drawing/2014/main" id="{07275E43-0417-820C-66F9-C5A7D52703C0}"/>
              </a:ext>
            </a:extLst>
          </p:cNvPr>
          <p:cNvSpPr txBox="1"/>
          <p:nvPr/>
        </p:nvSpPr>
        <p:spPr>
          <a:xfrm>
            <a:off x="7543800" y="4622800"/>
            <a:ext cx="2470548" cy="584775"/>
          </a:xfrm>
          <a:prstGeom prst="rect">
            <a:avLst/>
          </a:prstGeom>
          <a:noFill/>
        </p:spPr>
        <p:txBody>
          <a:bodyPr wrap="none" rtlCol="0">
            <a:spAutoFit/>
          </a:bodyPr>
          <a:lstStyle/>
          <a:p>
            <a:r>
              <a:rPr lang="en-ZA" sz="3200" b="1" dirty="0">
                <a:latin typeface="Californian FB" panose="0207040306080B030204" pitchFamily="18" charset="0"/>
              </a:rPr>
              <a:t>Luke 4:14-44</a:t>
            </a:r>
          </a:p>
        </p:txBody>
      </p:sp>
    </p:spTree>
    <p:extLst>
      <p:ext uri="{BB962C8B-B14F-4D97-AF65-F5344CB8AC3E}">
        <p14:creationId xmlns:p14="http://schemas.microsoft.com/office/powerpoint/2010/main" val="90709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1D53D-950F-2D70-2D85-853A12BA807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737FB04-818B-FB2F-F34F-9118A22A1E63}"/>
              </a:ext>
            </a:extLst>
          </p:cNvPr>
          <p:cNvSpPr/>
          <p:nvPr/>
        </p:nvSpPr>
        <p:spPr>
          <a:xfrm>
            <a:off x="0" y="0"/>
            <a:ext cx="12192000" cy="1690688"/>
          </a:xfrm>
          <a:prstGeom prst="rect">
            <a:avLst/>
          </a:prstGeom>
          <a:solidFill>
            <a:srgbClr val="C7B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Content Placeholder 2">
            <a:extLst>
              <a:ext uri="{FF2B5EF4-FFF2-40B4-BE49-F238E27FC236}">
                <a16:creationId xmlns:a16="http://schemas.microsoft.com/office/drawing/2014/main" id="{CD5170A7-0AA9-7844-FF23-A77F4B5A1347}"/>
              </a:ext>
            </a:extLst>
          </p:cNvPr>
          <p:cNvSpPr txBox="1">
            <a:spLocks/>
          </p:cNvSpPr>
          <p:nvPr/>
        </p:nvSpPr>
        <p:spPr>
          <a:xfrm>
            <a:off x="838200" y="2055813"/>
            <a:ext cx="10515600" cy="3922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7000"/>
              </a:lnSpc>
              <a:spcAft>
                <a:spcPts val="800"/>
              </a:spcAft>
              <a:buFont typeface="Arial" panose="020B0604020202020204" pitchFamily="34" charset="0"/>
              <a:buNone/>
            </a:pPr>
            <a:r>
              <a:rPr lang="en-ZA" sz="2400" dirty="0">
                <a:solidFill>
                  <a:srgbClr val="000000"/>
                </a:solidFill>
                <a:latin typeface="Aptos" panose="020B0004020202020204" pitchFamily="34" charset="0"/>
                <a:ea typeface="Aptos" panose="020B0004020202020204" pitchFamily="34" charset="0"/>
                <a:cs typeface="Aptos" panose="020B0004020202020204" pitchFamily="34" charset="0"/>
              </a:rPr>
              <a:t>Luke 4:40-41 NLT</a:t>
            </a:r>
            <a:endParaRPr lang="en-US" sz="2400" dirty="0">
              <a:latin typeface="Aptos" panose="020B0004020202020204" pitchFamily="34" charset="0"/>
              <a:ea typeface="Aptos" panose="020B0004020202020204" pitchFamily="34" charset="0"/>
              <a:cs typeface="Aptos" panose="020B0004020202020204" pitchFamily="34" charset="0"/>
            </a:endParaRPr>
          </a:p>
          <a:p>
            <a:pPr marL="0" indent="0">
              <a:lnSpc>
                <a:spcPct val="107000"/>
              </a:lnSpc>
              <a:spcAft>
                <a:spcPts val="800"/>
              </a:spcAft>
              <a:buFont typeface="Arial" panose="020B0604020202020204" pitchFamily="34" charset="0"/>
              <a:buNone/>
            </a:pP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[40] As the sun went down that evening, people throughout the village brought sick family members to Jesus. No matter what their diseases were, the touch of his hand healed everyone. [41] Many were possessed by demons; and the demons came out at his command, shouting, “You are the Son of God!” But because they knew he was the Messiah, he rebuked them and refused to let them speak. </a:t>
            </a:r>
            <a:endParaRPr lang="en-US" sz="2400" dirty="0"/>
          </a:p>
        </p:txBody>
      </p:sp>
      <p:sp>
        <p:nvSpPr>
          <p:cNvPr id="7" name="Title 1">
            <a:extLst>
              <a:ext uri="{FF2B5EF4-FFF2-40B4-BE49-F238E27FC236}">
                <a16:creationId xmlns:a16="http://schemas.microsoft.com/office/drawing/2014/main" id="{81A5A85D-527A-44A4-A95A-D30DA97EC336}"/>
              </a:ext>
            </a:extLst>
          </p:cNvPr>
          <p:cNvSpPr>
            <a:spLocks noGrp="1"/>
          </p:cNvSpPr>
          <p:nvPr>
            <p:ph type="title"/>
          </p:nvPr>
        </p:nvSpPr>
        <p:spPr>
          <a:xfrm>
            <a:off x="838200" y="365125"/>
            <a:ext cx="10515600" cy="1325563"/>
          </a:xfrm>
        </p:spPr>
        <p:txBody>
          <a:bodyPr/>
          <a:lstStyle/>
          <a:p>
            <a:r>
              <a:rPr lang="en-US" sz="3200" b="1" dirty="0">
                <a:latin typeface="Californian FB" panose="0207040306080B030204" pitchFamily="18" charset="0"/>
                <a:ea typeface="+mn-ea"/>
                <a:cs typeface="+mn-cs"/>
              </a:rPr>
              <a:t>Scene 3: Jesus practically demonstrates his Authority</a:t>
            </a:r>
          </a:p>
        </p:txBody>
      </p:sp>
    </p:spTree>
    <p:extLst>
      <p:ext uri="{BB962C8B-B14F-4D97-AF65-F5344CB8AC3E}">
        <p14:creationId xmlns:p14="http://schemas.microsoft.com/office/powerpoint/2010/main" val="2679782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1510A-FC6B-F561-9217-257ED96F081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728DEF-F072-E294-F9E5-B55A034410EF}"/>
              </a:ext>
            </a:extLst>
          </p:cNvPr>
          <p:cNvSpPr/>
          <p:nvPr/>
        </p:nvSpPr>
        <p:spPr>
          <a:xfrm>
            <a:off x="0" y="0"/>
            <a:ext cx="12192000" cy="16906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a:extLst>
              <a:ext uri="{FF2B5EF4-FFF2-40B4-BE49-F238E27FC236}">
                <a16:creationId xmlns:a16="http://schemas.microsoft.com/office/drawing/2014/main" id="{E2AA80FE-4E6D-2D60-A180-D87FD4ECD46E}"/>
              </a:ext>
            </a:extLst>
          </p:cNvPr>
          <p:cNvSpPr>
            <a:spLocks noGrp="1"/>
          </p:cNvSpPr>
          <p:nvPr>
            <p:ph type="title"/>
          </p:nvPr>
        </p:nvSpPr>
        <p:spPr>
          <a:xfrm>
            <a:off x="838200" y="365125"/>
            <a:ext cx="10731500" cy="1325563"/>
          </a:xfrm>
        </p:spPr>
        <p:txBody>
          <a:bodyPr/>
          <a:lstStyle/>
          <a:p>
            <a:r>
              <a:rPr lang="en-US" sz="3200" b="1" dirty="0">
                <a:latin typeface="Californian FB" panose="0207040306080B030204" pitchFamily="18" charset="0"/>
                <a:ea typeface="+mn-ea"/>
                <a:cs typeface="+mn-cs"/>
              </a:rPr>
              <a:t>Scene 4: Jesus continues to expand the reach of his ministry.</a:t>
            </a:r>
          </a:p>
        </p:txBody>
      </p:sp>
      <p:sp>
        <p:nvSpPr>
          <p:cNvPr id="3" name="Content Placeholder 2">
            <a:extLst>
              <a:ext uri="{FF2B5EF4-FFF2-40B4-BE49-F238E27FC236}">
                <a16:creationId xmlns:a16="http://schemas.microsoft.com/office/drawing/2014/main" id="{3A73ECD7-E34F-35F9-1735-43BD63FAC3D8}"/>
              </a:ext>
            </a:extLst>
          </p:cNvPr>
          <p:cNvSpPr>
            <a:spLocks noGrp="1"/>
          </p:cNvSpPr>
          <p:nvPr>
            <p:ph idx="1"/>
          </p:nvPr>
        </p:nvSpPr>
        <p:spPr/>
        <p:txBody>
          <a:bodyPr>
            <a:normAutofit/>
          </a:bodyPr>
          <a:lstStyle/>
          <a:p>
            <a:pPr marL="0" marR="0">
              <a:lnSpc>
                <a:spcPct val="107000"/>
              </a:lnSpc>
              <a:spcAft>
                <a:spcPts val="800"/>
              </a:spcAft>
              <a:buNone/>
            </a:pPr>
            <a:r>
              <a:rPr lang="en-ZA"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Luke 4:42-44 NLT</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lnSpc>
                <a:spcPct val="107000"/>
              </a:lnSpc>
              <a:spcAft>
                <a:spcPts val="800"/>
              </a:spcAft>
              <a:buNone/>
            </a:pPr>
            <a:r>
              <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[42] Early the next morning Jesus went out to an isolated place. The crowds searched everywhere for him, and when they finally found him, they begged him not to leave them. [43] But he replied, “I must preach the Good News of the Kingdom of God in other towns, too, because that is why I was sent.” [44] So he continued to travel around, preaching in synagogues throughout Judea.</a:t>
            </a:r>
            <a:endParaRPr lang="en-US" sz="2400" dirty="0"/>
          </a:p>
        </p:txBody>
      </p:sp>
    </p:spTree>
    <p:extLst>
      <p:ext uri="{BB962C8B-B14F-4D97-AF65-F5344CB8AC3E}">
        <p14:creationId xmlns:p14="http://schemas.microsoft.com/office/powerpoint/2010/main" val="1776633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3D4D-9702-8A15-2AB1-F7D574A6DB2F}"/>
            </a:ext>
          </a:extLst>
        </p:cNvPr>
        <p:cNvGrpSpPr/>
        <p:nvPr/>
      </p:nvGrpSpPr>
      <p:grpSpPr>
        <a:xfrm>
          <a:off x="0" y="0"/>
          <a:ext cx="0" cy="0"/>
          <a:chOff x="0" y="0"/>
          <a:chExt cx="0" cy="0"/>
        </a:xfrm>
      </p:grpSpPr>
      <p:pic>
        <p:nvPicPr>
          <p:cNvPr id="4" name="Picture 3" descr="The &quot;Via Maris&quot; (Red) ran from Egypt to Damascus, passing through Capernaum">
            <a:extLst>
              <a:ext uri="{FF2B5EF4-FFF2-40B4-BE49-F238E27FC236}">
                <a16:creationId xmlns:a16="http://schemas.microsoft.com/office/drawing/2014/main" id="{470AF9F6-519F-3076-AAEF-306783C7A374}"/>
              </a:ext>
            </a:extLst>
          </p:cNvPr>
          <p:cNvPicPr>
            <a:picLocks noChangeAspect="1"/>
          </p:cNvPicPr>
          <p:nvPr/>
        </p:nvPicPr>
        <p:blipFill>
          <a:blip r:embed="rId2">
            <a:extLst>
              <a:ext uri="{28A0092B-C50C-407E-A947-70E740481C1C}">
                <a14:useLocalDpi xmlns:a14="http://schemas.microsoft.com/office/drawing/2010/main" val="0"/>
              </a:ext>
            </a:extLst>
          </a:blip>
          <a:srcRect t="7836" b="14859"/>
          <a:stretch>
            <a:fillRect/>
          </a:stretch>
        </p:blipFill>
        <p:spPr bwMode="auto">
          <a:xfrm>
            <a:off x="20" y="1282"/>
            <a:ext cx="12191980" cy="6856718"/>
          </a:xfrm>
          <a:prstGeom prst="rect">
            <a:avLst/>
          </a:prstGeom>
          <a:noFill/>
        </p:spPr>
      </p:pic>
      <p:sp>
        <p:nvSpPr>
          <p:cNvPr id="2" name="Circle: Hollow 1">
            <a:extLst>
              <a:ext uri="{FF2B5EF4-FFF2-40B4-BE49-F238E27FC236}">
                <a16:creationId xmlns:a16="http://schemas.microsoft.com/office/drawing/2014/main" id="{FA69323C-6819-EE5A-5379-DD073FA8A8AB}"/>
              </a:ext>
            </a:extLst>
          </p:cNvPr>
          <p:cNvSpPr/>
          <p:nvPr/>
        </p:nvSpPr>
        <p:spPr>
          <a:xfrm>
            <a:off x="6324600" y="4546600"/>
            <a:ext cx="292100" cy="292100"/>
          </a:xfrm>
          <a:prstGeom prst="donu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5" name="Circle: Hollow 4">
            <a:extLst>
              <a:ext uri="{FF2B5EF4-FFF2-40B4-BE49-F238E27FC236}">
                <a16:creationId xmlns:a16="http://schemas.microsoft.com/office/drawing/2014/main" id="{11F05FA3-3921-F1B2-69DD-0E8C81522E42}"/>
              </a:ext>
            </a:extLst>
          </p:cNvPr>
          <p:cNvSpPr/>
          <p:nvPr/>
        </p:nvSpPr>
        <p:spPr>
          <a:xfrm>
            <a:off x="3663950" y="374651"/>
            <a:ext cx="6718300" cy="6362700"/>
          </a:xfrm>
          <a:prstGeom prst="donut">
            <a:avLst/>
          </a:prstGeom>
          <a:solidFill>
            <a:srgbClr val="F2F2F2">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3" name="Circle: Hollow 2">
            <a:extLst>
              <a:ext uri="{FF2B5EF4-FFF2-40B4-BE49-F238E27FC236}">
                <a16:creationId xmlns:a16="http://schemas.microsoft.com/office/drawing/2014/main" id="{4A2B031F-3CF1-D2BC-3963-7883917ADFBD}"/>
              </a:ext>
            </a:extLst>
          </p:cNvPr>
          <p:cNvSpPr/>
          <p:nvPr/>
        </p:nvSpPr>
        <p:spPr>
          <a:xfrm>
            <a:off x="8839200" y="1841500"/>
            <a:ext cx="927100" cy="952500"/>
          </a:xfrm>
          <a:prstGeom prst="donu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Tree>
    <p:extLst>
      <p:ext uri="{BB962C8B-B14F-4D97-AF65-F5344CB8AC3E}">
        <p14:creationId xmlns:p14="http://schemas.microsoft.com/office/powerpoint/2010/main" val="4130537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ow May Jesus' View of the Bible Deepen Our Confidence in God's Word? -  Christian Publishing House Blog">
            <a:extLst>
              <a:ext uri="{FF2B5EF4-FFF2-40B4-BE49-F238E27FC236}">
                <a16:creationId xmlns:a16="http://schemas.microsoft.com/office/drawing/2014/main" id="{3F08E3DC-82F9-DA8F-794F-A7366ADEAD9A}"/>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4599D16-49A3-0F5B-B8EA-AC29C09B9CC9}"/>
              </a:ext>
            </a:extLst>
          </p:cNvPr>
          <p:cNvSpPr/>
          <p:nvPr/>
        </p:nvSpPr>
        <p:spPr>
          <a:xfrm>
            <a:off x="0" y="0"/>
            <a:ext cx="12192000" cy="1690688"/>
          </a:xfrm>
          <a:prstGeom prst="rect">
            <a:avLst/>
          </a:prstGeom>
          <a:solidFill>
            <a:srgbClr val="C7B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Content Placeholder 2">
            <a:extLst>
              <a:ext uri="{FF2B5EF4-FFF2-40B4-BE49-F238E27FC236}">
                <a16:creationId xmlns:a16="http://schemas.microsoft.com/office/drawing/2014/main" id="{E99346F0-9921-CE71-AC7B-A7E7B6BBE596}"/>
              </a:ext>
            </a:extLst>
          </p:cNvPr>
          <p:cNvSpPr>
            <a:spLocks noGrp="1"/>
          </p:cNvSpPr>
          <p:nvPr>
            <p:ph idx="1"/>
          </p:nvPr>
        </p:nvSpPr>
        <p:spPr>
          <a:xfrm>
            <a:off x="838200" y="4415574"/>
            <a:ext cx="10515600" cy="2151063"/>
          </a:xfrm>
          <a:solidFill>
            <a:schemeClr val="bg1"/>
          </a:solidFill>
        </p:spPr>
        <p:txBody>
          <a:bodyPr>
            <a:normAutofit/>
          </a:bodyPr>
          <a:lstStyle/>
          <a:p>
            <a:pPr marL="0" marR="0">
              <a:lnSpc>
                <a:spcPct val="107000"/>
              </a:lnSpc>
              <a:spcAft>
                <a:spcPts val="800"/>
              </a:spcAft>
              <a:buNone/>
            </a:pPr>
            <a:r>
              <a:rPr lang="en-ZA"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Luke 4:14-15 NLT</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lnSpc>
                <a:spcPct val="107000"/>
              </a:lnSpc>
              <a:spcAft>
                <a:spcPts val="800"/>
              </a:spcAft>
              <a:buNone/>
            </a:pPr>
            <a:r>
              <a:rPr lang="en-ZA"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[14] Then Jesus returned to Galilee, filled with the Holy Spirit’s power. Reports about him spread quickly through the whole region. [15] He taught regularly in their synagogues and was praised by everyone. </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sz="2400" dirty="0"/>
          </a:p>
        </p:txBody>
      </p:sp>
      <p:sp>
        <p:nvSpPr>
          <p:cNvPr id="8" name="Title 1">
            <a:extLst>
              <a:ext uri="{FF2B5EF4-FFF2-40B4-BE49-F238E27FC236}">
                <a16:creationId xmlns:a16="http://schemas.microsoft.com/office/drawing/2014/main" id="{74C84293-CA15-6E9A-2271-B18F8D9BE13E}"/>
              </a:ext>
            </a:extLst>
          </p:cNvPr>
          <p:cNvSpPr txBox="1">
            <a:spLocks/>
          </p:cNvSpPr>
          <p:nvPr/>
        </p:nvSpPr>
        <p:spPr>
          <a:xfrm>
            <a:off x="838200" y="2913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3200" b="1" dirty="0">
                <a:latin typeface="Californian FB" panose="0207040306080B030204" pitchFamily="18" charset="0"/>
                <a:ea typeface="+mn-ea"/>
                <a:cs typeface="+mn-cs"/>
              </a:rPr>
              <a:t>Scene 1: Jesus starts his teaching ministry.</a:t>
            </a:r>
            <a:endParaRPr lang="en-US" sz="3200" b="1" dirty="0">
              <a:latin typeface="Californian FB" panose="0207040306080B030204" pitchFamily="18" charset="0"/>
              <a:ea typeface="+mn-ea"/>
              <a:cs typeface="+mn-cs"/>
            </a:endParaRPr>
          </a:p>
        </p:txBody>
      </p:sp>
    </p:spTree>
    <p:extLst>
      <p:ext uri="{BB962C8B-B14F-4D97-AF65-F5344CB8AC3E}">
        <p14:creationId xmlns:p14="http://schemas.microsoft.com/office/powerpoint/2010/main" val="128017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7E6A6-E5A1-DE21-3605-69AEA94E8A76}"/>
            </a:ext>
          </a:extLst>
        </p:cNvPr>
        <p:cNvGrpSpPr/>
        <p:nvPr/>
      </p:nvGrpSpPr>
      <p:grpSpPr>
        <a:xfrm>
          <a:off x="0" y="0"/>
          <a:ext cx="0" cy="0"/>
          <a:chOff x="0" y="0"/>
          <a:chExt cx="0" cy="0"/>
        </a:xfrm>
      </p:grpSpPr>
      <p:pic>
        <p:nvPicPr>
          <p:cNvPr id="1026" name="Picture 2" descr="How May Jesus' View of the Bible Deepen Our Confidence in God's Word? -  Christian Publishing House Blog">
            <a:extLst>
              <a:ext uri="{FF2B5EF4-FFF2-40B4-BE49-F238E27FC236}">
                <a16:creationId xmlns:a16="http://schemas.microsoft.com/office/drawing/2014/main" id="{B6A3596C-F633-6A14-BCA2-509EF7737F4B}"/>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747AB9-E941-55FD-3EB4-1F96F1E97F7B}"/>
              </a:ext>
            </a:extLst>
          </p:cNvPr>
          <p:cNvSpPr>
            <a:spLocks noGrp="1"/>
          </p:cNvSpPr>
          <p:nvPr>
            <p:ph type="title"/>
          </p:nvPr>
        </p:nvSpPr>
        <p:spPr/>
        <p:txBody>
          <a:bodyPr/>
          <a:lstStyle/>
          <a:p>
            <a:r>
              <a:rPr lang="en-ZA" sz="1800" b="1" dirty="0">
                <a:solidFill>
                  <a:srgbClr val="000000"/>
                </a:solidFill>
                <a:effectLst/>
                <a:latin typeface="Aptos" panose="020B0004020202020204" pitchFamily="34" charset="0"/>
                <a:ea typeface="Aptos" panose="020B0004020202020204" pitchFamily="34" charset="0"/>
                <a:cs typeface="Aptos" panose="020B0004020202020204" pitchFamily="34" charset="0"/>
              </a:rPr>
              <a:t>Act 2: Jesus's teaching leads starts to offend...</a:t>
            </a:r>
            <a:endParaRPr lang="en-US" dirty="0"/>
          </a:p>
        </p:txBody>
      </p:sp>
      <p:sp>
        <p:nvSpPr>
          <p:cNvPr id="3" name="Content Placeholder 2">
            <a:extLst>
              <a:ext uri="{FF2B5EF4-FFF2-40B4-BE49-F238E27FC236}">
                <a16:creationId xmlns:a16="http://schemas.microsoft.com/office/drawing/2014/main" id="{5B1A4ED1-39C4-375F-8D07-E3327B76FD19}"/>
              </a:ext>
            </a:extLst>
          </p:cNvPr>
          <p:cNvSpPr>
            <a:spLocks noGrp="1"/>
          </p:cNvSpPr>
          <p:nvPr>
            <p:ph idx="1"/>
          </p:nvPr>
        </p:nvSpPr>
        <p:spPr>
          <a:xfrm>
            <a:off x="838200" y="1825624"/>
            <a:ext cx="10515600" cy="4270375"/>
          </a:xfrm>
          <a:solidFill>
            <a:srgbClr val="F2F2F2"/>
          </a:solidFill>
        </p:spPr>
        <p:txBody>
          <a:bodyPr>
            <a:noAutofit/>
          </a:bodyPr>
          <a:lstStyle/>
          <a:p>
            <a:pPr marL="0" marR="0" indent="0">
              <a:lnSpc>
                <a:spcPct val="107000"/>
              </a:lnSpc>
              <a:spcAft>
                <a:spcPts val="800"/>
              </a:spcAft>
              <a:buNone/>
            </a:pPr>
            <a:r>
              <a:rPr lang="en-ZA" sz="2400" dirty="0">
                <a:solidFill>
                  <a:srgbClr val="000000"/>
                </a:solidFill>
                <a:latin typeface="Aptos" panose="020B0004020202020204" pitchFamily="34" charset="0"/>
              </a:rPr>
              <a:t>Luke 4:16-20 NLT</a:t>
            </a:r>
            <a:endParaRPr lang="en-US" sz="2400" dirty="0">
              <a:solidFill>
                <a:srgbClr val="000000"/>
              </a:solidFill>
              <a:latin typeface="Aptos" panose="020B0004020202020204" pitchFamily="34" charset="0"/>
            </a:endParaRPr>
          </a:p>
          <a:p>
            <a:pPr marL="0" marR="0" indent="0">
              <a:lnSpc>
                <a:spcPct val="107000"/>
              </a:lnSpc>
              <a:spcAft>
                <a:spcPts val="800"/>
              </a:spcAft>
              <a:buNone/>
            </a:pPr>
            <a:r>
              <a:rPr lang="en-US" sz="2400" dirty="0">
                <a:solidFill>
                  <a:srgbClr val="000000"/>
                </a:solidFill>
                <a:latin typeface="Aptos" panose="020B0004020202020204" pitchFamily="34" charset="0"/>
              </a:rPr>
              <a:t>[16] When he came to the village of Nazareth, his boyhood home, he went as usual to the synagogue on the Sabbath and stood up to read the Scriptures. [17] The scroll of Isaiah the prophet was handed to him. He unrolled the scroll and found the place where this was written: [18] </a:t>
            </a:r>
            <a:r>
              <a:rPr lang="en-US" sz="2400" b="1" i="1" dirty="0">
                <a:solidFill>
                  <a:srgbClr val="000000"/>
                </a:solidFill>
                <a:latin typeface="Aptos" panose="020B0004020202020204" pitchFamily="34" charset="0"/>
              </a:rPr>
              <a:t>“The Spirit of the Lord is upon me, for he has anointed me to bring Good News to the poor. He has sent me to proclaim that captives will be released, that the blind will see, that the oppressed will be set free, [19] and that the time of the Lord’s </a:t>
            </a:r>
            <a:r>
              <a:rPr lang="en-US" sz="2400" b="1" i="1" dirty="0" err="1">
                <a:solidFill>
                  <a:srgbClr val="000000"/>
                </a:solidFill>
                <a:latin typeface="Aptos" panose="020B0004020202020204" pitchFamily="34" charset="0"/>
              </a:rPr>
              <a:t>favour</a:t>
            </a:r>
            <a:r>
              <a:rPr lang="en-US" sz="2400" b="1" i="1" dirty="0">
                <a:solidFill>
                  <a:srgbClr val="000000"/>
                </a:solidFill>
                <a:latin typeface="Aptos" panose="020B0004020202020204" pitchFamily="34" charset="0"/>
              </a:rPr>
              <a:t> has come.” </a:t>
            </a:r>
            <a:r>
              <a:rPr lang="en-US" sz="2400" dirty="0">
                <a:solidFill>
                  <a:srgbClr val="000000"/>
                </a:solidFill>
                <a:latin typeface="Aptos" panose="020B0004020202020204" pitchFamily="34" charset="0"/>
              </a:rPr>
              <a:t>[20] He rolled up the scroll, handed it back to the attendant, and sat down. </a:t>
            </a:r>
          </a:p>
        </p:txBody>
      </p:sp>
      <p:sp>
        <p:nvSpPr>
          <p:cNvPr id="4" name="Rectangle 3">
            <a:extLst>
              <a:ext uri="{FF2B5EF4-FFF2-40B4-BE49-F238E27FC236}">
                <a16:creationId xmlns:a16="http://schemas.microsoft.com/office/drawing/2014/main" id="{A3CF49AD-0C0D-408D-79B0-7184BA2E1CAF}"/>
              </a:ext>
            </a:extLst>
          </p:cNvPr>
          <p:cNvSpPr/>
          <p:nvPr/>
        </p:nvSpPr>
        <p:spPr>
          <a:xfrm>
            <a:off x="0" y="0"/>
            <a:ext cx="12192000" cy="16906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Title 1">
            <a:extLst>
              <a:ext uri="{FF2B5EF4-FFF2-40B4-BE49-F238E27FC236}">
                <a16:creationId xmlns:a16="http://schemas.microsoft.com/office/drawing/2014/main" id="{6A290D11-F1D6-4C92-1233-707C02732200}"/>
              </a:ext>
            </a:extLst>
          </p:cNvPr>
          <p:cNvSpPr txBox="1">
            <a:spLocks/>
          </p:cNvSpPr>
          <p:nvPr/>
        </p:nvSpPr>
        <p:spPr>
          <a:xfrm>
            <a:off x="838200" y="2913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Californian FB" panose="0207040306080B030204" pitchFamily="18" charset="0"/>
                <a:ea typeface="+mn-ea"/>
                <a:cs typeface="+mn-cs"/>
              </a:rPr>
              <a:t>Scene 2: Jesus's teaching leads starts to offend..</a:t>
            </a:r>
            <a:r>
              <a:rPr lang="en-ZA" sz="3200" b="1" dirty="0">
                <a:latin typeface="Californian FB" panose="0207040306080B030204" pitchFamily="18" charset="0"/>
                <a:ea typeface="+mn-ea"/>
                <a:cs typeface="+mn-cs"/>
              </a:rPr>
              <a:t>.</a:t>
            </a:r>
            <a:endParaRPr lang="en-US" sz="3200" b="1" dirty="0">
              <a:latin typeface="Californian FB" panose="0207040306080B030204" pitchFamily="18" charset="0"/>
              <a:ea typeface="+mn-ea"/>
              <a:cs typeface="+mn-cs"/>
            </a:endParaRPr>
          </a:p>
        </p:txBody>
      </p:sp>
    </p:spTree>
    <p:extLst>
      <p:ext uri="{BB962C8B-B14F-4D97-AF65-F5344CB8AC3E}">
        <p14:creationId xmlns:p14="http://schemas.microsoft.com/office/powerpoint/2010/main" val="1311971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16863-E368-AE82-AFCA-039D7C189C2F}"/>
            </a:ext>
          </a:extLst>
        </p:cNvPr>
        <p:cNvGrpSpPr/>
        <p:nvPr/>
      </p:nvGrpSpPr>
      <p:grpSpPr>
        <a:xfrm>
          <a:off x="0" y="0"/>
          <a:ext cx="0" cy="0"/>
          <a:chOff x="0" y="0"/>
          <a:chExt cx="0" cy="0"/>
        </a:xfrm>
      </p:grpSpPr>
      <p:pic>
        <p:nvPicPr>
          <p:cNvPr id="1026" name="Picture 2" descr="How May Jesus' View of the Bible Deepen Our Confidence in God's Word? -  Christian Publishing House Blog">
            <a:extLst>
              <a:ext uri="{FF2B5EF4-FFF2-40B4-BE49-F238E27FC236}">
                <a16:creationId xmlns:a16="http://schemas.microsoft.com/office/drawing/2014/main" id="{1BB28510-C636-7B93-9829-6B516E593DAF}"/>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9D5A3DF-5872-CD2F-C80B-EDD557B7EC5F}"/>
              </a:ext>
            </a:extLst>
          </p:cNvPr>
          <p:cNvSpPr>
            <a:spLocks noGrp="1"/>
          </p:cNvSpPr>
          <p:nvPr>
            <p:ph type="title"/>
          </p:nvPr>
        </p:nvSpPr>
        <p:spPr/>
        <p:txBody>
          <a:bodyPr/>
          <a:lstStyle/>
          <a:p>
            <a:r>
              <a:rPr lang="en-ZA" sz="1800" b="1" dirty="0">
                <a:solidFill>
                  <a:srgbClr val="000000"/>
                </a:solidFill>
                <a:effectLst/>
                <a:latin typeface="Aptos" panose="020B0004020202020204" pitchFamily="34" charset="0"/>
                <a:ea typeface="Aptos" panose="020B0004020202020204" pitchFamily="34" charset="0"/>
                <a:cs typeface="Aptos" panose="020B0004020202020204" pitchFamily="34" charset="0"/>
              </a:rPr>
              <a:t>Act 2: Jesus's teaching leads starts to offend...</a:t>
            </a:r>
            <a:endParaRPr lang="en-US" dirty="0"/>
          </a:p>
        </p:txBody>
      </p:sp>
      <p:sp>
        <p:nvSpPr>
          <p:cNvPr id="6" name="Content Placeholder 2">
            <a:extLst>
              <a:ext uri="{FF2B5EF4-FFF2-40B4-BE49-F238E27FC236}">
                <a16:creationId xmlns:a16="http://schemas.microsoft.com/office/drawing/2014/main" id="{ECD6BCB5-5CE8-E923-AAE3-FB9CB7AB2069}"/>
              </a:ext>
            </a:extLst>
          </p:cNvPr>
          <p:cNvSpPr txBox="1">
            <a:spLocks/>
          </p:cNvSpPr>
          <p:nvPr/>
        </p:nvSpPr>
        <p:spPr>
          <a:xfrm>
            <a:off x="838200" y="4081037"/>
            <a:ext cx="10515600" cy="2411838"/>
          </a:xfrm>
          <a:prstGeom prst="rect">
            <a:avLst/>
          </a:prstGeom>
          <a:solidFill>
            <a:srgbClr val="F2F2F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7000"/>
              </a:lnSpc>
              <a:spcAft>
                <a:spcPts val="800"/>
              </a:spcAft>
              <a:buFont typeface="Arial" panose="020B0604020202020204" pitchFamily="34" charset="0"/>
              <a:buNone/>
            </a:pPr>
            <a:r>
              <a:rPr lang="en-ZA" sz="2400" dirty="0">
                <a:solidFill>
                  <a:srgbClr val="000000"/>
                </a:solidFill>
                <a:latin typeface="Aptos" panose="020B0004020202020204" pitchFamily="34" charset="0"/>
              </a:rPr>
              <a:t>Luke 4:21-22 NLT</a:t>
            </a:r>
            <a:endParaRPr lang="en-US" sz="2400" dirty="0">
              <a:solidFill>
                <a:srgbClr val="000000"/>
              </a:solidFill>
              <a:latin typeface="Aptos" panose="020B0004020202020204" pitchFamily="34" charset="0"/>
            </a:endParaRPr>
          </a:p>
          <a:p>
            <a:pPr marL="0" indent="0">
              <a:lnSpc>
                <a:spcPct val="107000"/>
              </a:lnSpc>
              <a:spcAft>
                <a:spcPts val="800"/>
              </a:spcAft>
              <a:buFont typeface="Arial" panose="020B0604020202020204" pitchFamily="34" charset="0"/>
              <a:buNone/>
            </a:pPr>
            <a:r>
              <a:rPr lang="en-US" sz="2400" dirty="0">
                <a:solidFill>
                  <a:srgbClr val="000000"/>
                </a:solidFill>
                <a:latin typeface="Aptos" panose="020B0004020202020204" pitchFamily="34" charset="0"/>
              </a:rPr>
              <a:t>All eyes in the synagogue looked at him intently. [21] Then he began to speak to them. “</a:t>
            </a:r>
            <a:r>
              <a:rPr lang="en-US" sz="2400" b="1" i="1" dirty="0">
                <a:solidFill>
                  <a:srgbClr val="000000"/>
                </a:solidFill>
                <a:latin typeface="Aptos" panose="020B0004020202020204" pitchFamily="34" charset="0"/>
              </a:rPr>
              <a:t>The Scripture you’ve just heard has been fulfilled this very day!</a:t>
            </a:r>
            <a:r>
              <a:rPr lang="en-US" sz="2400" dirty="0">
                <a:solidFill>
                  <a:srgbClr val="000000"/>
                </a:solidFill>
                <a:latin typeface="Aptos" panose="020B0004020202020204" pitchFamily="34" charset="0"/>
              </a:rPr>
              <a:t>” [22] Everyone spoke well of him and was amazed by the gracious words that came from his lips. “How can this be?” they asked. “Isn’t this Joseph’s son?” </a:t>
            </a:r>
          </a:p>
        </p:txBody>
      </p:sp>
      <p:sp>
        <p:nvSpPr>
          <p:cNvPr id="4" name="Rectangle 3">
            <a:extLst>
              <a:ext uri="{FF2B5EF4-FFF2-40B4-BE49-F238E27FC236}">
                <a16:creationId xmlns:a16="http://schemas.microsoft.com/office/drawing/2014/main" id="{0B048F7E-D475-1869-3AF3-2664CD833316}"/>
              </a:ext>
            </a:extLst>
          </p:cNvPr>
          <p:cNvSpPr/>
          <p:nvPr/>
        </p:nvSpPr>
        <p:spPr>
          <a:xfrm>
            <a:off x="0" y="0"/>
            <a:ext cx="12192000" cy="16906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itle 1">
            <a:extLst>
              <a:ext uri="{FF2B5EF4-FFF2-40B4-BE49-F238E27FC236}">
                <a16:creationId xmlns:a16="http://schemas.microsoft.com/office/drawing/2014/main" id="{C5281728-774A-BFFE-3EA4-504A39110A98}"/>
              </a:ext>
            </a:extLst>
          </p:cNvPr>
          <p:cNvSpPr txBox="1">
            <a:spLocks/>
          </p:cNvSpPr>
          <p:nvPr/>
        </p:nvSpPr>
        <p:spPr>
          <a:xfrm>
            <a:off x="838200" y="2913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Californian FB" panose="0207040306080B030204" pitchFamily="18" charset="0"/>
                <a:ea typeface="+mn-ea"/>
                <a:cs typeface="+mn-cs"/>
              </a:rPr>
              <a:t>Scene 2: Jesus's teaching leads starts to offend..</a:t>
            </a:r>
            <a:r>
              <a:rPr lang="en-ZA" sz="3200" b="1" dirty="0">
                <a:latin typeface="Californian FB" panose="0207040306080B030204" pitchFamily="18" charset="0"/>
                <a:ea typeface="+mn-ea"/>
                <a:cs typeface="+mn-cs"/>
              </a:rPr>
              <a:t>.</a:t>
            </a:r>
            <a:endParaRPr lang="en-US" sz="3200" b="1" dirty="0">
              <a:latin typeface="Californian FB" panose="0207040306080B030204" pitchFamily="18" charset="0"/>
              <a:ea typeface="+mn-ea"/>
              <a:cs typeface="+mn-cs"/>
            </a:endParaRPr>
          </a:p>
        </p:txBody>
      </p:sp>
    </p:spTree>
    <p:extLst>
      <p:ext uri="{BB962C8B-B14F-4D97-AF65-F5344CB8AC3E}">
        <p14:creationId xmlns:p14="http://schemas.microsoft.com/office/powerpoint/2010/main" val="189356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DA79C-B92D-A347-01EA-8A403ECBDDF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791B02C-8883-1E59-5E65-6954AC75FF0A}"/>
              </a:ext>
            </a:extLst>
          </p:cNvPr>
          <p:cNvSpPr/>
          <p:nvPr/>
        </p:nvSpPr>
        <p:spPr>
          <a:xfrm>
            <a:off x="0" y="0"/>
            <a:ext cx="12192000" cy="16906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itle 1">
            <a:extLst>
              <a:ext uri="{FF2B5EF4-FFF2-40B4-BE49-F238E27FC236}">
                <a16:creationId xmlns:a16="http://schemas.microsoft.com/office/drawing/2014/main" id="{089CBAE3-EF04-1932-8171-7BD807C76F2A}"/>
              </a:ext>
            </a:extLst>
          </p:cNvPr>
          <p:cNvSpPr txBox="1">
            <a:spLocks/>
          </p:cNvSpPr>
          <p:nvPr/>
        </p:nvSpPr>
        <p:spPr>
          <a:xfrm>
            <a:off x="838200" y="2913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3200" b="1" dirty="0">
                <a:latin typeface="Californian FB" panose="0207040306080B030204" pitchFamily="18" charset="0"/>
                <a:ea typeface="+mn-ea"/>
                <a:cs typeface="+mn-cs"/>
              </a:rPr>
              <a:t>Scene </a:t>
            </a:r>
            <a:r>
              <a:rPr lang="en-US" sz="3200" b="1" dirty="0">
                <a:latin typeface="Californian FB" panose="0207040306080B030204" pitchFamily="18" charset="0"/>
                <a:ea typeface="+mn-ea"/>
                <a:cs typeface="+mn-cs"/>
              </a:rPr>
              <a:t>2: Jesus's teaching leads starts to offend...</a:t>
            </a:r>
          </a:p>
        </p:txBody>
      </p:sp>
      <p:sp>
        <p:nvSpPr>
          <p:cNvPr id="4" name="Content Placeholder 2">
            <a:extLst>
              <a:ext uri="{FF2B5EF4-FFF2-40B4-BE49-F238E27FC236}">
                <a16:creationId xmlns:a16="http://schemas.microsoft.com/office/drawing/2014/main" id="{27A3AFF3-834D-2CD7-1547-D13DAF0D4226}"/>
              </a:ext>
            </a:extLst>
          </p:cNvPr>
          <p:cNvSpPr txBox="1">
            <a:spLocks/>
          </p:cNvSpPr>
          <p:nvPr/>
        </p:nvSpPr>
        <p:spPr>
          <a:xfrm>
            <a:off x="838200" y="1836504"/>
            <a:ext cx="10160000" cy="31926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7000"/>
              </a:lnSpc>
              <a:spcAft>
                <a:spcPts val="800"/>
              </a:spcAft>
              <a:buFont typeface="Arial" panose="020B0604020202020204" pitchFamily="34" charset="0"/>
              <a:buNone/>
            </a:pPr>
            <a:r>
              <a:rPr lang="en-ZA" sz="2400" dirty="0">
                <a:solidFill>
                  <a:srgbClr val="000000"/>
                </a:solidFill>
                <a:latin typeface="Aptos" panose="020B0004020202020204" pitchFamily="34" charset="0"/>
                <a:ea typeface="Aptos" panose="020B0004020202020204" pitchFamily="34" charset="0"/>
                <a:cs typeface="Aptos" panose="020B0004020202020204" pitchFamily="34" charset="0"/>
              </a:rPr>
              <a:t>Luke 4:23-30 NLT:  </a:t>
            </a:r>
          </a:p>
          <a:p>
            <a:pPr marL="0">
              <a:lnSpc>
                <a:spcPct val="107000"/>
              </a:lnSpc>
              <a:spcAft>
                <a:spcPts val="800"/>
              </a:spcAft>
              <a:buFont typeface="Arial" panose="020B0604020202020204" pitchFamily="34" charset="0"/>
              <a:buNone/>
            </a:pP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[23] </a:t>
            </a:r>
            <a:r>
              <a:rPr lang="en-US" sz="2400" dirty="0">
                <a:solidFill>
                  <a:srgbClr val="000000"/>
                </a:solidFill>
                <a:latin typeface="Aptos" panose="020B0004020202020204" pitchFamily="34" charset="0"/>
              </a:rPr>
              <a:t>Then</a:t>
            </a: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 he said, “</a:t>
            </a:r>
            <a:r>
              <a:rPr lang="en-US" sz="2400" b="1" i="1" dirty="0">
                <a:solidFill>
                  <a:srgbClr val="000000"/>
                </a:solidFill>
                <a:latin typeface="Aptos" panose="020B0004020202020204" pitchFamily="34" charset="0"/>
                <a:ea typeface="Aptos" panose="020B0004020202020204" pitchFamily="34" charset="0"/>
                <a:cs typeface="Aptos" panose="020B0004020202020204" pitchFamily="34" charset="0"/>
              </a:rPr>
              <a:t>You will undoubtedly quote me this proverb: ‘Physician, heal yourself’—meaning, ‘Do miracles here in your hometown like those you did in Capernaum.’ </a:t>
            </a: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[24] </a:t>
            </a:r>
            <a:r>
              <a:rPr lang="en-US" sz="2400" b="1" i="1" dirty="0">
                <a:solidFill>
                  <a:srgbClr val="000000"/>
                </a:solidFill>
                <a:latin typeface="Aptos" panose="020B0004020202020204" pitchFamily="34" charset="0"/>
                <a:ea typeface="Aptos" panose="020B0004020202020204" pitchFamily="34" charset="0"/>
                <a:cs typeface="Aptos" panose="020B0004020202020204" pitchFamily="34" charset="0"/>
              </a:rPr>
              <a:t>But I tell you the truth, no prophet is accepted in his own hometown. </a:t>
            </a: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[25] </a:t>
            </a:r>
            <a:r>
              <a:rPr lang="en-US" sz="2400" b="1" i="1" dirty="0">
                <a:solidFill>
                  <a:srgbClr val="000000"/>
                </a:solidFill>
                <a:latin typeface="Aptos" panose="020B0004020202020204" pitchFamily="34" charset="0"/>
                <a:ea typeface="Aptos" panose="020B0004020202020204" pitchFamily="34" charset="0"/>
                <a:cs typeface="Aptos" panose="020B0004020202020204" pitchFamily="34" charset="0"/>
              </a:rPr>
              <a:t>“Certainly there were many needy widows in Israel in Elijah’s time, when the heavens were closed for three and a half years, and a severe famine devastated the land. </a:t>
            </a: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[26] </a:t>
            </a:r>
            <a:r>
              <a:rPr lang="en-US" sz="2400" b="1" i="1" dirty="0">
                <a:solidFill>
                  <a:srgbClr val="000000"/>
                </a:solidFill>
                <a:latin typeface="Aptos" panose="020B0004020202020204" pitchFamily="34" charset="0"/>
                <a:ea typeface="Aptos" panose="020B0004020202020204" pitchFamily="34" charset="0"/>
                <a:cs typeface="Aptos" panose="020B0004020202020204" pitchFamily="34" charset="0"/>
              </a:rPr>
              <a:t>Yet Elijah was not sent to any of them. He was sent instead to a foreigner—a widow of Zarephath in the land of Sidon</a:t>
            </a: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 </a:t>
            </a:r>
            <a:endParaRPr lang="en-US" sz="2400" dirty="0"/>
          </a:p>
        </p:txBody>
      </p:sp>
    </p:spTree>
    <p:extLst>
      <p:ext uri="{BB962C8B-B14F-4D97-AF65-F5344CB8AC3E}">
        <p14:creationId xmlns:p14="http://schemas.microsoft.com/office/powerpoint/2010/main" val="1837495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9C4A6-A3CD-CFBD-9796-5267AABBC8B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D5BFBC2-403E-8478-A958-5C2DA97F7C70}"/>
              </a:ext>
            </a:extLst>
          </p:cNvPr>
          <p:cNvSpPr txBox="1">
            <a:spLocks/>
          </p:cNvSpPr>
          <p:nvPr/>
        </p:nvSpPr>
        <p:spPr>
          <a:xfrm>
            <a:off x="838200" y="1836505"/>
            <a:ext cx="10515600" cy="31849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7000"/>
              </a:lnSpc>
              <a:spcAft>
                <a:spcPts val="800"/>
              </a:spcAft>
              <a:buFont typeface="Arial" panose="020B0604020202020204" pitchFamily="34" charset="0"/>
              <a:buNone/>
            </a:pPr>
            <a:r>
              <a:rPr lang="en-ZA" sz="2400" dirty="0">
                <a:solidFill>
                  <a:srgbClr val="000000"/>
                </a:solidFill>
                <a:latin typeface="Aptos" panose="020B0004020202020204" pitchFamily="34" charset="0"/>
                <a:ea typeface="Aptos" panose="020B0004020202020204" pitchFamily="34" charset="0"/>
                <a:cs typeface="Aptos" panose="020B0004020202020204" pitchFamily="34" charset="0"/>
              </a:rPr>
              <a:t>Luke 4:23-30 </a:t>
            </a:r>
            <a:r>
              <a:rPr lang="en-ZA" sz="2400" dirty="0" err="1">
                <a:solidFill>
                  <a:srgbClr val="000000"/>
                </a:solidFill>
                <a:latin typeface="Aptos" panose="020B0004020202020204" pitchFamily="34" charset="0"/>
                <a:ea typeface="Aptos" panose="020B0004020202020204" pitchFamily="34" charset="0"/>
                <a:cs typeface="Aptos" panose="020B0004020202020204" pitchFamily="34" charset="0"/>
              </a:rPr>
              <a:t>ctd</a:t>
            </a:r>
            <a:r>
              <a:rPr lang="en-ZA" sz="2400" dirty="0">
                <a:solidFill>
                  <a:srgbClr val="000000"/>
                </a:solidFill>
                <a:latin typeface="Aptos" panose="020B0004020202020204" pitchFamily="34" charset="0"/>
                <a:ea typeface="Aptos" panose="020B0004020202020204" pitchFamily="34" charset="0"/>
                <a:cs typeface="Aptos" panose="020B0004020202020204" pitchFamily="34" charset="0"/>
              </a:rPr>
              <a:t>. NLT</a:t>
            </a:r>
            <a:endParaRPr lang="en-US" sz="2400" dirty="0">
              <a:latin typeface="Aptos" panose="020B0004020202020204" pitchFamily="34" charset="0"/>
              <a:ea typeface="Aptos" panose="020B0004020202020204" pitchFamily="34" charset="0"/>
              <a:cs typeface="Aptos" panose="020B0004020202020204" pitchFamily="34" charset="0"/>
            </a:endParaRPr>
          </a:p>
          <a:p>
            <a:pPr marL="0" indent="0">
              <a:lnSpc>
                <a:spcPct val="107000"/>
              </a:lnSpc>
              <a:spcAft>
                <a:spcPts val="800"/>
              </a:spcAft>
              <a:buFont typeface="Arial" panose="020B0604020202020204" pitchFamily="34" charset="0"/>
              <a:buNone/>
            </a:pP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[27] </a:t>
            </a:r>
            <a:r>
              <a:rPr lang="en-US" sz="2400" b="1" i="1" dirty="0">
                <a:solidFill>
                  <a:srgbClr val="000000"/>
                </a:solidFill>
                <a:latin typeface="Aptos" panose="020B0004020202020204" pitchFamily="34" charset="0"/>
                <a:ea typeface="Aptos" panose="020B0004020202020204" pitchFamily="34" charset="0"/>
                <a:cs typeface="Aptos" panose="020B0004020202020204" pitchFamily="34" charset="0"/>
              </a:rPr>
              <a:t>And many in Israel had leprosy in the time of the prophet Elisha, but the only one healed was Naaman, a Syrian</a:t>
            </a:r>
            <a:r>
              <a:rPr lang="en-US" sz="2400" dirty="0">
                <a:solidFill>
                  <a:srgbClr val="000000"/>
                </a:solidFill>
                <a:latin typeface="Aptos" panose="020B0004020202020204" pitchFamily="34" charset="0"/>
                <a:ea typeface="Aptos" panose="020B0004020202020204" pitchFamily="34" charset="0"/>
                <a:cs typeface="Aptos" panose="020B0004020202020204" pitchFamily="34" charset="0"/>
              </a:rPr>
              <a:t>.”  [28] When they heard this, the people in the synagogue were furious. [29] Jumping up, they mobbed him and forced him to the edge of the hill on which the town was built. They intended to push him over the cliff, [30] but he passed right through the crowd and went on his way.</a:t>
            </a:r>
            <a:endParaRPr lang="en-US" sz="2400" dirty="0"/>
          </a:p>
        </p:txBody>
      </p:sp>
      <p:sp>
        <p:nvSpPr>
          <p:cNvPr id="6" name="Rectangle 5">
            <a:extLst>
              <a:ext uri="{FF2B5EF4-FFF2-40B4-BE49-F238E27FC236}">
                <a16:creationId xmlns:a16="http://schemas.microsoft.com/office/drawing/2014/main" id="{DDA46C9F-F2FA-289C-A69F-E0956A2BB0FE}"/>
              </a:ext>
            </a:extLst>
          </p:cNvPr>
          <p:cNvSpPr/>
          <p:nvPr/>
        </p:nvSpPr>
        <p:spPr>
          <a:xfrm>
            <a:off x="0" y="0"/>
            <a:ext cx="12192000" cy="16906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itle 1">
            <a:extLst>
              <a:ext uri="{FF2B5EF4-FFF2-40B4-BE49-F238E27FC236}">
                <a16:creationId xmlns:a16="http://schemas.microsoft.com/office/drawing/2014/main" id="{AC6A9A43-7D5E-4B3C-FABF-D58BC55BE6FF}"/>
              </a:ext>
            </a:extLst>
          </p:cNvPr>
          <p:cNvSpPr txBox="1">
            <a:spLocks/>
          </p:cNvSpPr>
          <p:nvPr/>
        </p:nvSpPr>
        <p:spPr>
          <a:xfrm>
            <a:off x="838200" y="2913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3200" b="1" dirty="0">
                <a:latin typeface="Californian FB" panose="0207040306080B030204" pitchFamily="18" charset="0"/>
                <a:ea typeface="+mn-ea"/>
                <a:cs typeface="+mn-cs"/>
              </a:rPr>
              <a:t>Scene </a:t>
            </a:r>
            <a:r>
              <a:rPr lang="en-US" sz="3200" b="1" dirty="0">
                <a:latin typeface="Californian FB" panose="0207040306080B030204" pitchFamily="18" charset="0"/>
                <a:ea typeface="+mn-ea"/>
                <a:cs typeface="+mn-cs"/>
              </a:rPr>
              <a:t>2: Jesus's teaching leads starts to offend...</a:t>
            </a:r>
          </a:p>
        </p:txBody>
      </p:sp>
    </p:spTree>
    <p:extLst>
      <p:ext uri="{BB962C8B-B14F-4D97-AF65-F5344CB8AC3E}">
        <p14:creationId xmlns:p14="http://schemas.microsoft.com/office/powerpoint/2010/main" val="1370965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7A558-819B-0200-D013-AA23FF5396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32FFA98-3E01-4172-67A2-FD17D84BC516}"/>
              </a:ext>
            </a:extLst>
          </p:cNvPr>
          <p:cNvSpPr/>
          <p:nvPr/>
        </p:nvSpPr>
        <p:spPr>
          <a:xfrm>
            <a:off x="0" y="0"/>
            <a:ext cx="12192000" cy="1690688"/>
          </a:xfrm>
          <a:prstGeom prst="rect">
            <a:avLst/>
          </a:prstGeom>
          <a:solidFill>
            <a:srgbClr val="C7B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a:extLst>
              <a:ext uri="{FF2B5EF4-FFF2-40B4-BE49-F238E27FC236}">
                <a16:creationId xmlns:a16="http://schemas.microsoft.com/office/drawing/2014/main" id="{A9A4BFBC-A676-D15C-547E-AFED7E75F0F4}"/>
              </a:ext>
            </a:extLst>
          </p:cNvPr>
          <p:cNvSpPr>
            <a:spLocks noGrp="1"/>
          </p:cNvSpPr>
          <p:nvPr>
            <p:ph type="title"/>
          </p:nvPr>
        </p:nvSpPr>
        <p:spPr/>
        <p:txBody>
          <a:bodyPr/>
          <a:lstStyle/>
          <a:p>
            <a:r>
              <a:rPr lang="en-US" sz="3200" b="1" dirty="0">
                <a:latin typeface="Californian FB" panose="0207040306080B030204" pitchFamily="18" charset="0"/>
                <a:ea typeface="+mn-ea"/>
                <a:cs typeface="+mn-cs"/>
              </a:rPr>
              <a:t>Scene 3: Jesus practically demonstrates his Authority</a:t>
            </a:r>
          </a:p>
        </p:txBody>
      </p:sp>
      <p:sp>
        <p:nvSpPr>
          <p:cNvPr id="3" name="Content Placeholder 2">
            <a:extLst>
              <a:ext uri="{FF2B5EF4-FFF2-40B4-BE49-F238E27FC236}">
                <a16:creationId xmlns:a16="http://schemas.microsoft.com/office/drawing/2014/main" id="{FEE5AECE-1731-3929-01F2-0297885E8BE0}"/>
              </a:ext>
            </a:extLst>
          </p:cNvPr>
          <p:cNvSpPr>
            <a:spLocks noGrp="1"/>
          </p:cNvSpPr>
          <p:nvPr>
            <p:ph idx="1"/>
          </p:nvPr>
        </p:nvSpPr>
        <p:spPr/>
        <p:txBody>
          <a:bodyPr>
            <a:noAutofit/>
          </a:bodyPr>
          <a:lstStyle/>
          <a:p>
            <a:pPr marL="0" marR="0">
              <a:lnSpc>
                <a:spcPct val="107000"/>
              </a:lnSpc>
              <a:spcAft>
                <a:spcPts val="800"/>
              </a:spcAft>
              <a:buNone/>
            </a:pPr>
            <a:r>
              <a:rPr lang="en-ZA"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Luke 4:31-36 NLT</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lnSpc>
                <a:spcPct val="107000"/>
              </a:lnSpc>
              <a:spcAft>
                <a:spcPts val="800"/>
              </a:spcAft>
              <a:buNone/>
            </a:pPr>
            <a:r>
              <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[31] Then Jesus went to Capernaum, a town in Galilee, and taught there in the synagogue every Sabbath day. [32] There, too, the people were amazed at his teaching, for he spoke with authority. [33] Once when he was in the synagogue, a man possessed by a demon—an evil spirit—cried out, shouting, [34] “Go away! Why are you interfering with us, Jesus of Nazareth? Have you come to destroy us? I know who you are—the Holy One of God!” [35] But Jesus reprimanded him. “</a:t>
            </a:r>
            <a:r>
              <a:rPr lang="en-US" sz="2400" b="1" i="1" dirty="0">
                <a:solidFill>
                  <a:srgbClr val="000000"/>
                </a:solidFill>
                <a:effectLst/>
                <a:latin typeface="Aptos" panose="020B0004020202020204" pitchFamily="34" charset="0"/>
                <a:ea typeface="Aptos" panose="020B0004020202020204" pitchFamily="34" charset="0"/>
                <a:cs typeface="Aptos" panose="020B0004020202020204" pitchFamily="34" charset="0"/>
              </a:rPr>
              <a:t>Be quiet! Come out of the man</a:t>
            </a:r>
            <a:r>
              <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 he ordered. At that, the demon threw the man to the floor as the crowd watched; then it came out of him without hurting him further. [36] Amazed, the people exclaimed, “What authority and power this man’s words possess! Even evil spirits obey him, and they flee at his command!” </a:t>
            </a:r>
            <a:endParaRPr lang="en-US" sz="2400" dirty="0"/>
          </a:p>
        </p:txBody>
      </p:sp>
    </p:spTree>
    <p:extLst>
      <p:ext uri="{BB962C8B-B14F-4D97-AF65-F5344CB8AC3E}">
        <p14:creationId xmlns:p14="http://schemas.microsoft.com/office/powerpoint/2010/main" val="497674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The &quot;Via Maris&quot; (Red) ran from Egypt to Damascus, passing through Capernaum">
            <a:extLst>
              <a:ext uri="{FF2B5EF4-FFF2-40B4-BE49-F238E27FC236}">
                <a16:creationId xmlns:a16="http://schemas.microsoft.com/office/drawing/2014/main" id="{18A55A7D-AC6D-872A-24BE-362E9D88B0B1}"/>
              </a:ext>
            </a:extLst>
          </p:cNvPr>
          <p:cNvPicPr>
            <a:picLocks noChangeAspect="1"/>
          </p:cNvPicPr>
          <p:nvPr/>
        </p:nvPicPr>
        <p:blipFill>
          <a:blip r:embed="rId2">
            <a:extLst>
              <a:ext uri="{28A0092B-C50C-407E-A947-70E740481C1C}">
                <a14:useLocalDpi xmlns:a14="http://schemas.microsoft.com/office/drawing/2010/main" val="0"/>
              </a:ext>
            </a:extLst>
          </a:blip>
          <a:srcRect t="7836" b="14859"/>
          <a:stretch>
            <a:fillRect/>
          </a:stretch>
        </p:blipFill>
        <p:spPr bwMode="auto">
          <a:xfrm>
            <a:off x="20" y="1282"/>
            <a:ext cx="12191980" cy="6856718"/>
          </a:xfrm>
          <a:prstGeom prst="rect">
            <a:avLst/>
          </a:prstGeom>
          <a:noFill/>
        </p:spPr>
      </p:pic>
      <p:sp>
        <p:nvSpPr>
          <p:cNvPr id="2" name="Circle: Hollow 1">
            <a:extLst>
              <a:ext uri="{FF2B5EF4-FFF2-40B4-BE49-F238E27FC236}">
                <a16:creationId xmlns:a16="http://schemas.microsoft.com/office/drawing/2014/main" id="{7C3BD424-330F-E396-7F80-A9A259BDBE2D}"/>
              </a:ext>
            </a:extLst>
          </p:cNvPr>
          <p:cNvSpPr/>
          <p:nvPr/>
        </p:nvSpPr>
        <p:spPr>
          <a:xfrm>
            <a:off x="6324600" y="4546600"/>
            <a:ext cx="292100" cy="292100"/>
          </a:xfrm>
          <a:prstGeom prst="donu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3" name="Circle: Hollow 2">
            <a:extLst>
              <a:ext uri="{FF2B5EF4-FFF2-40B4-BE49-F238E27FC236}">
                <a16:creationId xmlns:a16="http://schemas.microsoft.com/office/drawing/2014/main" id="{2E92F1AD-A125-21A4-72DC-C3676375C9E9}"/>
              </a:ext>
            </a:extLst>
          </p:cNvPr>
          <p:cNvSpPr/>
          <p:nvPr/>
        </p:nvSpPr>
        <p:spPr>
          <a:xfrm>
            <a:off x="8839200" y="1841500"/>
            <a:ext cx="927100" cy="952500"/>
          </a:xfrm>
          <a:prstGeom prst="donu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Tree>
    <p:extLst>
      <p:ext uri="{BB962C8B-B14F-4D97-AF65-F5344CB8AC3E}">
        <p14:creationId xmlns:p14="http://schemas.microsoft.com/office/powerpoint/2010/main" val="2058131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04163-8048-A22B-D254-B1F17A88968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D4100B6-209A-2D52-AEF2-8412620FBE97}"/>
              </a:ext>
            </a:extLst>
          </p:cNvPr>
          <p:cNvSpPr/>
          <p:nvPr/>
        </p:nvSpPr>
        <p:spPr>
          <a:xfrm>
            <a:off x="0" y="0"/>
            <a:ext cx="12192000" cy="1690688"/>
          </a:xfrm>
          <a:prstGeom prst="rect">
            <a:avLst/>
          </a:prstGeom>
          <a:solidFill>
            <a:srgbClr val="C7B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Content Placeholder 2">
            <a:extLst>
              <a:ext uri="{FF2B5EF4-FFF2-40B4-BE49-F238E27FC236}">
                <a16:creationId xmlns:a16="http://schemas.microsoft.com/office/drawing/2014/main" id="{CAFD2D3E-3D29-B311-60F6-250C7699B8BD}"/>
              </a:ext>
            </a:extLst>
          </p:cNvPr>
          <p:cNvSpPr>
            <a:spLocks noGrp="1"/>
          </p:cNvSpPr>
          <p:nvPr>
            <p:ph idx="1"/>
          </p:nvPr>
        </p:nvSpPr>
        <p:spPr>
          <a:xfrm>
            <a:off x="838200" y="1825625"/>
            <a:ext cx="10515600" cy="2077302"/>
          </a:xfrm>
        </p:spPr>
        <p:txBody>
          <a:bodyPr>
            <a:noAutofit/>
          </a:bodyPr>
          <a:lstStyle/>
          <a:p>
            <a:pPr marL="0" marR="0">
              <a:lnSpc>
                <a:spcPct val="107000"/>
              </a:lnSpc>
              <a:spcAft>
                <a:spcPts val="800"/>
              </a:spcAft>
              <a:buNone/>
            </a:pPr>
            <a:r>
              <a:rPr lang="en-ZA"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Luke 4:37-39 NLT</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lnSpc>
                <a:spcPct val="107000"/>
              </a:lnSpc>
              <a:spcAft>
                <a:spcPts val="800"/>
              </a:spcAft>
              <a:buNone/>
            </a:pPr>
            <a:r>
              <a:rPr lang="en-US" sz="2400" dirty="0">
                <a:solidFill>
                  <a:srgbClr val="000000"/>
                </a:solidFill>
                <a:effectLst/>
                <a:latin typeface="Aptos" panose="020B0004020202020204" pitchFamily="34" charset="0"/>
                <a:ea typeface="Aptos" panose="020B0004020202020204" pitchFamily="34" charset="0"/>
                <a:cs typeface="Aptos" panose="020B0004020202020204" pitchFamily="34" charset="0"/>
              </a:rPr>
              <a:t>[37] The news about Jesus spread through every village in the entire region.  [38] After leaving the synagogue that day, Jesus went to Simon’s home, where he found Simon’s mother-in-law very sick with a high fever. “Please heal her,” everyone begged. [39] Standing at her bedside, he rebuked the fever, and it left her. And she got up at once and prepared a meal for them</a:t>
            </a:r>
            <a:endParaRPr lang="en-US" sz="2400" dirty="0"/>
          </a:p>
        </p:txBody>
      </p:sp>
      <p:sp>
        <p:nvSpPr>
          <p:cNvPr id="7" name="Title 1">
            <a:extLst>
              <a:ext uri="{FF2B5EF4-FFF2-40B4-BE49-F238E27FC236}">
                <a16:creationId xmlns:a16="http://schemas.microsoft.com/office/drawing/2014/main" id="{097BC229-5DAF-A179-8EF3-85DA27A50D27}"/>
              </a:ext>
            </a:extLst>
          </p:cNvPr>
          <p:cNvSpPr>
            <a:spLocks noGrp="1"/>
          </p:cNvSpPr>
          <p:nvPr>
            <p:ph type="title"/>
          </p:nvPr>
        </p:nvSpPr>
        <p:spPr>
          <a:xfrm>
            <a:off x="838200" y="365125"/>
            <a:ext cx="10515600" cy="1325563"/>
          </a:xfrm>
        </p:spPr>
        <p:txBody>
          <a:bodyPr/>
          <a:lstStyle/>
          <a:p>
            <a:r>
              <a:rPr lang="en-US" sz="3200" b="1" dirty="0">
                <a:latin typeface="Californian FB" panose="0207040306080B030204" pitchFamily="18" charset="0"/>
                <a:ea typeface="+mn-ea"/>
                <a:cs typeface="+mn-cs"/>
              </a:rPr>
              <a:t>Scene 3: Jesus practically demonstrates his Authority</a:t>
            </a:r>
          </a:p>
        </p:txBody>
      </p:sp>
    </p:spTree>
    <p:extLst>
      <p:ext uri="{BB962C8B-B14F-4D97-AF65-F5344CB8AC3E}">
        <p14:creationId xmlns:p14="http://schemas.microsoft.com/office/powerpoint/2010/main" val="581893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TotalTime>
  <Words>1057</Words>
  <Application>Microsoft Office PowerPoint</Application>
  <PresentationFormat>Widescreen</PresentationFormat>
  <Paragraphs>30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Californian FB</vt:lpstr>
      <vt:lpstr>Office Theme</vt:lpstr>
      <vt:lpstr>PowerPoint Presentation</vt:lpstr>
      <vt:lpstr>PowerPoint Presentation</vt:lpstr>
      <vt:lpstr>Act 2: Jesus's teaching leads starts to offend...</vt:lpstr>
      <vt:lpstr>Act 2: Jesus's teaching leads starts to offend...</vt:lpstr>
      <vt:lpstr>PowerPoint Presentation</vt:lpstr>
      <vt:lpstr>PowerPoint Presentation</vt:lpstr>
      <vt:lpstr>Scene 3: Jesus practically demonstrates his Authority</vt:lpstr>
      <vt:lpstr>PowerPoint Presentation</vt:lpstr>
      <vt:lpstr>Scene 3: Jesus practically demonstrates his Authority</vt:lpstr>
      <vt:lpstr>Scene 3: Jesus practically demonstrates his Authority</vt:lpstr>
      <vt:lpstr>Scene 4: Jesus continues to expand the reach of his ministry.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Heather Macfarlane</dc:creator>
  <cp:lastModifiedBy>Douglas Macfarlane</cp:lastModifiedBy>
  <cp:revision>2</cp:revision>
  <dcterms:created xsi:type="dcterms:W3CDTF">2025-05-17T15:57:01Z</dcterms:created>
  <dcterms:modified xsi:type="dcterms:W3CDTF">2025-05-18T06:10:58Z</dcterms:modified>
</cp:coreProperties>
</file>