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73" d="100"/>
          <a:sy n="73" d="100"/>
        </p:scale>
        <p:origin x="3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CB75D-6D49-0432-7983-23DBD67D25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155E8D42-1EB2-8930-0C21-44F819E558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B39CE23A-37DC-7C00-2CE3-C64A3E3EABE6}"/>
              </a:ext>
            </a:extLst>
          </p:cNvPr>
          <p:cNvSpPr>
            <a:spLocks noGrp="1"/>
          </p:cNvSpPr>
          <p:nvPr>
            <p:ph type="dt" sz="half" idx="10"/>
          </p:nvPr>
        </p:nvSpPr>
        <p:spPr/>
        <p:txBody>
          <a:bodyPr/>
          <a:lstStyle/>
          <a:p>
            <a:fld id="{88EEACAD-95A6-4A8C-986D-3095936BAF0D}" type="datetimeFigureOut">
              <a:rPr lang="en-ZA" smtClean="0"/>
              <a:t>06/04/2025</a:t>
            </a:fld>
            <a:endParaRPr lang="en-ZA"/>
          </a:p>
        </p:txBody>
      </p:sp>
      <p:sp>
        <p:nvSpPr>
          <p:cNvPr id="5" name="Footer Placeholder 4">
            <a:extLst>
              <a:ext uri="{FF2B5EF4-FFF2-40B4-BE49-F238E27FC236}">
                <a16:creationId xmlns:a16="http://schemas.microsoft.com/office/drawing/2014/main" id="{88A230BA-2CAD-6CD4-7702-8933C207C78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504C7CD-8AA6-7405-3C39-E4FD7BE962A3}"/>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739799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88E82-EE00-4350-A206-CE80E056B43F}"/>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31D2009-8A84-83FC-420A-164624E7AC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4896F58-05B9-C447-3029-875DA355E5C5}"/>
              </a:ext>
            </a:extLst>
          </p:cNvPr>
          <p:cNvSpPr>
            <a:spLocks noGrp="1"/>
          </p:cNvSpPr>
          <p:nvPr>
            <p:ph type="dt" sz="half" idx="10"/>
          </p:nvPr>
        </p:nvSpPr>
        <p:spPr/>
        <p:txBody>
          <a:bodyPr/>
          <a:lstStyle/>
          <a:p>
            <a:fld id="{88EEACAD-95A6-4A8C-986D-3095936BAF0D}" type="datetimeFigureOut">
              <a:rPr lang="en-ZA" smtClean="0"/>
              <a:t>06/04/2025</a:t>
            </a:fld>
            <a:endParaRPr lang="en-ZA"/>
          </a:p>
        </p:txBody>
      </p:sp>
      <p:sp>
        <p:nvSpPr>
          <p:cNvPr id="5" name="Footer Placeholder 4">
            <a:extLst>
              <a:ext uri="{FF2B5EF4-FFF2-40B4-BE49-F238E27FC236}">
                <a16:creationId xmlns:a16="http://schemas.microsoft.com/office/drawing/2014/main" id="{44FD1E77-F1B6-A160-406D-AB92A98CF80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3E69D2A-1A55-8E95-1764-598570921829}"/>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2145275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89FFAF-99C4-9012-1A2B-582F5EE7913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EEFC72B-78B6-3146-3D75-E12E5060A00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C80534E-FDCE-F465-4A98-20706B4CF013}"/>
              </a:ext>
            </a:extLst>
          </p:cNvPr>
          <p:cNvSpPr>
            <a:spLocks noGrp="1"/>
          </p:cNvSpPr>
          <p:nvPr>
            <p:ph type="dt" sz="half" idx="10"/>
          </p:nvPr>
        </p:nvSpPr>
        <p:spPr/>
        <p:txBody>
          <a:bodyPr/>
          <a:lstStyle/>
          <a:p>
            <a:fld id="{88EEACAD-95A6-4A8C-986D-3095936BAF0D}" type="datetimeFigureOut">
              <a:rPr lang="en-ZA" smtClean="0"/>
              <a:t>06/04/2025</a:t>
            </a:fld>
            <a:endParaRPr lang="en-ZA"/>
          </a:p>
        </p:txBody>
      </p:sp>
      <p:sp>
        <p:nvSpPr>
          <p:cNvPr id="5" name="Footer Placeholder 4">
            <a:extLst>
              <a:ext uri="{FF2B5EF4-FFF2-40B4-BE49-F238E27FC236}">
                <a16:creationId xmlns:a16="http://schemas.microsoft.com/office/drawing/2014/main" id="{70D373A0-3FB0-737A-C626-98DBDFECD5E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F32DE8A-4AD6-1AB7-6B11-9CD1124891AA}"/>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385426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00EC7-A624-24E5-64DF-A00EA9208220}"/>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962E4A5-31A6-66ED-19A1-C70D9CCBD8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966394B-A209-B56F-85C8-471068210A2E}"/>
              </a:ext>
            </a:extLst>
          </p:cNvPr>
          <p:cNvSpPr>
            <a:spLocks noGrp="1"/>
          </p:cNvSpPr>
          <p:nvPr>
            <p:ph type="dt" sz="half" idx="10"/>
          </p:nvPr>
        </p:nvSpPr>
        <p:spPr/>
        <p:txBody>
          <a:bodyPr/>
          <a:lstStyle/>
          <a:p>
            <a:fld id="{88EEACAD-95A6-4A8C-986D-3095936BAF0D}" type="datetimeFigureOut">
              <a:rPr lang="en-ZA" smtClean="0"/>
              <a:t>06/04/2025</a:t>
            </a:fld>
            <a:endParaRPr lang="en-ZA"/>
          </a:p>
        </p:txBody>
      </p:sp>
      <p:sp>
        <p:nvSpPr>
          <p:cNvPr id="5" name="Footer Placeholder 4">
            <a:extLst>
              <a:ext uri="{FF2B5EF4-FFF2-40B4-BE49-F238E27FC236}">
                <a16:creationId xmlns:a16="http://schemas.microsoft.com/office/drawing/2014/main" id="{960A0144-523B-FD36-F7D1-7D6BCD27285A}"/>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CFE367F-8EA8-5262-1C01-B3DC91175603}"/>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1233487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20833-EB6A-1573-4CA8-A4F11E1F62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57DC1C2E-4869-9072-05D6-1AD86667D0D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A87A5A-E0F6-5A56-64D2-3F43F75963F8}"/>
              </a:ext>
            </a:extLst>
          </p:cNvPr>
          <p:cNvSpPr>
            <a:spLocks noGrp="1"/>
          </p:cNvSpPr>
          <p:nvPr>
            <p:ph type="dt" sz="half" idx="10"/>
          </p:nvPr>
        </p:nvSpPr>
        <p:spPr/>
        <p:txBody>
          <a:bodyPr/>
          <a:lstStyle/>
          <a:p>
            <a:fld id="{88EEACAD-95A6-4A8C-986D-3095936BAF0D}" type="datetimeFigureOut">
              <a:rPr lang="en-ZA" smtClean="0"/>
              <a:t>06/04/2025</a:t>
            </a:fld>
            <a:endParaRPr lang="en-ZA"/>
          </a:p>
        </p:txBody>
      </p:sp>
      <p:sp>
        <p:nvSpPr>
          <p:cNvPr id="5" name="Footer Placeholder 4">
            <a:extLst>
              <a:ext uri="{FF2B5EF4-FFF2-40B4-BE49-F238E27FC236}">
                <a16:creationId xmlns:a16="http://schemas.microsoft.com/office/drawing/2014/main" id="{B9C6043B-1461-8A1D-8B0B-F134C52A600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DFB22BF-7BB7-DEF4-F072-6E83B0537214}"/>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1497177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53658-6AD7-E22F-4935-33DB3217BDCF}"/>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B47B9E7-F976-31A4-7E06-2666274A64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752223E3-1981-534F-7317-EB160B8B77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963CB3F4-7055-FE49-3B80-D218D28A3E24}"/>
              </a:ext>
            </a:extLst>
          </p:cNvPr>
          <p:cNvSpPr>
            <a:spLocks noGrp="1"/>
          </p:cNvSpPr>
          <p:nvPr>
            <p:ph type="dt" sz="half" idx="10"/>
          </p:nvPr>
        </p:nvSpPr>
        <p:spPr/>
        <p:txBody>
          <a:bodyPr/>
          <a:lstStyle/>
          <a:p>
            <a:fld id="{88EEACAD-95A6-4A8C-986D-3095936BAF0D}" type="datetimeFigureOut">
              <a:rPr lang="en-ZA" smtClean="0"/>
              <a:t>06/04/2025</a:t>
            </a:fld>
            <a:endParaRPr lang="en-ZA"/>
          </a:p>
        </p:txBody>
      </p:sp>
      <p:sp>
        <p:nvSpPr>
          <p:cNvPr id="6" name="Footer Placeholder 5">
            <a:extLst>
              <a:ext uri="{FF2B5EF4-FFF2-40B4-BE49-F238E27FC236}">
                <a16:creationId xmlns:a16="http://schemas.microsoft.com/office/drawing/2014/main" id="{30E9F4FB-0EA0-2DDE-CFC8-66F922F570D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D24496C-6BA1-BB24-4B87-70C30DB5A6CE}"/>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1739174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923D3-859D-EEC2-DF46-36FDFF2F2589}"/>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8F55F494-7D7E-E013-960D-33D4530036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559746-B397-E5A1-02A0-C919FD46B0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3B6E371F-FC6E-B51C-B07A-4C250D6126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F5A67F-60B3-06BA-0606-E355A2118F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C53960BD-F559-9775-C260-EBB6A91C5298}"/>
              </a:ext>
            </a:extLst>
          </p:cNvPr>
          <p:cNvSpPr>
            <a:spLocks noGrp="1"/>
          </p:cNvSpPr>
          <p:nvPr>
            <p:ph type="dt" sz="half" idx="10"/>
          </p:nvPr>
        </p:nvSpPr>
        <p:spPr/>
        <p:txBody>
          <a:bodyPr/>
          <a:lstStyle/>
          <a:p>
            <a:fld id="{88EEACAD-95A6-4A8C-986D-3095936BAF0D}" type="datetimeFigureOut">
              <a:rPr lang="en-ZA" smtClean="0"/>
              <a:t>06/04/2025</a:t>
            </a:fld>
            <a:endParaRPr lang="en-ZA"/>
          </a:p>
        </p:txBody>
      </p:sp>
      <p:sp>
        <p:nvSpPr>
          <p:cNvPr id="8" name="Footer Placeholder 7">
            <a:extLst>
              <a:ext uri="{FF2B5EF4-FFF2-40B4-BE49-F238E27FC236}">
                <a16:creationId xmlns:a16="http://schemas.microsoft.com/office/drawing/2014/main" id="{C142EB7F-60F6-D518-C40A-7FD2CA44D5C4}"/>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5AA09BF1-1E21-C192-5D53-FD160E91E4FD}"/>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366951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6A358-AC03-DBCA-3A34-7AEA5252F64E}"/>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4ADB86AB-F728-2862-698C-FE5065EBAFA1}"/>
              </a:ext>
            </a:extLst>
          </p:cNvPr>
          <p:cNvSpPr>
            <a:spLocks noGrp="1"/>
          </p:cNvSpPr>
          <p:nvPr>
            <p:ph type="dt" sz="half" idx="10"/>
          </p:nvPr>
        </p:nvSpPr>
        <p:spPr/>
        <p:txBody>
          <a:bodyPr/>
          <a:lstStyle/>
          <a:p>
            <a:fld id="{88EEACAD-95A6-4A8C-986D-3095936BAF0D}" type="datetimeFigureOut">
              <a:rPr lang="en-ZA" smtClean="0"/>
              <a:t>06/04/2025</a:t>
            </a:fld>
            <a:endParaRPr lang="en-ZA"/>
          </a:p>
        </p:txBody>
      </p:sp>
      <p:sp>
        <p:nvSpPr>
          <p:cNvPr id="4" name="Footer Placeholder 3">
            <a:extLst>
              <a:ext uri="{FF2B5EF4-FFF2-40B4-BE49-F238E27FC236}">
                <a16:creationId xmlns:a16="http://schemas.microsoft.com/office/drawing/2014/main" id="{20C6A467-0002-F9A4-328A-B36BC529AA84}"/>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D57763FF-A379-20B3-5E19-AF9223261348}"/>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3987709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79C84D-DBC3-1147-6299-007BCBDCAA71}"/>
              </a:ext>
            </a:extLst>
          </p:cNvPr>
          <p:cNvSpPr>
            <a:spLocks noGrp="1"/>
          </p:cNvSpPr>
          <p:nvPr>
            <p:ph type="dt" sz="half" idx="10"/>
          </p:nvPr>
        </p:nvSpPr>
        <p:spPr/>
        <p:txBody>
          <a:bodyPr/>
          <a:lstStyle/>
          <a:p>
            <a:fld id="{88EEACAD-95A6-4A8C-986D-3095936BAF0D}" type="datetimeFigureOut">
              <a:rPr lang="en-ZA" smtClean="0"/>
              <a:t>06/04/2025</a:t>
            </a:fld>
            <a:endParaRPr lang="en-ZA"/>
          </a:p>
        </p:txBody>
      </p:sp>
      <p:sp>
        <p:nvSpPr>
          <p:cNvPr id="3" name="Footer Placeholder 2">
            <a:extLst>
              <a:ext uri="{FF2B5EF4-FFF2-40B4-BE49-F238E27FC236}">
                <a16:creationId xmlns:a16="http://schemas.microsoft.com/office/drawing/2014/main" id="{34EA8AFB-BBEB-ABBF-C9D0-65C90A625845}"/>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BDE0C238-9D1D-CAE5-2A57-EF21A3AB8885}"/>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3342063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E4CEA-5F72-4A8A-87D8-C4FB955DF9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DAAE620-B4F4-2A19-9CC0-BD26B2AF2B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58E8DE21-603E-DC43-02BE-AEDA4F6882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E85889-D4FC-9F53-FEFE-E7FC13D61F84}"/>
              </a:ext>
            </a:extLst>
          </p:cNvPr>
          <p:cNvSpPr>
            <a:spLocks noGrp="1"/>
          </p:cNvSpPr>
          <p:nvPr>
            <p:ph type="dt" sz="half" idx="10"/>
          </p:nvPr>
        </p:nvSpPr>
        <p:spPr/>
        <p:txBody>
          <a:bodyPr/>
          <a:lstStyle/>
          <a:p>
            <a:fld id="{88EEACAD-95A6-4A8C-986D-3095936BAF0D}" type="datetimeFigureOut">
              <a:rPr lang="en-ZA" smtClean="0"/>
              <a:t>06/04/2025</a:t>
            </a:fld>
            <a:endParaRPr lang="en-ZA"/>
          </a:p>
        </p:txBody>
      </p:sp>
      <p:sp>
        <p:nvSpPr>
          <p:cNvPr id="6" name="Footer Placeholder 5">
            <a:extLst>
              <a:ext uri="{FF2B5EF4-FFF2-40B4-BE49-F238E27FC236}">
                <a16:creationId xmlns:a16="http://schemas.microsoft.com/office/drawing/2014/main" id="{2151C33A-C2BB-E037-150C-091C5539BD70}"/>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BA86DA75-B01B-73C5-1196-079F3DAA0B6A}"/>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4227187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AA63C-574A-3255-A9DE-54A6A65098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90CFAE52-B498-3727-A47F-8B72E95118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BABF0285-34D4-2A98-452E-B25AF3416A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47F98E-04AC-CC8A-ABA0-8C3F9DDDE094}"/>
              </a:ext>
            </a:extLst>
          </p:cNvPr>
          <p:cNvSpPr>
            <a:spLocks noGrp="1"/>
          </p:cNvSpPr>
          <p:nvPr>
            <p:ph type="dt" sz="half" idx="10"/>
          </p:nvPr>
        </p:nvSpPr>
        <p:spPr/>
        <p:txBody>
          <a:bodyPr/>
          <a:lstStyle/>
          <a:p>
            <a:fld id="{88EEACAD-95A6-4A8C-986D-3095936BAF0D}" type="datetimeFigureOut">
              <a:rPr lang="en-ZA" smtClean="0"/>
              <a:t>06/04/2025</a:t>
            </a:fld>
            <a:endParaRPr lang="en-ZA"/>
          </a:p>
        </p:txBody>
      </p:sp>
      <p:sp>
        <p:nvSpPr>
          <p:cNvPr id="6" name="Footer Placeholder 5">
            <a:extLst>
              <a:ext uri="{FF2B5EF4-FFF2-40B4-BE49-F238E27FC236}">
                <a16:creationId xmlns:a16="http://schemas.microsoft.com/office/drawing/2014/main" id="{30D48117-BB2B-4FDC-341D-001D461AC92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9D869316-4980-76AE-D7F8-950AAD10B131}"/>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2145239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BBC8B8-F18A-9A41-26E7-2040FEEA6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633B22B6-537F-BB30-0452-43C164E458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E7D662D-707B-8E0B-7731-B6CA7A8EEC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8EEACAD-95A6-4A8C-986D-3095936BAF0D}" type="datetimeFigureOut">
              <a:rPr lang="en-ZA" smtClean="0"/>
              <a:t>06/04/2025</a:t>
            </a:fld>
            <a:endParaRPr lang="en-ZA"/>
          </a:p>
        </p:txBody>
      </p:sp>
      <p:sp>
        <p:nvSpPr>
          <p:cNvPr id="5" name="Footer Placeholder 4">
            <a:extLst>
              <a:ext uri="{FF2B5EF4-FFF2-40B4-BE49-F238E27FC236}">
                <a16:creationId xmlns:a16="http://schemas.microsoft.com/office/drawing/2014/main" id="{F5B8380A-FE07-D9CA-D3F7-A7371786E9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B7717524-F9CE-FDC2-87F9-6A399AB6DC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D8C66BC-02A0-4160-A055-E7F81A1697C8}" type="slidenum">
              <a:rPr lang="en-ZA" smtClean="0"/>
              <a:t>‹#›</a:t>
            </a:fld>
            <a:endParaRPr lang="en-ZA"/>
          </a:p>
        </p:txBody>
      </p:sp>
    </p:spTree>
    <p:extLst>
      <p:ext uri="{BB962C8B-B14F-4D97-AF65-F5344CB8AC3E}">
        <p14:creationId xmlns:p14="http://schemas.microsoft.com/office/powerpoint/2010/main" val="190283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EC1B3-F432-DA54-2167-4E1296920FD1}"/>
              </a:ext>
            </a:extLst>
          </p:cNvPr>
          <p:cNvSpPr>
            <a:spLocks noGrp="1"/>
          </p:cNvSpPr>
          <p:nvPr>
            <p:ph type="title"/>
          </p:nvPr>
        </p:nvSpPr>
        <p:spPr>
          <a:xfrm>
            <a:off x="5425359" y="2921554"/>
            <a:ext cx="6273211" cy="2319707"/>
          </a:xfrm>
        </p:spPr>
        <p:txBody>
          <a:bodyPr>
            <a:noAutofit/>
          </a:bodyPr>
          <a:lstStyle/>
          <a:p>
            <a:pPr algn="ctr"/>
            <a:r>
              <a:rPr lang="en-US" sz="9000" dirty="0">
                <a:latin typeface="Alasassy Caps" panose="020F0502020204030204" pitchFamily="2" charset="0"/>
              </a:rPr>
              <a:t>Who</a:t>
            </a:r>
            <a:r>
              <a:rPr lang="en-US" sz="9500" dirty="0">
                <a:latin typeface="Alasassy Caps" panose="020F0502020204030204" pitchFamily="2" charset="0"/>
              </a:rPr>
              <a:t> do you say I am?</a:t>
            </a:r>
            <a:endParaRPr lang="en-ZA" sz="9500" dirty="0">
              <a:latin typeface="Alasassy Caps" panose="020F0502020204030204" pitchFamily="2" charset="0"/>
            </a:endParaRPr>
          </a:p>
        </p:txBody>
      </p:sp>
    </p:spTree>
    <p:extLst>
      <p:ext uri="{BB962C8B-B14F-4D97-AF65-F5344CB8AC3E}">
        <p14:creationId xmlns:p14="http://schemas.microsoft.com/office/powerpoint/2010/main" val="2766013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a:xfrm>
            <a:off x="838200" y="365126"/>
            <a:ext cx="10515600" cy="1019538"/>
          </a:xfrm>
        </p:spPr>
        <p:txBody>
          <a:bodyPr/>
          <a:lstStyle/>
          <a:p>
            <a:pPr algn="ctr"/>
            <a:r>
              <a:rPr lang="en-US" dirty="0">
                <a:solidFill>
                  <a:schemeClr val="bg1"/>
                </a:solidFill>
              </a:rPr>
              <a:t>Context</a:t>
            </a:r>
            <a:endParaRPr lang="en-ZA"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a:xfrm>
            <a:off x="679269" y="1489166"/>
            <a:ext cx="10789919" cy="5003709"/>
          </a:xfrm>
        </p:spPr>
        <p:txBody>
          <a:bodyPr>
            <a:normAutofit fontScale="85000" lnSpcReduction="10000"/>
          </a:bodyPr>
          <a:lstStyle/>
          <a:p>
            <a:r>
              <a:rPr lang="en-US" dirty="0">
                <a:solidFill>
                  <a:schemeClr val="bg1"/>
                </a:solidFill>
              </a:rPr>
              <a:t>Jesus at mid point of ministry by which time he has gained much popularity and notoriety – many are formulating their opinions on who he is.</a:t>
            </a:r>
          </a:p>
          <a:p>
            <a:r>
              <a:rPr lang="en-US" dirty="0">
                <a:solidFill>
                  <a:schemeClr val="bg1"/>
                </a:solidFill>
              </a:rPr>
              <a:t>It is also significant in that it is a pivotal point in his ministry as it is from this moment onward that he begins to focus on and teach about the cross.</a:t>
            </a:r>
          </a:p>
          <a:p>
            <a:r>
              <a:rPr lang="en-US" dirty="0">
                <a:solidFill>
                  <a:schemeClr val="bg1"/>
                </a:solidFill>
              </a:rPr>
              <a:t>Jesus leverages the moment to reveal the fullness of who he is to his disciples.</a:t>
            </a:r>
          </a:p>
          <a:p>
            <a:r>
              <a:rPr lang="en-US" dirty="0">
                <a:solidFill>
                  <a:schemeClr val="bg1"/>
                </a:solidFill>
              </a:rPr>
              <a:t>The most important question with eternal consequences… Who is Jesus?</a:t>
            </a:r>
          </a:p>
          <a:p>
            <a:r>
              <a:rPr lang="en-US" dirty="0">
                <a:solidFill>
                  <a:schemeClr val="bg1"/>
                </a:solidFill>
              </a:rPr>
              <a:t>Only the cross and the empty tomb that fully reveals the fullness of Christ.    Phil 3:10 - 11</a:t>
            </a:r>
          </a:p>
          <a:p>
            <a:r>
              <a:rPr lang="en-ZA" dirty="0">
                <a:solidFill>
                  <a:schemeClr val="bg1"/>
                </a:solidFill>
              </a:rPr>
              <a:t>AND it is also the cross that reveals who WE are IN Christ – to become like him.</a:t>
            </a:r>
          </a:p>
          <a:p>
            <a:r>
              <a:rPr lang="en-ZA" dirty="0">
                <a:solidFill>
                  <a:schemeClr val="bg1"/>
                </a:solidFill>
              </a:rPr>
              <a:t>Who do </a:t>
            </a:r>
            <a:r>
              <a:rPr lang="en-ZA" b="1" dirty="0">
                <a:solidFill>
                  <a:schemeClr val="bg1"/>
                </a:solidFill>
              </a:rPr>
              <a:t>You</a:t>
            </a:r>
            <a:r>
              <a:rPr lang="en-ZA" dirty="0">
                <a:solidFill>
                  <a:schemeClr val="bg1"/>
                </a:solidFill>
              </a:rPr>
              <a:t> say I am? </a:t>
            </a:r>
            <a:r>
              <a:rPr lang="en-ZA" dirty="0" err="1">
                <a:solidFill>
                  <a:schemeClr val="bg1"/>
                </a:solidFill>
              </a:rPr>
              <a:t>Jer</a:t>
            </a:r>
            <a:r>
              <a:rPr lang="en-ZA" dirty="0">
                <a:solidFill>
                  <a:schemeClr val="bg1"/>
                </a:solidFill>
              </a:rPr>
              <a:t> 1:5; Psalms 139:13-14; </a:t>
            </a:r>
            <a:r>
              <a:rPr lang="en-ZA" dirty="0" err="1">
                <a:solidFill>
                  <a:schemeClr val="bg1"/>
                </a:solidFill>
              </a:rPr>
              <a:t>Eph</a:t>
            </a:r>
            <a:r>
              <a:rPr lang="en-ZA" dirty="0">
                <a:solidFill>
                  <a:schemeClr val="bg1"/>
                </a:solidFill>
              </a:rPr>
              <a:t> 2:10</a:t>
            </a:r>
          </a:p>
          <a:p>
            <a:r>
              <a:rPr lang="en-ZA" dirty="0">
                <a:solidFill>
                  <a:schemeClr val="bg1"/>
                </a:solidFill>
              </a:rPr>
              <a:t>The problem of the false identity(</a:t>
            </a:r>
            <a:r>
              <a:rPr lang="en-ZA" dirty="0" err="1">
                <a:solidFill>
                  <a:schemeClr val="bg1"/>
                </a:solidFill>
              </a:rPr>
              <a:t>ies</a:t>
            </a:r>
            <a:r>
              <a:rPr lang="en-ZA" dirty="0">
                <a:solidFill>
                  <a:schemeClr val="bg1"/>
                </a:solidFill>
              </a:rPr>
              <a:t>).</a:t>
            </a:r>
          </a:p>
          <a:p>
            <a:r>
              <a:rPr lang="en-ZA" dirty="0">
                <a:solidFill>
                  <a:schemeClr val="bg1"/>
                </a:solidFill>
              </a:rPr>
              <a:t>Jesus’s victory at the cross wins a God-given identity for each one to live in.</a:t>
            </a:r>
          </a:p>
        </p:txBody>
      </p:sp>
    </p:spTree>
    <p:extLst>
      <p:ext uri="{BB962C8B-B14F-4D97-AF65-F5344CB8AC3E}">
        <p14:creationId xmlns:p14="http://schemas.microsoft.com/office/powerpoint/2010/main" val="255595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a:xfrm>
            <a:off x="566057" y="365125"/>
            <a:ext cx="10787743" cy="1325563"/>
          </a:xfrm>
        </p:spPr>
        <p:txBody>
          <a:bodyPr/>
          <a:lstStyle/>
          <a:p>
            <a:pPr algn="ctr"/>
            <a:r>
              <a:rPr lang="en-US" dirty="0">
                <a:solidFill>
                  <a:schemeClr val="bg1"/>
                </a:solidFill>
              </a:rPr>
              <a:t>To Know Jesus and Become Like Jesus</a:t>
            </a:r>
            <a:br>
              <a:rPr lang="en-US" dirty="0">
                <a:solidFill>
                  <a:schemeClr val="bg1"/>
                </a:solidFill>
              </a:rPr>
            </a:br>
            <a:r>
              <a:rPr lang="en-US" sz="3800" dirty="0">
                <a:solidFill>
                  <a:schemeClr val="bg1"/>
                </a:solidFill>
              </a:rPr>
              <a:t>Matthew 16:13 - 20</a:t>
            </a:r>
            <a:endParaRPr lang="en-ZA" sz="3800"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p:txBody>
          <a:bodyPr>
            <a:normAutofit fontScale="92500" lnSpcReduction="10000"/>
          </a:bodyPr>
          <a:lstStyle/>
          <a:p>
            <a:pPr marL="0" indent="0">
              <a:buNone/>
            </a:pPr>
            <a:r>
              <a:rPr lang="en-US" i="1" dirty="0">
                <a:solidFill>
                  <a:schemeClr val="bg1"/>
                </a:solidFill>
              </a:rPr>
              <a:t>13Now when Jesus came into the district of Caesarea Philippi, he asked his disciples, "Who do people say that the Son of Man is?" 14And they said, "Some say John the Baptist, others say Elijah, and others Jeremiah or one of the prophets." 15He said to them, "But who do you say that I am?" 16Simon Peter replied, "You are the Christ, the Son of the living God." 17And Jesus answered him, "Blessed are you, Simon Bar-Jonah! For flesh and blood has not revealed this to you, but my Father who is in heaven. 18And I tell you, you are Peter, and on this rock I will build my church, and the gates of hell shall not prevail against it. 19I will give you the keys of the kingdom of heaven, and whatever you bind on earth shall be bound in heaven, and whatever you loose on earth shall be loosed in heaven." 20Then he strictly charged the disciples to tell no one that he was the Christ.</a:t>
            </a:r>
            <a:endParaRPr lang="en-ZA" i="1" dirty="0">
              <a:solidFill>
                <a:schemeClr val="bg1"/>
              </a:solidFill>
            </a:endParaRPr>
          </a:p>
        </p:txBody>
      </p:sp>
    </p:spTree>
    <p:extLst>
      <p:ext uri="{BB962C8B-B14F-4D97-AF65-F5344CB8AC3E}">
        <p14:creationId xmlns:p14="http://schemas.microsoft.com/office/powerpoint/2010/main" val="2335969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p:txBody>
          <a:bodyPr/>
          <a:lstStyle/>
          <a:p>
            <a:pPr algn="ctr"/>
            <a:r>
              <a:rPr lang="en-US" dirty="0">
                <a:solidFill>
                  <a:schemeClr val="bg1"/>
                </a:solidFill>
              </a:rPr>
              <a:t>1. Receive Revelation of Jesus</a:t>
            </a:r>
            <a:endParaRPr lang="en-ZA"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p:txBody>
          <a:bodyPr>
            <a:normAutofit/>
          </a:bodyPr>
          <a:lstStyle/>
          <a:p>
            <a:pPr marL="0" indent="0">
              <a:buNone/>
            </a:pPr>
            <a:r>
              <a:rPr lang="en-US" sz="2400" i="1" dirty="0">
                <a:solidFill>
                  <a:schemeClr val="bg1"/>
                </a:solidFill>
              </a:rPr>
              <a:t>13Now when Jesus came into the district of Caesarea Philippi, he asked his disciples, "</a:t>
            </a:r>
            <a:r>
              <a:rPr lang="en-US" sz="2400" b="1" i="1" dirty="0">
                <a:solidFill>
                  <a:schemeClr val="bg1"/>
                </a:solidFill>
              </a:rPr>
              <a:t>Who do people say that the Son of Man is?" </a:t>
            </a:r>
            <a:r>
              <a:rPr lang="en-US" sz="2400" i="1" dirty="0">
                <a:solidFill>
                  <a:schemeClr val="bg1"/>
                </a:solidFill>
              </a:rPr>
              <a:t>14And they said, "Some say John the Baptist, others say Elijah, and others Jeremiah or one of the prophets." 15He said to them, </a:t>
            </a:r>
            <a:r>
              <a:rPr lang="en-US" sz="2400" b="1" i="1" dirty="0">
                <a:solidFill>
                  <a:schemeClr val="bg1"/>
                </a:solidFill>
              </a:rPr>
              <a:t>"But who do you say that I am?" </a:t>
            </a:r>
            <a:r>
              <a:rPr lang="en-US" sz="2400" i="1" dirty="0">
                <a:solidFill>
                  <a:schemeClr val="bg1"/>
                </a:solidFill>
              </a:rPr>
              <a:t>16Simon Peter replied, </a:t>
            </a:r>
            <a:r>
              <a:rPr lang="en-US" sz="2400" b="1" i="1" dirty="0">
                <a:solidFill>
                  <a:schemeClr val="bg1"/>
                </a:solidFill>
              </a:rPr>
              <a:t>"</a:t>
            </a:r>
            <a:r>
              <a:rPr lang="en-US" sz="2400" b="1" i="1" u="sng" dirty="0">
                <a:solidFill>
                  <a:schemeClr val="bg1"/>
                </a:solidFill>
              </a:rPr>
              <a:t>You are</a:t>
            </a:r>
            <a:r>
              <a:rPr lang="en-US" sz="2400" b="1" i="1" dirty="0">
                <a:solidFill>
                  <a:schemeClr val="bg1"/>
                </a:solidFill>
              </a:rPr>
              <a:t> the </a:t>
            </a:r>
            <a:r>
              <a:rPr lang="en-US" sz="2400" b="1" i="1" u="sng" dirty="0">
                <a:solidFill>
                  <a:schemeClr val="bg1"/>
                </a:solidFill>
              </a:rPr>
              <a:t>Christ</a:t>
            </a:r>
            <a:r>
              <a:rPr lang="en-US" sz="2400" b="1" i="1" dirty="0">
                <a:solidFill>
                  <a:schemeClr val="bg1"/>
                </a:solidFill>
              </a:rPr>
              <a:t>, the </a:t>
            </a:r>
            <a:r>
              <a:rPr lang="en-US" sz="2400" b="1" i="1" u="sng" dirty="0">
                <a:solidFill>
                  <a:schemeClr val="bg1"/>
                </a:solidFill>
              </a:rPr>
              <a:t>Son of the living God</a:t>
            </a:r>
            <a:r>
              <a:rPr lang="en-US" sz="2400" b="1" i="1" dirty="0">
                <a:solidFill>
                  <a:schemeClr val="bg1"/>
                </a:solidFill>
              </a:rPr>
              <a:t>.“</a:t>
            </a:r>
          </a:p>
          <a:p>
            <a:pPr marL="0" indent="0">
              <a:buNone/>
            </a:pPr>
            <a:endParaRPr lang="en-US" dirty="0">
              <a:solidFill>
                <a:schemeClr val="bg1"/>
              </a:solidFill>
            </a:endParaRPr>
          </a:p>
          <a:p>
            <a:r>
              <a:rPr lang="en-US" dirty="0">
                <a:solidFill>
                  <a:schemeClr val="bg1"/>
                </a:solidFill>
              </a:rPr>
              <a:t>Revelation of Jesus as the Christ</a:t>
            </a:r>
          </a:p>
          <a:p>
            <a:r>
              <a:rPr lang="en-US" dirty="0">
                <a:solidFill>
                  <a:schemeClr val="bg1"/>
                </a:solidFill>
              </a:rPr>
              <a:t>Revelation of Jesus as Son of the living God</a:t>
            </a:r>
          </a:p>
        </p:txBody>
      </p:sp>
    </p:spTree>
    <p:extLst>
      <p:ext uri="{BB962C8B-B14F-4D97-AF65-F5344CB8AC3E}">
        <p14:creationId xmlns:p14="http://schemas.microsoft.com/office/powerpoint/2010/main" val="617248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p:txBody>
          <a:bodyPr/>
          <a:lstStyle/>
          <a:p>
            <a:pPr algn="ctr"/>
            <a:r>
              <a:rPr lang="en-US" dirty="0">
                <a:solidFill>
                  <a:schemeClr val="bg1"/>
                </a:solidFill>
              </a:rPr>
              <a:t>2. Receive your God-given Identity</a:t>
            </a:r>
            <a:endParaRPr lang="en-ZA"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p:txBody>
          <a:bodyPr>
            <a:normAutofit/>
          </a:bodyPr>
          <a:lstStyle/>
          <a:p>
            <a:pPr marL="0" indent="0">
              <a:buNone/>
            </a:pPr>
            <a:r>
              <a:rPr lang="en-US" sz="2400" i="1" dirty="0">
                <a:solidFill>
                  <a:schemeClr val="bg1"/>
                </a:solidFill>
              </a:rPr>
              <a:t>17And Jesus answered him, "</a:t>
            </a:r>
            <a:r>
              <a:rPr lang="en-US" sz="2400" b="1" i="1" dirty="0">
                <a:solidFill>
                  <a:schemeClr val="bg1"/>
                </a:solidFill>
              </a:rPr>
              <a:t>Blessed are you, Simon Bar-Jonah!</a:t>
            </a:r>
            <a:r>
              <a:rPr lang="en-US" sz="2400" i="1" dirty="0">
                <a:solidFill>
                  <a:schemeClr val="bg1"/>
                </a:solidFill>
              </a:rPr>
              <a:t> For flesh and blood has not revealed this to you, </a:t>
            </a:r>
            <a:r>
              <a:rPr lang="en-US" sz="2400" b="1" i="1" dirty="0">
                <a:solidFill>
                  <a:schemeClr val="bg1"/>
                </a:solidFill>
              </a:rPr>
              <a:t>but my Father who is in heaven</a:t>
            </a:r>
            <a:r>
              <a:rPr lang="en-US" sz="2400" i="1" dirty="0">
                <a:solidFill>
                  <a:schemeClr val="bg1"/>
                </a:solidFill>
              </a:rPr>
              <a:t>. 18And I tell you, </a:t>
            </a:r>
            <a:r>
              <a:rPr lang="en-US" sz="2400" b="1" i="1" dirty="0">
                <a:solidFill>
                  <a:schemeClr val="bg1"/>
                </a:solidFill>
              </a:rPr>
              <a:t>you are Peter</a:t>
            </a:r>
            <a:r>
              <a:rPr lang="en-US" sz="2400" i="1" dirty="0">
                <a:solidFill>
                  <a:schemeClr val="bg1"/>
                </a:solidFill>
              </a:rPr>
              <a:t>, and </a:t>
            </a:r>
            <a:r>
              <a:rPr lang="en-US" sz="2400" b="1" i="1" dirty="0">
                <a:solidFill>
                  <a:schemeClr val="bg1"/>
                </a:solidFill>
              </a:rPr>
              <a:t>on this rock </a:t>
            </a:r>
            <a:r>
              <a:rPr lang="en-US" sz="2400" i="1" dirty="0">
                <a:solidFill>
                  <a:schemeClr val="bg1"/>
                </a:solidFill>
              </a:rPr>
              <a:t>I will build my church, and the gates of hell shall not prevail against it.</a:t>
            </a:r>
          </a:p>
          <a:p>
            <a:pPr marL="0" indent="0">
              <a:buNone/>
            </a:pPr>
            <a:endParaRPr lang="en-US" dirty="0">
              <a:solidFill>
                <a:schemeClr val="bg1"/>
              </a:solidFill>
            </a:endParaRPr>
          </a:p>
          <a:p>
            <a:r>
              <a:rPr lang="en-US" dirty="0">
                <a:solidFill>
                  <a:schemeClr val="bg1"/>
                </a:solidFill>
              </a:rPr>
              <a:t>In Christ you are a son / daughter of the Father.</a:t>
            </a:r>
          </a:p>
          <a:p>
            <a:r>
              <a:rPr lang="en-US" dirty="0">
                <a:solidFill>
                  <a:schemeClr val="bg1"/>
                </a:solidFill>
              </a:rPr>
              <a:t>In Christ you </a:t>
            </a:r>
            <a:r>
              <a:rPr lang="en-US" dirty="0" err="1">
                <a:solidFill>
                  <a:schemeClr val="bg1"/>
                </a:solidFill>
              </a:rPr>
              <a:t>you</a:t>
            </a:r>
            <a:r>
              <a:rPr lang="en-US" dirty="0">
                <a:solidFill>
                  <a:schemeClr val="bg1"/>
                </a:solidFill>
              </a:rPr>
              <a:t> have an identity as an image bearer of Jesus.</a:t>
            </a:r>
          </a:p>
          <a:p>
            <a:r>
              <a:rPr lang="en-US" dirty="0">
                <a:solidFill>
                  <a:schemeClr val="bg1"/>
                </a:solidFill>
              </a:rPr>
              <a:t>In Christ you have a new name.</a:t>
            </a:r>
            <a:endParaRPr lang="en-ZA" dirty="0">
              <a:solidFill>
                <a:schemeClr val="bg1"/>
              </a:solidFill>
            </a:endParaRPr>
          </a:p>
        </p:txBody>
      </p:sp>
    </p:spTree>
    <p:extLst>
      <p:ext uri="{BB962C8B-B14F-4D97-AF65-F5344CB8AC3E}">
        <p14:creationId xmlns:p14="http://schemas.microsoft.com/office/powerpoint/2010/main" val="2573292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p:txBody>
          <a:bodyPr/>
          <a:lstStyle/>
          <a:p>
            <a:pPr algn="ctr"/>
            <a:r>
              <a:rPr lang="en-US" dirty="0">
                <a:solidFill>
                  <a:schemeClr val="bg1"/>
                </a:solidFill>
              </a:rPr>
              <a:t>3. Receive your God-given Purpose</a:t>
            </a:r>
            <a:endParaRPr lang="en-ZA"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p:txBody>
          <a:bodyPr>
            <a:normAutofit/>
          </a:bodyPr>
          <a:lstStyle/>
          <a:p>
            <a:pPr marL="0" indent="0">
              <a:buNone/>
            </a:pPr>
            <a:r>
              <a:rPr lang="en-US" sz="2400" i="1" dirty="0">
                <a:solidFill>
                  <a:schemeClr val="bg1"/>
                </a:solidFill>
              </a:rPr>
              <a:t>18And I tell you, you are Peter, and </a:t>
            </a:r>
            <a:r>
              <a:rPr lang="en-US" sz="2400" b="1" i="1" dirty="0">
                <a:solidFill>
                  <a:schemeClr val="bg1"/>
                </a:solidFill>
              </a:rPr>
              <a:t>on this rock I will build my church</a:t>
            </a:r>
            <a:r>
              <a:rPr lang="en-US" sz="2400" i="1" dirty="0">
                <a:solidFill>
                  <a:schemeClr val="bg1"/>
                </a:solidFill>
              </a:rPr>
              <a:t>, and the gates of hell shall not prevail against it. </a:t>
            </a:r>
            <a:r>
              <a:rPr lang="en-US" sz="2400" b="1" i="1" dirty="0">
                <a:solidFill>
                  <a:schemeClr val="bg1"/>
                </a:solidFill>
              </a:rPr>
              <a:t>19I will give you the keys of the kingdom </a:t>
            </a:r>
            <a:r>
              <a:rPr lang="en-US" sz="2400" i="1" dirty="0">
                <a:solidFill>
                  <a:schemeClr val="bg1"/>
                </a:solidFill>
              </a:rPr>
              <a:t>of heaven, and whatever you bind on earth shall be bound in heaven, and whatever you loose on earth shall be loosed in heaven.“</a:t>
            </a:r>
          </a:p>
          <a:p>
            <a:pPr marL="0" indent="0">
              <a:buNone/>
            </a:pPr>
            <a:endParaRPr lang="en-US" dirty="0">
              <a:solidFill>
                <a:schemeClr val="bg1"/>
              </a:solidFill>
            </a:endParaRPr>
          </a:p>
          <a:p>
            <a:r>
              <a:rPr lang="en-US" dirty="0">
                <a:solidFill>
                  <a:schemeClr val="bg1"/>
                </a:solidFill>
              </a:rPr>
              <a:t>Building His church</a:t>
            </a:r>
          </a:p>
          <a:p>
            <a:r>
              <a:rPr lang="en-US" dirty="0">
                <a:solidFill>
                  <a:schemeClr val="bg1"/>
                </a:solidFill>
              </a:rPr>
              <a:t>Imparted authority - keys</a:t>
            </a:r>
          </a:p>
        </p:txBody>
      </p:sp>
    </p:spTree>
    <p:extLst>
      <p:ext uri="{BB962C8B-B14F-4D97-AF65-F5344CB8AC3E}">
        <p14:creationId xmlns:p14="http://schemas.microsoft.com/office/powerpoint/2010/main" val="364472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p:txBody>
          <a:bodyPr/>
          <a:lstStyle/>
          <a:p>
            <a:pPr algn="ctr"/>
            <a:r>
              <a:rPr lang="en-US" dirty="0">
                <a:solidFill>
                  <a:schemeClr val="bg1"/>
                </a:solidFill>
              </a:rPr>
              <a:t>Conclusion</a:t>
            </a:r>
            <a:endParaRPr lang="en-ZA" dirty="0">
              <a:solidFill>
                <a:schemeClr val="bg1"/>
              </a:solidFill>
            </a:endParaRPr>
          </a:p>
        </p:txBody>
      </p:sp>
      <p:pic>
        <p:nvPicPr>
          <p:cNvPr id="5" name="Content Placeholder 4" descr="A cross with a white cloth on it">
            <a:extLst>
              <a:ext uri="{FF2B5EF4-FFF2-40B4-BE49-F238E27FC236}">
                <a16:creationId xmlns:a16="http://schemas.microsoft.com/office/drawing/2014/main" id="{B7274DEC-E6F9-5643-F126-CCDFD1FB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59330" y="3429000"/>
            <a:ext cx="4543848" cy="3233060"/>
          </a:xfrm>
        </p:spPr>
      </p:pic>
      <p:sp>
        <p:nvSpPr>
          <p:cNvPr id="4" name="TextBox 3">
            <a:extLst>
              <a:ext uri="{FF2B5EF4-FFF2-40B4-BE49-F238E27FC236}">
                <a16:creationId xmlns:a16="http://schemas.microsoft.com/office/drawing/2014/main" id="{DD12D067-E597-B633-9993-3D46DCF623C8}"/>
              </a:ext>
            </a:extLst>
          </p:cNvPr>
          <p:cNvSpPr txBox="1"/>
          <p:nvPr/>
        </p:nvSpPr>
        <p:spPr>
          <a:xfrm>
            <a:off x="838200" y="1603105"/>
            <a:ext cx="10169434" cy="1569660"/>
          </a:xfrm>
          <a:prstGeom prst="rect">
            <a:avLst/>
          </a:prstGeom>
          <a:noFill/>
        </p:spPr>
        <p:txBody>
          <a:bodyPr wrap="square">
            <a:spAutoFit/>
          </a:bodyPr>
          <a:lstStyle/>
          <a:p>
            <a:r>
              <a:rPr lang="en-US" sz="2400" dirty="0">
                <a:solidFill>
                  <a:schemeClr val="bg1"/>
                </a:solidFill>
              </a:rPr>
              <a:t>Galatians 2:20</a:t>
            </a:r>
          </a:p>
          <a:p>
            <a:r>
              <a:rPr lang="en-US" sz="2400" dirty="0">
                <a:solidFill>
                  <a:schemeClr val="bg1"/>
                </a:solidFill>
              </a:rPr>
              <a:t>I have been crucified with Christ. It is no longer I who live, but Christ who lives in me. And the life I now live in the flesh I live by faith in the Son of God, who loved me and gave himself for me.</a:t>
            </a:r>
            <a:endParaRPr lang="en-ZA" sz="2400" dirty="0">
              <a:solidFill>
                <a:schemeClr val="bg1"/>
              </a:solidFill>
            </a:endParaRPr>
          </a:p>
        </p:txBody>
      </p:sp>
    </p:spTree>
    <p:extLst>
      <p:ext uri="{BB962C8B-B14F-4D97-AF65-F5344CB8AC3E}">
        <p14:creationId xmlns:p14="http://schemas.microsoft.com/office/powerpoint/2010/main" val="17346661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146</TotalTime>
  <Words>723</Words>
  <Application>Microsoft Office PowerPoint</Application>
  <PresentationFormat>Widescreen</PresentationFormat>
  <Paragraphs>32</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Alasassy Caps</vt:lpstr>
      <vt:lpstr>Aptos</vt:lpstr>
      <vt:lpstr>Aptos Display</vt:lpstr>
      <vt:lpstr>Arial</vt:lpstr>
      <vt:lpstr>Office Theme</vt:lpstr>
      <vt:lpstr>Who do you say I am?</vt:lpstr>
      <vt:lpstr>Context</vt:lpstr>
      <vt:lpstr>To Know Jesus and Become Like Jesus Matthew 16:13 - 20</vt:lpstr>
      <vt:lpstr>1. Receive Revelation of Jesus</vt:lpstr>
      <vt:lpstr>2. Receive your God-given Identity</vt:lpstr>
      <vt:lpstr>3. Receive your God-given Purpose</vt:lpstr>
      <vt:lpstr>Conclusion</vt:lpstr>
    </vt:vector>
  </TitlesOfParts>
  <Company>Hilton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do you say I am?</dc:title>
  <dc:creator>Tony Shuttleworth</dc:creator>
  <cp:lastModifiedBy>Tony Shuttleworth</cp:lastModifiedBy>
  <cp:revision>2</cp:revision>
  <dcterms:created xsi:type="dcterms:W3CDTF">2025-04-05T16:35:46Z</dcterms:created>
  <dcterms:modified xsi:type="dcterms:W3CDTF">2025-04-06T06:18:55Z</dcterms:modified>
</cp:coreProperties>
</file>