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4" r:id="rId3"/>
    <p:sldId id="273" r:id="rId4"/>
    <p:sldId id="274" r:id="rId5"/>
    <p:sldId id="260" r:id="rId6"/>
    <p:sldId id="275" r:id="rId7"/>
    <p:sldId id="27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1A28C6-F660-4805-9688-1E18477F98B0}" v="1147" dt="2025-04-20T06:26:09.7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p:scale>
          <a:sx n="73" d="100"/>
          <a:sy n="73" d="100"/>
        </p:scale>
        <p:origin x="3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CB75D-6D49-0432-7983-23DBD67D25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155E8D42-1EB2-8930-0C21-44F819E558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B39CE23A-37DC-7C00-2CE3-C64A3E3EABE6}"/>
              </a:ext>
            </a:extLst>
          </p:cNvPr>
          <p:cNvSpPr>
            <a:spLocks noGrp="1"/>
          </p:cNvSpPr>
          <p:nvPr>
            <p:ph type="dt" sz="half" idx="10"/>
          </p:nvPr>
        </p:nvSpPr>
        <p:spPr/>
        <p:txBody>
          <a:bodyPr/>
          <a:lstStyle/>
          <a:p>
            <a:fld id="{88EEACAD-95A6-4A8C-986D-3095936BAF0D}" type="datetimeFigureOut">
              <a:rPr lang="en-ZA" smtClean="0"/>
              <a:t>20/04/2025</a:t>
            </a:fld>
            <a:endParaRPr lang="en-ZA"/>
          </a:p>
        </p:txBody>
      </p:sp>
      <p:sp>
        <p:nvSpPr>
          <p:cNvPr id="5" name="Footer Placeholder 4">
            <a:extLst>
              <a:ext uri="{FF2B5EF4-FFF2-40B4-BE49-F238E27FC236}">
                <a16:creationId xmlns:a16="http://schemas.microsoft.com/office/drawing/2014/main" id="{88A230BA-2CAD-6CD4-7702-8933C207C78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504C7CD-8AA6-7405-3C39-E4FD7BE962A3}"/>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739799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88E82-EE00-4350-A206-CE80E056B43F}"/>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31D2009-8A84-83FC-420A-164624E7AC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4896F58-05B9-C447-3029-875DA355E5C5}"/>
              </a:ext>
            </a:extLst>
          </p:cNvPr>
          <p:cNvSpPr>
            <a:spLocks noGrp="1"/>
          </p:cNvSpPr>
          <p:nvPr>
            <p:ph type="dt" sz="half" idx="10"/>
          </p:nvPr>
        </p:nvSpPr>
        <p:spPr/>
        <p:txBody>
          <a:bodyPr/>
          <a:lstStyle/>
          <a:p>
            <a:fld id="{88EEACAD-95A6-4A8C-986D-3095936BAF0D}" type="datetimeFigureOut">
              <a:rPr lang="en-ZA" smtClean="0"/>
              <a:t>20/04/2025</a:t>
            </a:fld>
            <a:endParaRPr lang="en-ZA"/>
          </a:p>
        </p:txBody>
      </p:sp>
      <p:sp>
        <p:nvSpPr>
          <p:cNvPr id="5" name="Footer Placeholder 4">
            <a:extLst>
              <a:ext uri="{FF2B5EF4-FFF2-40B4-BE49-F238E27FC236}">
                <a16:creationId xmlns:a16="http://schemas.microsoft.com/office/drawing/2014/main" id="{44FD1E77-F1B6-A160-406D-AB92A98CF80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3E69D2A-1A55-8E95-1764-598570921829}"/>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2145275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89FFAF-99C4-9012-1A2B-582F5EE7913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EEFC72B-78B6-3146-3D75-E12E5060A0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C80534E-FDCE-F465-4A98-20706B4CF013}"/>
              </a:ext>
            </a:extLst>
          </p:cNvPr>
          <p:cNvSpPr>
            <a:spLocks noGrp="1"/>
          </p:cNvSpPr>
          <p:nvPr>
            <p:ph type="dt" sz="half" idx="10"/>
          </p:nvPr>
        </p:nvSpPr>
        <p:spPr/>
        <p:txBody>
          <a:bodyPr/>
          <a:lstStyle/>
          <a:p>
            <a:fld id="{88EEACAD-95A6-4A8C-986D-3095936BAF0D}" type="datetimeFigureOut">
              <a:rPr lang="en-ZA" smtClean="0"/>
              <a:t>20/04/2025</a:t>
            </a:fld>
            <a:endParaRPr lang="en-ZA"/>
          </a:p>
        </p:txBody>
      </p:sp>
      <p:sp>
        <p:nvSpPr>
          <p:cNvPr id="5" name="Footer Placeholder 4">
            <a:extLst>
              <a:ext uri="{FF2B5EF4-FFF2-40B4-BE49-F238E27FC236}">
                <a16:creationId xmlns:a16="http://schemas.microsoft.com/office/drawing/2014/main" id="{70D373A0-3FB0-737A-C626-98DBDFECD5E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F32DE8A-4AD6-1AB7-6B11-9CD1124891AA}"/>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385426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00EC7-A624-24E5-64DF-A00EA9208220}"/>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962E4A5-31A6-66ED-19A1-C70D9CCBD8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966394B-A209-B56F-85C8-471068210A2E}"/>
              </a:ext>
            </a:extLst>
          </p:cNvPr>
          <p:cNvSpPr>
            <a:spLocks noGrp="1"/>
          </p:cNvSpPr>
          <p:nvPr>
            <p:ph type="dt" sz="half" idx="10"/>
          </p:nvPr>
        </p:nvSpPr>
        <p:spPr/>
        <p:txBody>
          <a:bodyPr/>
          <a:lstStyle/>
          <a:p>
            <a:fld id="{88EEACAD-95A6-4A8C-986D-3095936BAF0D}" type="datetimeFigureOut">
              <a:rPr lang="en-ZA" smtClean="0"/>
              <a:t>20/04/2025</a:t>
            </a:fld>
            <a:endParaRPr lang="en-ZA"/>
          </a:p>
        </p:txBody>
      </p:sp>
      <p:sp>
        <p:nvSpPr>
          <p:cNvPr id="5" name="Footer Placeholder 4">
            <a:extLst>
              <a:ext uri="{FF2B5EF4-FFF2-40B4-BE49-F238E27FC236}">
                <a16:creationId xmlns:a16="http://schemas.microsoft.com/office/drawing/2014/main" id="{960A0144-523B-FD36-F7D1-7D6BCD27285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CFE367F-8EA8-5262-1C01-B3DC91175603}"/>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1233487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20833-EB6A-1573-4CA8-A4F11E1F62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57DC1C2E-4869-9072-05D6-1AD86667D0D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A87A5A-E0F6-5A56-64D2-3F43F75963F8}"/>
              </a:ext>
            </a:extLst>
          </p:cNvPr>
          <p:cNvSpPr>
            <a:spLocks noGrp="1"/>
          </p:cNvSpPr>
          <p:nvPr>
            <p:ph type="dt" sz="half" idx="10"/>
          </p:nvPr>
        </p:nvSpPr>
        <p:spPr/>
        <p:txBody>
          <a:bodyPr/>
          <a:lstStyle/>
          <a:p>
            <a:fld id="{88EEACAD-95A6-4A8C-986D-3095936BAF0D}" type="datetimeFigureOut">
              <a:rPr lang="en-ZA" smtClean="0"/>
              <a:t>20/04/2025</a:t>
            </a:fld>
            <a:endParaRPr lang="en-ZA"/>
          </a:p>
        </p:txBody>
      </p:sp>
      <p:sp>
        <p:nvSpPr>
          <p:cNvPr id="5" name="Footer Placeholder 4">
            <a:extLst>
              <a:ext uri="{FF2B5EF4-FFF2-40B4-BE49-F238E27FC236}">
                <a16:creationId xmlns:a16="http://schemas.microsoft.com/office/drawing/2014/main" id="{B9C6043B-1461-8A1D-8B0B-F134C52A600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DFB22BF-7BB7-DEF4-F072-6E83B0537214}"/>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1497177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53658-6AD7-E22F-4935-33DB3217BDCF}"/>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B47B9E7-F976-31A4-7E06-2666274A6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752223E3-1981-534F-7317-EB160B8B77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963CB3F4-7055-FE49-3B80-D218D28A3E24}"/>
              </a:ext>
            </a:extLst>
          </p:cNvPr>
          <p:cNvSpPr>
            <a:spLocks noGrp="1"/>
          </p:cNvSpPr>
          <p:nvPr>
            <p:ph type="dt" sz="half" idx="10"/>
          </p:nvPr>
        </p:nvSpPr>
        <p:spPr/>
        <p:txBody>
          <a:bodyPr/>
          <a:lstStyle/>
          <a:p>
            <a:fld id="{88EEACAD-95A6-4A8C-986D-3095936BAF0D}" type="datetimeFigureOut">
              <a:rPr lang="en-ZA" smtClean="0"/>
              <a:t>20/04/2025</a:t>
            </a:fld>
            <a:endParaRPr lang="en-ZA"/>
          </a:p>
        </p:txBody>
      </p:sp>
      <p:sp>
        <p:nvSpPr>
          <p:cNvPr id="6" name="Footer Placeholder 5">
            <a:extLst>
              <a:ext uri="{FF2B5EF4-FFF2-40B4-BE49-F238E27FC236}">
                <a16:creationId xmlns:a16="http://schemas.microsoft.com/office/drawing/2014/main" id="{30E9F4FB-0EA0-2DDE-CFC8-66F922F570D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D24496C-6BA1-BB24-4B87-70C30DB5A6CE}"/>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1739174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923D3-859D-EEC2-DF46-36FDFF2F2589}"/>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8F55F494-7D7E-E013-960D-33D4530036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559746-B397-E5A1-02A0-C919FD46B0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3B6E371F-FC6E-B51C-B07A-4C250D6126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F5A67F-60B3-06BA-0606-E355A2118F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C53960BD-F559-9775-C260-EBB6A91C5298}"/>
              </a:ext>
            </a:extLst>
          </p:cNvPr>
          <p:cNvSpPr>
            <a:spLocks noGrp="1"/>
          </p:cNvSpPr>
          <p:nvPr>
            <p:ph type="dt" sz="half" idx="10"/>
          </p:nvPr>
        </p:nvSpPr>
        <p:spPr/>
        <p:txBody>
          <a:bodyPr/>
          <a:lstStyle/>
          <a:p>
            <a:fld id="{88EEACAD-95A6-4A8C-986D-3095936BAF0D}" type="datetimeFigureOut">
              <a:rPr lang="en-ZA" smtClean="0"/>
              <a:t>20/04/2025</a:t>
            </a:fld>
            <a:endParaRPr lang="en-ZA"/>
          </a:p>
        </p:txBody>
      </p:sp>
      <p:sp>
        <p:nvSpPr>
          <p:cNvPr id="8" name="Footer Placeholder 7">
            <a:extLst>
              <a:ext uri="{FF2B5EF4-FFF2-40B4-BE49-F238E27FC236}">
                <a16:creationId xmlns:a16="http://schemas.microsoft.com/office/drawing/2014/main" id="{C142EB7F-60F6-D518-C40A-7FD2CA44D5C4}"/>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5AA09BF1-1E21-C192-5D53-FD160E91E4FD}"/>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366951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6A358-AC03-DBCA-3A34-7AEA5252F64E}"/>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4ADB86AB-F728-2862-698C-FE5065EBAFA1}"/>
              </a:ext>
            </a:extLst>
          </p:cNvPr>
          <p:cNvSpPr>
            <a:spLocks noGrp="1"/>
          </p:cNvSpPr>
          <p:nvPr>
            <p:ph type="dt" sz="half" idx="10"/>
          </p:nvPr>
        </p:nvSpPr>
        <p:spPr/>
        <p:txBody>
          <a:bodyPr/>
          <a:lstStyle/>
          <a:p>
            <a:fld id="{88EEACAD-95A6-4A8C-986D-3095936BAF0D}" type="datetimeFigureOut">
              <a:rPr lang="en-ZA" smtClean="0"/>
              <a:t>20/04/2025</a:t>
            </a:fld>
            <a:endParaRPr lang="en-ZA"/>
          </a:p>
        </p:txBody>
      </p:sp>
      <p:sp>
        <p:nvSpPr>
          <p:cNvPr id="4" name="Footer Placeholder 3">
            <a:extLst>
              <a:ext uri="{FF2B5EF4-FFF2-40B4-BE49-F238E27FC236}">
                <a16:creationId xmlns:a16="http://schemas.microsoft.com/office/drawing/2014/main" id="{20C6A467-0002-F9A4-328A-B36BC529AA84}"/>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D57763FF-A379-20B3-5E19-AF9223261348}"/>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3987709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79C84D-DBC3-1147-6299-007BCBDCAA71}"/>
              </a:ext>
            </a:extLst>
          </p:cNvPr>
          <p:cNvSpPr>
            <a:spLocks noGrp="1"/>
          </p:cNvSpPr>
          <p:nvPr>
            <p:ph type="dt" sz="half" idx="10"/>
          </p:nvPr>
        </p:nvSpPr>
        <p:spPr/>
        <p:txBody>
          <a:bodyPr/>
          <a:lstStyle/>
          <a:p>
            <a:fld id="{88EEACAD-95A6-4A8C-986D-3095936BAF0D}" type="datetimeFigureOut">
              <a:rPr lang="en-ZA" smtClean="0"/>
              <a:t>20/04/2025</a:t>
            </a:fld>
            <a:endParaRPr lang="en-ZA"/>
          </a:p>
        </p:txBody>
      </p:sp>
      <p:sp>
        <p:nvSpPr>
          <p:cNvPr id="3" name="Footer Placeholder 2">
            <a:extLst>
              <a:ext uri="{FF2B5EF4-FFF2-40B4-BE49-F238E27FC236}">
                <a16:creationId xmlns:a16="http://schemas.microsoft.com/office/drawing/2014/main" id="{34EA8AFB-BBEB-ABBF-C9D0-65C90A625845}"/>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BDE0C238-9D1D-CAE5-2A57-EF21A3AB8885}"/>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3342063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E4CEA-5F72-4A8A-87D8-C4FB955DF9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DAAE620-B4F4-2A19-9CC0-BD26B2AF2B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58E8DE21-603E-DC43-02BE-AEDA4F6882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E85889-D4FC-9F53-FEFE-E7FC13D61F84}"/>
              </a:ext>
            </a:extLst>
          </p:cNvPr>
          <p:cNvSpPr>
            <a:spLocks noGrp="1"/>
          </p:cNvSpPr>
          <p:nvPr>
            <p:ph type="dt" sz="half" idx="10"/>
          </p:nvPr>
        </p:nvSpPr>
        <p:spPr/>
        <p:txBody>
          <a:bodyPr/>
          <a:lstStyle/>
          <a:p>
            <a:fld id="{88EEACAD-95A6-4A8C-986D-3095936BAF0D}" type="datetimeFigureOut">
              <a:rPr lang="en-ZA" smtClean="0"/>
              <a:t>20/04/2025</a:t>
            </a:fld>
            <a:endParaRPr lang="en-ZA"/>
          </a:p>
        </p:txBody>
      </p:sp>
      <p:sp>
        <p:nvSpPr>
          <p:cNvPr id="6" name="Footer Placeholder 5">
            <a:extLst>
              <a:ext uri="{FF2B5EF4-FFF2-40B4-BE49-F238E27FC236}">
                <a16:creationId xmlns:a16="http://schemas.microsoft.com/office/drawing/2014/main" id="{2151C33A-C2BB-E037-150C-091C5539BD7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BA86DA75-B01B-73C5-1196-079F3DAA0B6A}"/>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4227187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AA63C-574A-3255-A9DE-54A6A65098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90CFAE52-B498-3727-A47F-8B72E95118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BABF0285-34D4-2A98-452E-B25AF3416A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47F98E-04AC-CC8A-ABA0-8C3F9DDDE094}"/>
              </a:ext>
            </a:extLst>
          </p:cNvPr>
          <p:cNvSpPr>
            <a:spLocks noGrp="1"/>
          </p:cNvSpPr>
          <p:nvPr>
            <p:ph type="dt" sz="half" idx="10"/>
          </p:nvPr>
        </p:nvSpPr>
        <p:spPr/>
        <p:txBody>
          <a:bodyPr/>
          <a:lstStyle/>
          <a:p>
            <a:fld id="{88EEACAD-95A6-4A8C-986D-3095936BAF0D}" type="datetimeFigureOut">
              <a:rPr lang="en-ZA" smtClean="0"/>
              <a:t>20/04/2025</a:t>
            </a:fld>
            <a:endParaRPr lang="en-ZA"/>
          </a:p>
        </p:txBody>
      </p:sp>
      <p:sp>
        <p:nvSpPr>
          <p:cNvPr id="6" name="Footer Placeholder 5">
            <a:extLst>
              <a:ext uri="{FF2B5EF4-FFF2-40B4-BE49-F238E27FC236}">
                <a16:creationId xmlns:a16="http://schemas.microsoft.com/office/drawing/2014/main" id="{30D48117-BB2B-4FDC-341D-001D461AC92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9D869316-4980-76AE-D7F8-950AAD10B131}"/>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2145239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BC8B8-F18A-9A41-26E7-2040FEEA6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633B22B6-537F-BB30-0452-43C164E458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E7D662D-707B-8E0B-7731-B6CA7A8EEC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8EEACAD-95A6-4A8C-986D-3095936BAF0D}" type="datetimeFigureOut">
              <a:rPr lang="en-ZA" smtClean="0"/>
              <a:t>20/04/2025</a:t>
            </a:fld>
            <a:endParaRPr lang="en-ZA"/>
          </a:p>
        </p:txBody>
      </p:sp>
      <p:sp>
        <p:nvSpPr>
          <p:cNvPr id="5" name="Footer Placeholder 4">
            <a:extLst>
              <a:ext uri="{FF2B5EF4-FFF2-40B4-BE49-F238E27FC236}">
                <a16:creationId xmlns:a16="http://schemas.microsoft.com/office/drawing/2014/main" id="{F5B8380A-FE07-D9CA-D3F7-A7371786E9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B7717524-F9CE-FDC2-87F9-6A399AB6DC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D8C66BC-02A0-4160-A055-E7F81A1697C8}" type="slidenum">
              <a:rPr lang="en-ZA" smtClean="0"/>
              <a:t>‹#›</a:t>
            </a:fld>
            <a:endParaRPr lang="en-ZA"/>
          </a:p>
        </p:txBody>
      </p:sp>
    </p:spTree>
    <p:extLst>
      <p:ext uri="{BB962C8B-B14F-4D97-AF65-F5344CB8AC3E}">
        <p14:creationId xmlns:p14="http://schemas.microsoft.com/office/powerpoint/2010/main" val="190283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EC1B3-F432-DA54-2167-4E1296920FD1}"/>
              </a:ext>
            </a:extLst>
          </p:cNvPr>
          <p:cNvSpPr>
            <a:spLocks noGrp="1"/>
          </p:cNvSpPr>
          <p:nvPr>
            <p:ph type="title"/>
          </p:nvPr>
        </p:nvSpPr>
        <p:spPr>
          <a:xfrm>
            <a:off x="5918789" y="483154"/>
            <a:ext cx="6055497" cy="2319707"/>
          </a:xfrm>
        </p:spPr>
        <p:txBody>
          <a:bodyPr>
            <a:noAutofit/>
          </a:bodyPr>
          <a:lstStyle/>
          <a:p>
            <a:pPr algn="ctr"/>
            <a:r>
              <a:rPr lang="en-US" sz="9000" dirty="0">
                <a:latin typeface="Alasassy Caps" panose="020F0502020204030204" pitchFamily="2" charset="0"/>
              </a:rPr>
              <a:t>Who</a:t>
            </a:r>
            <a:r>
              <a:rPr lang="en-US" sz="9500" dirty="0">
                <a:latin typeface="Alasassy Caps" panose="020F0502020204030204" pitchFamily="2" charset="0"/>
              </a:rPr>
              <a:t> do you say I am?</a:t>
            </a:r>
            <a:endParaRPr lang="en-ZA" sz="9500" dirty="0">
              <a:latin typeface="Alasassy Caps" panose="020F0502020204030204" pitchFamily="2" charset="0"/>
            </a:endParaRPr>
          </a:p>
        </p:txBody>
      </p:sp>
      <p:sp>
        <p:nvSpPr>
          <p:cNvPr id="3" name="Title 1">
            <a:extLst>
              <a:ext uri="{FF2B5EF4-FFF2-40B4-BE49-F238E27FC236}">
                <a16:creationId xmlns:a16="http://schemas.microsoft.com/office/drawing/2014/main" id="{D7D2B2FE-B5A8-2945-7C1C-433393F84138}"/>
              </a:ext>
            </a:extLst>
          </p:cNvPr>
          <p:cNvSpPr txBox="1">
            <a:spLocks/>
          </p:cNvSpPr>
          <p:nvPr/>
        </p:nvSpPr>
        <p:spPr>
          <a:xfrm>
            <a:off x="6058127" y="3552926"/>
            <a:ext cx="5681028" cy="23197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000" dirty="0">
                <a:latin typeface="Alasassy Caps" panose="020F0502020204030204" pitchFamily="2" charset="0"/>
              </a:rPr>
              <a:t>Jesus Redeemer!</a:t>
            </a:r>
            <a:endParaRPr lang="en-ZA" sz="5000" dirty="0">
              <a:latin typeface="Alasassy Caps" panose="020F0502020204030204" pitchFamily="2" charset="0"/>
            </a:endParaRPr>
          </a:p>
        </p:txBody>
      </p:sp>
    </p:spTree>
    <p:extLst>
      <p:ext uri="{BB962C8B-B14F-4D97-AF65-F5344CB8AC3E}">
        <p14:creationId xmlns:p14="http://schemas.microsoft.com/office/powerpoint/2010/main" val="2766013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a:xfrm>
            <a:off x="566057" y="365125"/>
            <a:ext cx="10787743" cy="1325563"/>
          </a:xfrm>
        </p:spPr>
        <p:txBody>
          <a:bodyPr/>
          <a:lstStyle/>
          <a:p>
            <a:pPr algn="ctr"/>
            <a:r>
              <a:rPr lang="en-US" sz="3800" dirty="0">
                <a:solidFill>
                  <a:schemeClr val="bg1"/>
                </a:solidFill>
              </a:rPr>
              <a:t>John 20:1 - 19</a:t>
            </a:r>
            <a:endParaRPr lang="en-ZA" sz="3800"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p:txBody>
          <a:bodyPr>
            <a:normAutofit fontScale="85000" lnSpcReduction="20000"/>
          </a:bodyPr>
          <a:lstStyle/>
          <a:p>
            <a:pPr marL="0" indent="0">
              <a:buNone/>
            </a:pPr>
            <a:r>
              <a:rPr lang="en-US" i="1" dirty="0">
                <a:solidFill>
                  <a:schemeClr val="bg1"/>
                </a:solidFill>
              </a:rPr>
              <a:t>1After this Jesus revealed himself again to the disciples by the Sea of Tiberias, and he revealed himself in this way. 2Simon Peter, Thomas (called the Twin), Nathanael of Cana in Galilee, the sons of Zebedee, and two others of his disciples were together. 3Simon Peter said to them, "I am going fishing." They said to him, "We will go with you." They went out and got into the boat, but that night they caught nothing.</a:t>
            </a:r>
          </a:p>
          <a:p>
            <a:pPr marL="0" indent="0">
              <a:buNone/>
            </a:pPr>
            <a:r>
              <a:rPr lang="en-US" i="1" dirty="0">
                <a:solidFill>
                  <a:schemeClr val="bg1"/>
                </a:solidFill>
              </a:rPr>
              <a:t>4Just as day was breaking, Jesus stood on the shore; yet the disciples did not know that it was Jesus. 5Jesus said to them, </a:t>
            </a:r>
            <a:r>
              <a:rPr lang="en-US" i="1" dirty="0">
                <a:solidFill>
                  <a:srgbClr val="FF0000"/>
                </a:solidFill>
              </a:rPr>
              <a:t>"Children, do you have any fish?" </a:t>
            </a:r>
            <a:r>
              <a:rPr lang="en-US" i="1" dirty="0">
                <a:solidFill>
                  <a:schemeClr val="bg1"/>
                </a:solidFill>
              </a:rPr>
              <a:t>They answered him, "No." 6He said to them, </a:t>
            </a:r>
            <a:r>
              <a:rPr lang="en-US" i="1" dirty="0">
                <a:solidFill>
                  <a:srgbClr val="FF0000"/>
                </a:solidFill>
              </a:rPr>
              <a:t>"Cast the net on the right side of the boat, and you will find some."</a:t>
            </a:r>
            <a:r>
              <a:rPr lang="en-US" i="1" dirty="0">
                <a:solidFill>
                  <a:schemeClr val="bg1"/>
                </a:solidFill>
              </a:rPr>
              <a:t> So they cast it, and now they were not able to haul it in, because of the quantity of fish. 7That disciple whom Jesus loved therefore said to Peter, "It is the Lord!" When Simon Peter heard that it was the Lord, he put on his outer garment, for he was stripped for work, and threw himself into the sea. 8The other disciples came in the boat, dragging the net full of fish, for they were not far from the land, but about a hundred yards off.</a:t>
            </a:r>
            <a:endParaRPr lang="en-ZA" i="1" dirty="0">
              <a:solidFill>
                <a:schemeClr val="bg1"/>
              </a:solidFill>
            </a:endParaRPr>
          </a:p>
        </p:txBody>
      </p:sp>
    </p:spTree>
    <p:extLst>
      <p:ext uri="{BB962C8B-B14F-4D97-AF65-F5344CB8AC3E}">
        <p14:creationId xmlns:p14="http://schemas.microsoft.com/office/powerpoint/2010/main" val="1727917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a:xfrm>
            <a:off x="566057" y="365125"/>
            <a:ext cx="10787743" cy="1325563"/>
          </a:xfrm>
        </p:spPr>
        <p:txBody>
          <a:bodyPr/>
          <a:lstStyle/>
          <a:p>
            <a:pPr algn="ctr"/>
            <a:r>
              <a:rPr lang="en-US" sz="3800" dirty="0">
                <a:solidFill>
                  <a:schemeClr val="bg1"/>
                </a:solidFill>
              </a:rPr>
              <a:t>John 20:1-19</a:t>
            </a:r>
            <a:endParaRPr lang="en-ZA" sz="3800"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p:txBody>
          <a:bodyPr>
            <a:noAutofit/>
          </a:bodyPr>
          <a:lstStyle/>
          <a:p>
            <a:pPr marL="0" indent="0">
              <a:buNone/>
            </a:pPr>
            <a:r>
              <a:rPr lang="en-US" sz="2400" i="1" dirty="0">
                <a:solidFill>
                  <a:schemeClr val="bg1"/>
                </a:solidFill>
              </a:rPr>
              <a:t>9When they got out on land, they saw a charcoal fire in place, with fish laid out on it, and bread. 10Jesus said to them, </a:t>
            </a:r>
            <a:r>
              <a:rPr lang="en-US" sz="2400" i="1" dirty="0">
                <a:solidFill>
                  <a:srgbClr val="FF0000"/>
                </a:solidFill>
              </a:rPr>
              <a:t>"Bring some of the fish that you have just caught." </a:t>
            </a:r>
            <a:r>
              <a:rPr lang="en-US" sz="2400" i="1" dirty="0">
                <a:solidFill>
                  <a:schemeClr val="bg1"/>
                </a:solidFill>
              </a:rPr>
              <a:t>11So Simon Peter went aboard and hauled the net ashore, full of large fish, 153 of them. And although there were so many, the net was not torn. 12Jesus said to them, </a:t>
            </a:r>
            <a:r>
              <a:rPr lang="en-US" sz="2400" i="1" dirty="0">
                <a:solidFill>
                  <a:srgbClr val="FF0000"/>
                </a:solidFill>
              </a:rPr>
              <a:t>"Come and have breakfast." </a:t>
            </a:r>
            <a:r>
              <a:rPr lang="en-US" sz="2400" i="1" dirty="0">
                <a:solidFill>
                  <a:schemeClr val="bg1"/>
                </a:solidFill>
              </a:rPr>
              <a:t>Now none of the disciples dared ask him, "Who are you?" They knew it was the Lord. 13Jesus came and took the bread and gave it to them, and so with the fish. 14This was now the third time that Jesus was revealed to the disciples after he was raised from the dead.</a:t>
            </a:r>
          </a:p>
          <a:p>
            <a:pPr marL="0" indent="0">
              <a:buNone/>
            </a:pPr>
            <a:r>
              <a:rPr lang="en-US" sz="2400" i="1" dirty="0">
                <a:solidFill>
                  <a:schemeClr val="bg1"/>
                </a:solidFill>
              </a:rPr>
              <a:t>15When they had finished breakfast, Jesus said to Simon Peter, "</a:t>
            </a:r>
            <a:r>
              <a:rPr lang="en-US" sz="2400" i="1" dirty="0">
                <a:solidFill>
                  <a:srgbClr val="FF0000"/>
                </a:solidFill>
              </a:rPr>
              <a:t>Simon, son of John, do you love me more than these?" </a:t>
            </a:r>
            <a:r>
              <a:rPr lang="en-US" sz="2400" i="1" dirty="0">
                <a:solidFill>
                  <a:schemeClr val="bg1"/>
                </a:solidFill>
              </a:rPr>
              <a:t>He said to him, "Yes, Lord; you know that I love you." He said to him, </a:t>
            </a:r>
            <a:r>
              <a:rPr lang="en-US" sz="2400" i="1" dirty="0">
                <a:solidFill>
                  <a:srgbClr val="FF0000"/>
                </a:solidFill>
              </a:rPr>
              <a:t>"Feed my lambs."</a:t>
            </a:r>
            <a:endParaRPr lang="en-ZA" sz="2400" i="1" dirty="0">
              <a:solidFill>
                <a:srgbClr val="FF0000"/>
              </a:solidFill>
            </a:endParaRPr>
          </a:p>
        </p:txBody>
      </p:sp>
    </p:spTree>
    <p:extLst>
      <p:ext uri="{BB962C8B-B14F-4D97-AF65-F5344CB8AC3E}">
        <p14:creationId xmlns:p14="http://schemas.microsoft.com/office/powerpoint/2010/main" val="2132767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a:xfrm>
            <a:off x="566057" y="365125"/>
            <a:ext cx="10787743" cy="1325563"/>
          </a:xfrm>
        </p:spPr>
        <p:txBody>
          <a:bodyPr/>
          <a:lstStyle/>
          <a:p>
            <a:pPr algn="ctr"/>
            <a:r>
              <a:rPr lang="en-US" sz="3800" dirty="0">
                <a:solidFill>
                  <a:schemeClr val="bg1"/>
                </a:solidFill>
              </a:rPr>
              <a:t>John 20:1-19</a:t>
            </a:r>
            <a:endParaRPr lang="en-ZA" sz="3800"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p:txBody>
          <a:bodyPr>
            <a:noAutofit/>
          </a:bodyPr>
          <a:lstStyle/>
          <a:p>
            <a:pPr marL="0" indent="0">
              <a:buNone/>
            </a:pPr>
            <a:r>
              <a:rPr lang="en-US" sz="2400" i="1" dirty="0">
                <a:solidFill>
                  <a:schemeClr val="bg1"/>
                </a:solidFill>
              </a:rPr>
              <a:t>16He said to him a second time, </a:t>
            </a:r>
            <a:r>
              <a:rPr lang="en-US" sz="2400" i="1" dirty="0">
                <a:solidFill>
                  <a:srgbClr val="FF0000"/>
                </a:solidFill>
              </a:rPr>
              <a:t>"Simon, son of John, do you love me?" </a:t>
            </a:r>
            <a:r>
              <a:rPr lang="en-US" sz="2400" i="1" dirty="0">
                <a:solidFill>
                  <a:schemeClr val="bg1"/>
                </a:solidFill>
              </a:rPr>
              <a:t>He said to him, "Yes, Lord; you know that I love you." He said to him, </a:t>
            </a:r>
            <a:r>
              <a:rPr lang="en-US" sz="2400" i="1" dirty="0">
                <a:solidFill>
                  <a:srgbClr val="FF0000"/>
                </a:solidFill>
              </a:rPr>
              <a:t>"Tend my sheep." </a:t>
            </a:r>
            <a:r>
              <a:rPr lang="en-US" sz="2400" i="1" dirty="0">
                <a:solidFill>
                  <a:schemeClr val="bg1"/>
                </a:solidFill>
              </a:rPr>
              <a:t>17He said to him the third time, "Simon, son of John, do you love me?" Peter was grieved because he said to him the third time, "Do you love me?" and he said to him, "Lord, you know everything; you know that I love you." Jesus said to him, "</a:t>
            </a:r>
            <a:r>
              <a:rPr lang="en-US" sz="2400" i="1" dirty="0">
                <a:solidFill>
                  <a:srgbClr val="FF0000"/>
                </a:solidFill>
              </a:rPr>
              <a:t>Feed my sheep. 18Truly, truly, I say to you, when you were young, you used to dress yourself and walk wherever you wanted, but when you are old, you will stretch out your hands, and another will dress you and carry you where you do not want to go."</a:t>
            </a:r>
            <a:r>
              <a:rPr lang="en-US" sz="2400" i="1" dirty="0">
                <a:solidFill>
                  <a:schemeClr val="bg1"/>
                </a:solidFill>
              </a:rPr>
              <a:t> 19(This he said to show by what kind of death he was to glorify God.) And after saying this he said to him, </a:t>
            </a:r>
            <a:r>
              <a:rPr lang="en-US" sz="2400" i="1" dirty="0">
                <a:solidFill>
                  <a:srgbClr val="FF0000"/>
                </a:solidFill>
              </a:rPr>
              <a:t>"Follow me."</a:t>
            </a:r>
            <a:endParaRPr lang="en-ZA" sz="2400" i="1" dirty="0">
              <a:solidFill>
                <a:srgbClr val="FF0000"/>
              </a:solidFill>
            </a:endParaRPr>
          </a:p>
        </p:txBody>
      </p:sp>
    </p:spTree>
    <p:extLst>
      <p:ext uri="{BB962C8B-B14F-4D97-AF65-F5344CB8AC3E}">
        <p14:creationId xmlns:p14="http://schemas.microsoft.com/office/powerpoint/2010/main" val="2188159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a:xfrm>
            <a:off x="838200" y="846499"/>
            <a:ext cx="10515600" cy="721043"/>
          </a:xfrm>
        </p:spPr>
        <p:txBody>
          <a:bodyPr>
            <a:normAutofit fontScale="90000"/>
          </a:bodyPr>
          <a:lstStyle/>
          <a:p>
            <a:pPr algn="ctr"/>
            <a:r>
              <a:rPr lang="en-US" dirty="0">
                <a:solidFill>
                  <a:schemeClr val="bg1"/>
                </a:solidFill>
              </a:rPr>
              <a:t>Jesus redeems us OUT OF our hurt</a:t>
            </a:r>
            <a:br>
              <a:rPr lang="en-US" dirty="0">
                <a:solidFill>
                  <a:schemeClr val="bg1"/>
                </a:solidFill>
              </a:rPr>
            </a:br>
            <a:endParaRPr lang="en-ZA"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p:txBody>
          <a:bodyPr>
            <a:normAutofit/>
          </a:bodyPr>
          <a:lstStyle/>
          <a:p>
            <a:r>
              <a:rPr lang="en-US" sz="2400" i="1" dirty="0">
                <a:solidFill>
                  <a:schemeClr val="bg1"/>
                </a:solidFill>
              </a:rPr>
              <a:t>1After this Jesus revealed himself again to the disciples by the Sea of Tiberias, and he revealed himself in this way.</a:t>
            </a:r>
          </a:p>
          <a:p>
            <a:r>
              <a:rPr lang="en-US" sz="2400" i="1" dirty="0">
                <a:solidFill>
                  <a:schemeClr val="bg1"/>
                </a:solidFill>
              </a:rPr>
              <a:t>Jesus reveals himself – shows himself – personally to several of his disciples</a:t>
            </a:r>
          </a:p>
          <a:p>
            <a:r>
              <a:rPr lang="en-US" sz="2400" i="1" dirty="0">
                <a:solidFill>
                  <a:schemeClr val="bg1"/>
                </a:solidFill>
              </a:rPr>
              <a:t>Mary Magdalene</a:t>
            </a:r>
          </a:p>
          <a:p>
            <a:r>
              <a:rPr lang="en-US" sz="2400" i="1" dirty="0">
                <a:solidFill>
                  <a:schemeClr val="bg1"/>
                </a:solidFill>
              </a:rPr>
              <a:t>Thomas</a:t>
            </a:r>
          </a:p>
          <a:p>
            <a:r>
              <a:rPr lang="en-US" sz="2400" i="1" dirty="0">
                <a:solidFill>
                  <a:schemeClr val="bg1"/>
                </a:solidFill>
              </a:rPr>
              <a:t>Disciples on the road to Emmaus</a:t>
            </a:r>
          </a:p>
          <a:p>
            <a:r>
              <a:rPr lang="en-US" sz="2400" i="1" dirty="0">
                <a:solidFill>
                  <a:schemeClr val="bg1"/>
                </a:solidFill>
              </a:rPr>
              <a:t>Peter</a:t>
            </a:r>
          </a:p>
          <a:p>
            <a:r>
              <a:rPr lang="en-US" sz="2400" i="1" dirty="0">
                <a:solidFill>
                  <a:schemeClr val="bg1"/>
                </a:solidFill>
              </a:rPr>
              <a:t>Us – out of blinding hurt and </a:t>
            </a:r>
            <a:r>
              <a:rPr lang="en-US" sz="2400" i="1" dirty="0" err="1">
                <a:solidFill>
                  <a:schemeClr val="bg1"/>
                </a:solidFill>
              </a:rPr>
              <a:t>unworthyness</a:t>
            </a:r>
            <a:endParaRPr lang="en-US" sz="2400" i="1" dirty="0">
              <a:solidFill>
                <a:schemeClr val="bg1"/>
              </a:solidFill>
            </a:endParaRPr>
          </a:p>
          <a:p>
            <a:endParaRPr lang="en-US" sz="2400" i="1" dirty="0">
              <a:solidFill>
                <a:schemeClr val="bg1"/>
              </a:solidFill>
            </a:endParaRPr>
          </a:p>
          <a:p>
            <a:endParaRPr lang="en-US" sz="2600" dirty="0">
              <a:solidFill>
                <a:schemeClr val="bg1"/>
              </a:solidFill>
            </a:endParaRPr>
          </a:p>
        </p:txBody>
      </p:sp>
    </p:spTree>
    <p:extLst>
      <p:ext uri="{BB962C8B-B14F-4D97-AF65-F5344CB8AC3E}">
        <p14:creationId xmlns:p14="http://schemas.microsoft.com/office/powerpoint/2010/main" val="617248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a:xfrm>
            <a:off x="838200" y="846499"/>
            <a:ext cx="10515600" cy="721043"/>
          </a:xfrm>
        </p:spPr>
        <p:txBody>
          <a:bodyPr>
            <a:normAutofit fontScale="90000"/>
          </a:bodyPr>
          <a:lstStyle/>
          <a:p>
            <a:pPr algn="ctr"/>
            <a:r>
              <a:rPr lang="en-US" dirty="0">
                <a:solidFill>
                  <a:schemeClr val="bg1"/>
                </a:solidFill>
              </a:rPr>
              <a:t>Jesus redeems us INTO our identity and purpose</a:t>
            </a:r>
            <a:br>
              <a:rPr lang="en-US" dirty="0">
                <a:solidFill>
                  <a:schemeClr val="bg1"/>
                </a:solidFill>
              </a:rPr>
            </a:br>
            <a:endParaRPr lang="en-ZA"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p:txBody>
          <a:bodyPr>
            <a:normAutofit fontScale="92500" lnSpcReduction="10000"/>
          </a:bodyPr>
          <a:lstStyle/>
          <a:p>
            <a:r>
              <a:rPr lang="en-US" sz="2600" dirty="0">
                <a:solidFill>
                  <a:schemeClr val="bg1"/>
                </a:solidFill>
              </a:rPr>
              <a:t>In his brokenness Peter (the rock) reverts back to his original vocation.</a:t>
            </a:r>
          </a:p>
          <a:p>
            <a:r>
              <a:rPr lang="en-US" sz="2600" dirty="0">
                <a:solidFill>
                  <a:schemeClr val="bg1"/>
                </a:solidFill>
              </a:rPr>
              <a:t>Jesus redeems him by reminding him of his past calling.</a:t>
            </a:r>
          </a:p>
          <a:p>
            <a:r>
              <a:rPr lang="en-US" sz="2600" dirty="0">
                <a:solidFill>
                  <a:schemeClr val="bg1"/>
                </a:solidFill>
              </a:rPr>
              <a:t>Jesus redeems him by reminding him of his past victory with Christ.</a:t>
            </a:r>
          </a:p>
          <a:p>
            <a:r>
              <a:rPr lang="en-US" sz="2600" dirty="0">
                <a:solidFill>
                  <a:schemeClr val="bg1"/>
                </a:solidFill>
              </a:rPr>
              <a:t>Jesus redeems him by reminding him of his identity and purpose.</a:t>
            </a:r>
          </a:p>
          <a:p>
            <a:r>
              <a:rPr lang="en-US" sz="2600" dirty="0">
                <a:solidFill>
                  <a:schemeClr val="bg1"/>
                </a:solidFill>
              </a:rPr>
              <a:t>Our redemption is not for our spiritual formation alone!</a:t>
            </a:r>
          </a:p>
          <a:p>
            <a:r>
              <a:rPr lang="en-US" sz="2600" dirty="0">
                <a:solidFill>
                  <a:schemeClr val="bg1"/>
                </a:solidFill>
              </a:rPr>
              <a:t>Matthew 28:16Now the eleven disciples went to Galilee, to the mountain to which Jesus had directed them. 17And when they saw him they worshiped him, but some doubted. 18And Jesus came and said to them</a:t>
            </a:r>
            <a:r>
              <a:rPr lang="en-US" sz="2600" dirty="0">
                <a:solidFill>
                  <a:srgbClr val="FF0000"/>
                </a:solidFill>
              </a:rPr>
              <a:t>, "All authority in heaven and on earth has been given to me. 19Go therefore and make disciples of all nations, baptizing them in the name of the Father and of the Son and of the Holy Spirit, 20teaching them to observe all that I have commanded you. And behold, I am with you always, to the end of the age."</a:t>
            </a:r>
          </a:p>
          <a:p>
            <a:endParaRPr lang="en-US" sz="2400" i="1" dirty="0">
              <a:solidFill>
                <a:schemeClr val="bg1"/>
              </a:solidFill>
            </a:endParaRPr>
          </a:p>
          <a:p>
            <a:endParaRPr lang="en-US" sz="2600" dirty="0">
              <a:solidFill>
                <a:schemeClr val="bg1"/>
              </a:solidFill>
            </a:endParaRPr>
          </a:p>
        </p:txBody>
      </p:sp>
    </p:spTree>
    <p:extLst>
      <p:ext uri="{BB962C8B-B14F-4D97-AF65-F5344CB8AC3E}">
        <p14:creationId xmlns:p14="http://schemas.microsoft.com/office/powerpoint/2010/main" val="145996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a:xfrm>
            <a:off x="838200" y="783771"/>
            <a:ext cx="10515600" cy="783771"/>
          </a:xfrm>
        </p:spPr>
        <p:txBody>
          <a:bodyPr>
            <a:normAutofit fontScale="90000"/>
          </a:bodyPr>
          <a:lstStyle/>
          <a:p>
            <a:pPr algn="ctr"/>
            <a:r>
              <a:rPr lang="en-US" dirty="0">
                <a:solidFill>
                  <a:schemeClr val="bg1"/>
                </a:solidFill>
              </a:rPr>
              <a:t>Jesus redeems us FOR a victorious life in Him</a:t>
            </a:r>
            <a:br>
              <a:rPr lang="en-US" dirty="0">
                <a:solidFill>
                  <a:schemeClr val="bg1"/>
                </a:solidFill>
              </a:rPr>
            </a:br>
            <a:endParaRPr lang="en-ZA"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p:txBody>
          <a:bodyPr>
            <a:normAutofit/>
          </a:bodyPr>
          <a:lstStyle/>
          <a:p>
            <a:r>
              <a:rPr lang="en-US" sz="2400" i="1" dirty="0">
                <a:solidFill>
                  <a:srgbClr val="FF0000"/>
                </a:solidFill>
              </a:rPr>
              <a:t>18Truly, truly, I say to you, when you were young, you used to dress yourself and walk wherever you wanted, but when you are old, you will stretch out your hands, and another will dress you and carry you where you do not want to go."</a:t>
            </a:r>
            <a:r>
              <a:rPr lang="en-US" sz="2400" i="1" dirty="0">
                <a:solidFill>
                  <a:schemeClr val="bg1"/>
                </a:solidFill>
              </a:rPr>
              <a:t> 19(This he said to show by what kind of death he was to glorify God.) And after saying this he said to him, </a:t>
            </a:r>
            <a:r>
              <a:rPr lang="en-US" sz="2400" i="1" dirty="0">
                <a:solidFill>
                  <a:srgbClr val="FF0000"/>
                </a:solidFill>
              </a:rPr>
              <a:t>"Follow me.“</a:t>
            </a:r>
          </a:p>
          <a:p>
            <a:r>
              <a:rPr lang="en-US" sz="2400" dirty="0">
                <a:solidFill>
                  <a:schemeClr val="bg1"/>
                </a:solidFill>
              </a:rPr>
              <a:t>Why did Jesus conclude this interaction by telling Peter how he was going to die?</a:t>
            </a:r>
          </a:p>
          <a:p>
            <a:r>
              <a:rPr lang="en-US" sz="2400" dirty="0">
                <a:solidFill>
                  <a:schemeClr val="bg1"/>
                </a:solidFill>
              </a:rPr>
              <a:t>The answer is found in the life of Peter hereafter…</a:t>
            </a:r>
          </a:p>
          <a:p>
            <a:r>
              <a:rPr lang="en-US" sz="2400" dirty="0">
                <a:solidFill>
                  <a:schemeClr val="bg1"/>
                </a:solidFill>
              </a:rPr>
              <a:t>Peter relinquishes control of his Life to God and as a result he lives with an unbreakable faith, victorious life, eternal hope.</a:t>
            </a:r>
          </a:p>
          <a:p>
            <a:r>
              <a:rPr lang="en-US" sz="2400" dirty="0">
                <a:solidFill>
                  <a:schemeClr val="bg1"/>
                </a:solidFill>
              </a:rPr>
              <a:t>Lord take my (our </a:t>
            </a:r>
            <a:r>
              <a:rPr lang="en-US" sz="2400">
                <a:solidFill>
                  <a:schemeClr val="bg1"/>
                </a:solidFill>
              </a:rPr>
              <a:t>) hands!</a:t>
            </a:r>
            <a:endParaRPr lang="en-US" sz="2400" dirty="0">
              <a:solidFill>
                <a:schemeClr val="bg1"/>
              </a:solidFill>
            </a:endParaRPr>
          </a:p>
          <a:p>
            <a:endParaRPr lang="en-US" sz="2400" dirty="0">
              <a:solidFill>
                <a:schemeClr val="bg1"/>
              </a:solidFill>
            </a:endParaRPr>
          </a:p>
          <a:p>
            <a:endParaRPr lang="en-US" sz="2600" dirty="0">
              <a:solidFill>
                <a:schemeClr val="bg1"/>
              </a:solidFill>
            </a:endParaRPr>
          </a:p>
        </p:txBody>
      </p:sp>
    </p:spTree>
    <p:extLst>
      <p:ext uri="{BB962C8B-B14F-4D97-AF65-F5344CB8AC3E}">
        <p14:creationId xmlns:p14="http://schemas.microsoft.com/office/powerpoint/2010/main" val="32781537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479</TotalTime>
  <Words>1073</Words>
  <Application>Microsoft Office PowerPoint</Application>
  <PresentationFormat>Widescreen</PresentationFormat>
  <Paragraphs>31</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Alasassy Caps</vt:lpstr>
      <vt:lpstr>Aptos</vt:lpstr>
      <vt:lpstr>Aptos Display</vt:lpstr>
      <vt:lpstr>Arial</vt:lpstr>
      <vt:lpstr>Office Theme</vt:lpstr>
      <vt:lpstr>Who do you say I am?</vt:lpstr>
      <vt:lpstr>John 20:1 - 19</vt:lpstr>
      <vt:lpstr>John 20:1-19</vt:lpstr>
      <vt:lpstr>John 20:1-19</vt:lpstr>
      <vt:lpstr>Jesus redeems us OUT OF our hurt </vt:lpstr>
      <vt:lpstr>Jesus redeems us INTO our identity and purpose </vt:lpstr>
      <vt:lpstr>Jesus redeems us FOR a victorious life in Him </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do you say I am?</dc:title>
  <dc:creator>Tony Shuttleworth</dc:creator>
  <cp:lastModifiedBy>Tony Shuttleworth</cp:lastModifiedBy>
  <cp:revision>3</cp:revision>
  <dcterms:created xsi:type="dcterms:W3CDTF">2025-04-05T16:35:46Z</dcterms:created>
  <dcterms:modified xsi:type="dcterms:W3CDTF">2025-04-20T06:26:29Z</dcterms:modified>
</cp:coreProperties>
</file>