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4" r:id="rId3"/>
    <p:sldId id="265" r:id="rId4"/>
    <p:sldId id="258" r:id="rId5"/>
    <p:sldId id="260" r:id="rId6"/>
    <p:sldId id="267" r:id="rId7"/>
    <p:sldId id="268" r:id="rId8"/>
    <p:sldId id="269" r:id="rId9"/>
    <p:sldId id="270" r:id="rId10"/>
    <p:sldId id="261" r:id="rId11"/>
    <p:sldId id="262" r:id="rId12"/>
    <p:sldId id="272" r:id="rId13"/>
    <p:sldId id="271" r:id="rId14"/>
    <p:sldId id="26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p:scale>
          <a:sx n="73" d="100"/>
          <a:sy n="73" d="100"/>
        </p:scale>
        <p:origin x="3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917720-31B5-49C9-A81E-3B89ED1068D9}"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ZA"/>
        </a:p>
      </dgm:t>
    </dgm:pt>
    <dgm:pt modelId="{E843EFE1-265D-4008-922D-1A0871275106}">
      <dgm:prSet phldrT="[Text]"/>
      <dgm:spPr>
        <a:solidFill>
          <a:srgbClr val="FFFF00"/>
        </a:solidFill>
      </dgm:spPr>
      <dgm:t>
        <a:bodyPr/>
        <a:lstStyle/>
        <a:p>
          <a:r>
            <a:rPr lang="en-ZA">
              <a:solidFill>
                <a:schemeClr val="tx1"/>
              </a:solidFill>
            </a:rPr>
            <a:t>Identity</a:t>
          </a:r>
          <a:endParaRPr lang="en-ZA" dirty="0">
            <a:solidFill>
              <a:schemeClr val="tx1"/>
            </a:solidFill>
          </a:endParaRPr>
        </a:p>
      </dgm:t>
    </dgm:pt>
    <dgm:pt modelId="{E9EB8BE2-1DA9-42B0-BAD6-99CFB8B97098}" type="parTrans" cxnId="{EB922E5B-478E-42FF-85D8-3EB27B4B98A7}">
      <dgm:prSet/>
      <dgm:spPr/>
      <dgm:t>
        <a:bodyPr/>
        <a:lstStyle/>
        <a:p>
          <a:endParaRPr lang="en-ZA"/>
        </a:p>
      </dgm:t>
    </dgm:pt>
    <dgm:pt modelId="{E567E000-636D-4490-AB21-670A4877EBAC}" type="sibTrans" cxnId="{EB922E5B-478E-42FF-85D8-3EB27B4B98A7}">
      <dgm:prSet/>
      <dgm:spPr/>
      <dgm:t>
        <a:bodyPr/>
        <a:lstStyle/>
        <a:p>
          <a:endParaRPr lang="en-ZA"/>
        </a:p>
      </dgm:t>
    </dgm:pt>
    <dgm:pt modelId="{F312A5D3-AE35-47B6-BBA2-C4000E31A72F}">
      <dgm:prSet phldrT="[Text]"/>
      <dgm:spPr>
        <a:solidFill>
          <a:srgbClr val="FF0000"/>
        </a:solidFill>
      </dgm:spPr>
      <dgm:t>
        <a:bodyPr/>
        <a:lstStyle/>
        <a:p>
          <a:r>
            <a:rPr lang="en-ZA" dirty="0"/>
            <a:t>Internal Conflict</a:t>
          </a:r>
        </a:p>
      </dgm:t>
    </dgm:pt>
    <dgm:pt modelId="{DA93D98D-AB17-414A-B703-6D54A3520265}" type="parTrans" cxnId="{FA13ADAF-8F01-4B46-80BD-414EB45F930E}">
      <dgm:prSet/>
      <dgm:spPr/>
      <dgm:t>
        <a:bodyPr/>
        <a:lstStyle/>
        <a:p>
          <a:endParaRPr lang="en-ZA"/>
        </a:p>
      </dgm:t>
    </dgm:pt>
    <dgm:pt modelId="{3CAA4350-9AEC-414C-B450-91F6AD4F5C19}" type="sibTrans" cxnId="{FA13ADAF-8F01-4B46-80BD-414EB45F930E}">
      <dgm:prSet/>
      <dgm:spPr/>
      <dgm:t>
        <a:bodyPr/>
        <a:lstStyle/>
        <a:p>
          <a:endParaRPr lang="en-ZA"/>
        </a:p>
      </dgm:t>
    </dgm:pt>
    <dgm:pt modelId="{80356977-B90E-4217-9C37-82666AE762D8}">
      <dgm:prSet phldrT="[Text]"/>
      <dgm:spPr/>
      <dgm:t>
        <a:bodyPr/>
        <a:lstStyle/>
        <a:p>
          <a:r>
            <a:rPr lang="en-ZA" dirty="0"/>
            <a:t>External Conflict</a:t>
          </a:r>
        </a:p>
      </dgm:t>
    </dgm:pt>
    <dgm:pt modelId="{1700733D-ABA7-42D5-8952-D1C4135E5969}" type="sibTrans" cxnId="{8E3A2413-2B64-42A2-8989-F0D6459DD364}">
      <dgm:prSet/>
      <dgm:spPr/>
      <dgm:t>
        <a:bodyPr/>
        <a:lstStyle/>
        <a:p>
          <a:endParaRPr lang="en-ZA"/>
        </a:p>
      </dgm:t>
    </dgm:pt>
    <dgm:pt modelId="{0D9639A5-330E-4205-822C-9F398F383F61}" type="parTrans" cxnId="{8E3A2413-2B64-42A2-8989-F0D6459DD364}">
      <dgm:prSet/>
      <dgm:spPr/>
      <dgm:t>
        <a:bodyPr/>
        <a:lstStyle/>
        <a:p>
          <a:endParaRPr lang="en-ZA"/>
        </a:p>
      </dgm:t>
    </dgm:pt>
    <dgm:pt modelId="{AA7FB8BA-15D5-465A-BF93-94F84D76FEEA}" type="pres">
      <dgm:prSet presAssocID="{10917720-31B5-49C9-A81E-3B89ED1068D9}" presName="Name0" presStyleCnt="0">
        <dgm:presLayoutVars>
          <dgm:dir/>
          <dgm:resizeHandles val="exact"/>
        </dgm:presLayoutVars>
      </dgm:prSet>
      <dgm:spPr/>
    </dgm:pt>
    <dgm:pt modelId="{EE51DDCB-0886-4AA6-A359-7A5E83ADE33C}" type="pres">
      <dgm:prSet presAssocID="{10917720-31B5-49C9-A81E-3B89ED1068D9}" presName="cycle" presStyleCnt="0"/>
      <dgm:spPr/>
    </dgm:pt>
    <dgm:pt modelId="{8E19D0D8-B677-428A-9FA0-CB64817B6488}" type="pres">
      <dgm:prSet presAssocID="{80356977-B90E-4217-9C37-82666AE762D8}" presName="nodeFirstNode" presStyleLbl="node1" presStyleIdx="0" presStyleCnt="3" custScaleX="51895" custScaleY="53798" custRadScaleRad="116481" custRadScaleInc="76038">
        <dgm:presLayoutVars>
          <dgm:bulletEnabled val="1"/>
        </dgm:presLayoutVars>
      </dgm:prSet>
      <dgm:spPr/>
    </dgm:pt>
    <dgm:pt modelId="{D3202918-4717-416D-8B90-2968FDB76A4F}" type="pres">
      <dgm:prSet presAssocID="{1700733D-ABA7-42D5-8952-D1C4135E5969}" presName="sibTransFirstNode" presStyleLbl="bgShp" presStyleIdx="0" presStyleCnt="1" custAng="5696129" custLinFactNeighborX="-46567" custLinFactNeighborY="-37561"/>
      <dgm:spPr/>
    </dgm:pt>
    <dgm:pt modelId="{807999DD-674B-4E55-BE9B-B6BE620532E5}" type="pres">
      <dgm:prSet presAssocID="{E843EFE1-265D-4008-922D-1A0871275106}" presName="nodeFollowingNodes" presStyleLbl="node1" presStyleIdx="1" presStyleCnt="3" custScaleX="51366" custScaleY="53809" custRadScaleRad="41791" custRadScaleInc="-127097">
        <dgm:presLayoutVars>
          <dgm:bulletEnabled val="1"/>
        </dgm:presLayoutVars>
      </dgm:prSet>
      <dgm:spPr/>
    </dgm:pt>
    <dgm:pt modelId="{46DF15D7-E17D-4824-83E0-0FD40D182391}" type="pres">
      <dgm:prSet presAssocID="{F312A5D3-AE35-47B6-BBA2-C4000E31A72F}" presName="nodeFollowingNodes" presStyleLbl="node1" presStyleIdx="2" presStyleCnt="3" custScaleX="57255" custScaleY="56523" custRadScaleRad="114314" custRadScaleInc="57569">
        <dgm:presLayoutVars>
          <dgm:bulletEnabled val="1"/>
        </dgm:presLayoutVars>
      </dgm:prSet>
      <dgm:spPr/>
    </dgm:pt>
  </dgm:ptLst>
  <dgm:cxnLst>
    <dgm:cxn modelId="{8E3A2413-2B64-42A2-8989-F0D6459DD364}" srcId="{10917720-31B5-49C9-A81E-3B89ED1068D9}" destId="{80356977-B90E-4217-9C37-82666AE762D8}" srcOrd="0" destOrd="0" parTransId="{0D9639A5-330E-4205-822C-9F398F383F61}" sibTransId="{1700733D-ABA7-42D5-8952-D1C4135E5969}"/>
    <dgm:cxn modelId="{B5FEF82F-BEE7-4C63-820B-681DF60DDDFD}" type="presOf" srcId="{10917720-31B5-49C9-A81E-3B89ED1068D9}" destId="{AA7FB8BA-15D5-465A-BF93-94F84D76FEEA}" srcOrd="0" destOrd="0" presId="urn:microsoft.com/office/officeart/2005/8/layout/cycle3"/>
    <dgm:cxn modelId="{EB922E5B-478E-42FF-85D8-3EB27B4B98A7}" srcId="{10917720-31B5-49C9-A81E-3B89ED1068D9}" destId="{E843EFE1-265D-4008-922D-1A0871275106}" srcOrd="1" destOrd="0" parTransId="{E9EB8BE2-1DA9-42B0-BAD6-99CFB8B97098}" sibTransId="{E567E000-636D-4490-AB21-670A4877EBAC}"/>
    <dgm:cxn modelId="{34B0575B-D98B-4F3D-825D-57E194CC8B27}" type="presOf" srcId="{F312A5D3-AE35-47B6-BBA2-C4000E31A72F}" destId="{46DF15D7-E17D-4824-83E0-0FD40D182391}" srcOrd="0" destOrd="0" presId="urn:microsoft.com/office/officeart/2005/8/layout/cycle3"/>
    <dgm:cxn modelId="{27298D81-7DE7-423F-A35B-14E6610D7156}" type="presOf" srcId="{80356977-B90E-4217-9C37-82666AE762D8}" destId="{8E19D0D8-B677-428A-9FA0-CB64817B6488}" srcOrd="0" destOrd="0" presId="urn:microsoft.com/office/officeart/2005/8/layout/cycle3"/>
    <dgm:cxn modelId="{FA13ADAF-8F01-4B46-80BD-414EB45F930E}" srcId="{10917720-31B5-49C9-A81E-3B89ED1068D9}" destId="{F312A5D3-AE35-47B6-BBA2-C4000E31A72F}" srcOrd="2" destOrd="0" parTransId="{DA93D98D-AB17-414A-B703-6D54A3520265}" sibTransId="{3CAA4350-9AEC-414C-B450-91F6AD4F5C19}"/>
    <dgm:cxn modelId="{909647E4-6581-4F5E-9FA1-366158E169F2}" type="presOf" srcId="{E843EFE1-265D-4008-922D-1A0871275106}" destId="{807999DD-674B-4E55-BE9B-B6BE620532E5}" srcOrd="0" destOrd="0" presId="urn:microsoft.com/office/officeart/2005/8/layout/cycle3"/>
    <dgm:cxn modelId="{4E2742FB-01B6-489E-A000-F61B5DF69DB3}" type="presOf" srcId="{1700733D-ABA7-42D5-8952-D1C4135E5969}" destId="{D3202918-4717-416D-8B90-2968FDB76A4F}" srcOrd="0" destOrd="0" presId="urn:microsoft.com/office/officeart/2005/8/layout/cycle3"/>
    <dgm:cxn modelId="{79709F79-9DA0-4437-B541-788800B29860}" type="presParOf" srcId="{AA7FB8BA-15D5-465A-BF93-94F84D76FEEA}" destId="{EE51DDCB-0886-4AA6-A359-7A5E83ADE33C}" srcOrd="0" destOrd="0" presId="urn:microsoft.com/office/officeart/2005/8/layout/cycle3"/>
    <dgm:cxn modelId="{CEDE9C95-105E-4584-9DAB-51DC70E2EC53}" type="presParOf" srcId="{EE51DDCB-0886-4AA6-A359-7A5E83ADE33C}" destId="{8E19D0D8-B677-428A-9FA0-CB64817B6488}" srcOrd="0" destOrd="0" presId="urn:microsoft.com/office/officeart/2005/8/layout/cycle3"/>
    <dgm:cxn modelId="{789CA222-512C-4973-876E-CB2A0B7A289E}" type="presParOf" srcId="{EE51DDCB-0886-4AA6-A359-7A5E83ADE33C}" destId="{D3202918-4717-416D-8B90-2968FDB76A4F}" srcOrd="1" destOrd="0" presId="urn:microsoft.com/office/officeart/2005/8/layout/cycle3"/>
    <dgm:cxn modelId="{698C0359-A237-41EE-B58B-F57D706CE184}" type="presParOf" srcId="{EE51DDCB-0886-4AA6-A359-7A5E83ADE33C}" destId="{807999DD-674B-4E55-BE9B-B6BE620532E5}" srcOrd="2" destOrd="0" presId="urn:microsoft.com/office/officeart/2005/8/layout/cycle3"/>
    <dgm:cxn modelId="{A275138A-4FFF-4FB3-B5FC-2158C188E81E}" type="presParOf" srcId="{EE51DDCB-0886-4AA6-A359-7A5E83ADE33C}" destId="{46DF15D7-E17D-4824-83E0-0FD40D182391}" srcOrd="3"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917720-31B5-49C9-A81E-3B89ED1068D9}" type="doc">
      <dgm:prSet loTypeId="urn:microsoft.com/office/officeart/2005/8/layout/cycle3" loCatId="cycle" qsTypeId="urn:microsoft.com/office/officeart/2005/8/quickstyle/simple1" qsCatId="simple" csTypeId="urn:microsoft.com/office/officeart/2005/8/colors/colorful1" csCatId="colorful" phldr="1"/>
      <dgm:spPr/>
      <dgm:t>
        <a:bodyPr/>
        <a:lstStyle/>
        <a:p>
          <a:endParaRPr lang="en-ZA"/>
        </a:p>
      </dgm:t>
    </dgm:pt>
    <dgm:pt modelId="{E843EFE1-265D-4008-922D-1A0871275106}">
      <dgm:prSet phldrT="[Text]"/>
      <dgm:spPr>
        <a:solidFill>
          <a:srgbClr val="FFFF00"/>
        </a:solidFill>
      </dgm:spPr>
      <dgm:t>
        <a:bodyPr/>
        <a:lstStyle/>
        <a:p>
          <a:r>
            <a:rPr lang="en-ZA" dirty="0">
              <a:solidFill>
                <a:schemeClr val="tx1"/>
              </a:solidFill>
            </a:rPr>
            <a:t>Identity</a:t>
          </a:r>
        </a:p>
      </dgm:t>
    </dgm:pt>
    <dgm:pt modelId="{E9EB8BE2-1DA9-42B0-BAD6-99CFB8B97098}" type="parTrans" cxnId="{EB922E5B-478E-42FF-85D8-3EB27B4B98A7}">
      <dgm:prSet/>
      <dgm:spPr/>
      <dgm:t>
        <a:bodyPr/>
        <a:lstStyle/>
        <a:p>
          <a:endParaRPr lang="en-ZA"/>
        </a:p>
      </dgm:t>
    </dgm:pt>
    <dgm:pt modelId="{E567E000-636D-4490-AB21-670A4877EBAC}" type="sibTrans" cxnId="{EB922E5B-478E-42FF-85D8-3EB27B4B98A7}">
      <dgm:prSet/>
      <dgm:spPr/>
      <dgm:t>
        <a:bodyPr/>
        <a:lstStyle/>
        <a:p>
          <a:endParaRPr lang="en-ZA"/>
        </a:p>
      </dgm:t>
    </dgm:pt>
    <dgm:pt modelId="{F312A5D3-AE35-47B6-BBA2-C4000E31A72F}">
      <dgm:prSet phldrT="[Text]"/>
      <dgm:spPr>
        <a:solidFill>
          <a:srgbClr val="FF0000"/>
        </a:solidFill>
      </dgm:spPr>
      <dgm:t>
        <a:bodyPr/>
        <a:lstStyle/>
        <a:p>
          <a:r>
            <a:rPr lang="en-ZA" dirty="0"/>
            <a:t>Internal Peace</a:t>
          </a:r>
        </a:p>
      </dgm:t>
    </dgm:pt>
    <dgm:pt modelId="{DA93D98D-AB17-414A-B703-6D54A3520265}" type="parTrans" cxnId="{FA13ADAF-8F01-4B46-80BD-414EB45F930E}">
      <dgm:prSet/>
      <dgm:spPr/>
      <dgm:t>
        <a:bodyPr/>
        <a:lstStyle/>
        <a:p>
          <a:endParaRPr lang="en-ZA"/>
        </a:p>
      </dgm:t>
    </dgm:pt>
    <dgm:pt modelId="{3CAA4350-9AEC-414C-B450-91F6AD4F5C19}" type="sibTrans" cxnId="{FA13ADAF-8F01-4B46-80BD-414EB45F930E}">
      <dgm:prSet/>
      <dgm:spPr/>
      <dgm:t>
        <a:bodyPr/>
        <a:lstStyle/>
        <a:p>
          <a:endParaRPr lang="en-ZA"/>
        </a:p>
      </dgm:t>
    </dgm:pt>
    <dgm:pt modelId="{80356977-B90E-4217-9C37-82666AE762D8}">
      <dgm:prSet phldrT="[Text]"/>
      <dgm:spPr/>
      <dgm:t>
        <a:bodyPr/>
        <a:lstStyle/>
        <a:p>
          <a:r>
            <a:rPr lang="en-ZA" dirty="0"/>
            <a:t>External Conflict</a:t>
          </a:r>
        </a:p>
      </dgm:t>
    </dgm:pt>
    <dgm:pt modelId="{1700733D-ABA7-42D5-8952-D1C4135E5969}" type="sibTrans" cxnId="{8E3A2413-2B64-42A2-8989-F0D6459DD364}">
      <dgm:prSet/>
      <dgm:spPr/>
      <dgm:t>
        <a:bodyPr/>
        <a:lstStyle/>
        <a:p>
          <a:endParaRPr lang="en-ZA"/>
        </a:p>
      </dgm:t>
    </dgm:pt>
    <dgm:pt modelId="{0D9639A5-330E-4205-822C-9F398F383F61}" type="parTrans" cxnId="{8E3A2413-2B64-42A2-8989-F0D6459DD364}">
      <dgm:prSet/>
      <dgm:spPr/>
      <dgm:t>
        <a:bodyPr/>
        <a:lstStyle/>
        <a:p>
          <a:endParaRPr lang="en-ZA"/>
        </a:p>
      </dgm:t>
    </dgm:pt>
    <dgm:pt modelId="{AA7FB8BA-15D5-465A-BF93-94F84D76FEEA}" type="pres">
      <dgm:prSet presAssocID="{10917720-31B5-49C9-A81E-3B89ED1068D9}" presName="Name0" presStyleCnt="0">
        <dgm:presLayoutVars>
          <dgm:dir/>
          <dgm:resizeHandles val="exact"/>
        </dgm:presLayoutVars>
      </dgm:prSet>
      <dgm:spPr/>
    </dgm:pt>
    <dgm:pt modelId="{EE51DDCB-0886-4AA6-A359-7A5E83ADE33C}" type="pres">
      <dgm:prSet presAssocID="{10917720-31B5-49C9-A81E-3B89ED1068D9}" presName="cycle" presStyleCnt="0"/>
      <dgm:spPr/>
    </dgm:pt>
    <dgm:pt modelId="{8E19D0D8-B677-428A-9FA0-CB64817B6488}" type="pres">
      <dgm:prSet presAssocID="{80356977-B90E-4217-9C37-82666AE762D8}" presName="nodeFirstNode" presStyleLbl="node1" presStyleIdx="0" presStyleCnt="3" custScaleX="51895" custScaleY="53798" custRadScaleRad="116481" custRadScaleInc="76038">
        <dgm:presLayoutVars>
          <dgm:bulletEnabled val="1"/>
        </dgm:presLayoutVars>
      </dgm:prSet>
      <dgm:spPr/>
    </dgm:pt>
    <dgm:pt modelId="{D3202918-4717-416D-8B90-2968FDB76A4F}" type="pres">
      <dgm:prSet presAssocID="{1700733D-ABA7-42D5-8952-D1C4135E5969}" presName="sibTransFirstNode" presStyleLbl="bgShp" presStyleIdx="0" presStyleCnt="1" custAng="5696129" custLinFactNeighborX="-46567" custLinFactNeighborY="-37561"/>
      <dgm:spPr/>
    </dgm:pt>
    <dgm:pt modelId="{807999DD-674B-4E55-BE9B-B6BE620532E5}" type="pres">
      <dgm:prSet presAssocID="{E843EFE1-265D-4008-922D-1A0871275106}" presName="nodeFollowingNodes" presStyleLbl="node1" presStyleIdx="1" presStyleCnt="3" custScaleX="51366" custScaleY="53809" custRadScaleRad="41791" custRadScaleInc="-127097">
        <dgm:presLayoutVars>
          <dgm:bulletEnabled val="1"/>
        </dgm:presLayoutVars>
      </dgm:prSet>
      <dgm:spPr/>
    </dgm:pt>
    <dgm:pt modelId="{46DF15D7-E17D-4824-83E0-0FD40D182391}" type="pres">
      <dgm:prSet presAssocID="{F312A5D3-AE35-47B6-BBA2-C4000E31A72F}" presName="nodeFollowingNodes" presStyleLbl="node1" presStyleIdx="2" presStyleCnt="3" custScaleX="57255" custScaleY="56523" custRadScaleRad="114314" custRadScaleInc="57569">
        <dgm:presLayoutVars>
          <dgm:bulletEnabled val="1"/>
        </dgm:presLayoutVars>
      </dgm:prSet>
      <dgm:spPr/>
    </dgm:pt>
  </dgm:ptLst>
  <dgm:cxnLst>
    <dgm:cxn modelId="{8E3A2413-2B64-42A2-8989-F0D6459DD364}" srcId="{10917720-31B5-49C9-A81E-3B89ED1068D9}" destId="{80356977-B90E-4217-9C37-82666AE762D8}" srcOrd="0" destOrd="0" parTransId="{0D9639A5-330E-4205-822C-9F398F383F61}" sibTransId="{1700733D-ABA7-42D5-8952-D1C4135E5969}"/>
    <dgm:cxn modelId="{B5FEF82F-BEE7-4C63-820B-681DF60DDDFD}" type="presOf" srcId="{10917720-31B5-49C9-A81E-3B89ED1068D9}" destId="{AA7FB8BA-15D5-465A-BF93-94F84D76FEEA}" srcOrd="0" destOrd="0" presId="urn:microsoft.com/office/officeart/2005/8/layout/cycle3"/>
    <dgm:cxn modelId="{EB922E5B-478E-42FF-85D8-3EB27B4B98A7}" srcId="{10917720-31B5-49C9-A81E-3B89ED1068D9}" destId="{E843EFE1-265D-4008-922D-1A0871275106}" srcOrd="1" destOrd="0" parTransId="{E9EB8BE2-1DA9-42B0-BAD6-99CFB8B97098}" sibTransId="{E567E000-636D-4490-AB21-670A4877EBAC}"/>
    <dgm:cxn modelId="{34B0575B-D98B-4F3D-825D-57E194CC8B27}" type="presOf" srcId="{F312A5D3-AE35-47B6-BBA2-C4000E31A72F}" destId="{46DF15D7-E17D-4824-83E0-0FD40D182391}" srcOrd="0" destOrd="0" presId="urn:microsoft.com/office/officeart/2005/8/layout/cycle3"/>
    <dgm:cxn modelId="{27298D81-7DE7-423F-A35B-14E6610D7156}" type="presOf" srcId="{80356977-B90E-4217-9C37-82666AE762D8}" destId="{8E19D0D8-B677-428A-9FA0-CB64817B6488}" srcOrd="0" destOrd="0" presId="urn:microsoft.com/office/officeart/2005/8/layout/cycle3"/>
    <dgm:cxn modelId="{FA13ADAF-8F01-4B46-80BD-414EB45F930E}" srcId="{10917720-31B5-49C9-A81E-3B89ED1068D9}" destId="{F312A5D3-AE35-47B6-BBA2-C4000E31A72F}" srcOrd="2" destOrd="0" parTransId="{DA93D98D-AB17-414A-B703-6D54A3520265}" sibTransId="{3CAA4350-9AEC-414C-B450-91F6AD4F5C19}"/>
    <dgm:cxn modelId="{909647E4-6581-4F5E-9FA1-366158E169F2}" type="presOf" srcId="{E843EFE1-265D-4008-922D-1A0871275106}" destId="{807999DD-674B-4E55-BE9B-B6BE620532E5}" srcOrd="0" destOrd="0" presId="urn:microsoft.com/office/officeart/2005/8/layout/cycle3"/>
    <dgm:cxn modelId="{4E2742FB-01B6-489E-A000-F61B5DF69DB3}" type="presOf" srcId="{1700733D-ABA7-42D5-8952-D1C4135E5969}" destId="{D3202918-4717-416D-8B90-2968FDB76A4F}" srcOrd="0" destOrd="0" presId="urn:microsoft.com/office/officeart/2005/8/layout/cycle3"/>
    <dgm:cxn modelId="{79709F79-9DA0-4437-B541-788800B29860}" type="presParOf" srcId="{AA7FB8BA-15D5-465A-BF93-94F84D76FEEA}" destId="{EE51DDCB-0886-4AA6-A359-7A5E83ADE33C}" srcOrd="0" destOrd="0" presId="urn:microsoft.com/office/officeart/2005/8/layout/cycle3"/>
    <dgm:cxn modelId="{CEDE9C95-105E-4584-9DAB-51DC70E2EC53}" type="presParOf" srcId="{EE51DDCB-0886-4AA6-A359-7A5E83ADE33C}" destId="{8E19D0D8-B677-428A-9FA0-CB64817B6488}" srcOrd="0" destOrd="0" presId="urn:microsoft.com/office/officeart/2005/8/layout/cycle3"/>
    <dgm:cxn modelId="{789CA222-512C-4973-876E-CB2A0B7A289E}" type="presParOf" srcId="{EE51DDCB-0886-4AA6-A359-7A5E83ADE33C}" destId="{D3202918-4717-416D-8B90-2968FDB76A4F}" srcOrd="1" destOrd="0" presId="urn:microsoft.com/office/officeart/2005/8/layout/cycle3"/>
    <dgm:cxn modelId="{698C0359-A237-41EE-B58B-F57D706CE184}" type="presParOf" srcId="{EE51DDCB-0886-4AA6-A359-7A5E83ADE33C}" destId="{807999DD-674B-4E55-BE9B-B6BE620532E5}" srcOrd="2" destOrd="0" presId="urn:microsoft.com/office/officeart/2005/8/layout/cycle3"/>
    <dgm:cxn modelId="{A275138A-4FFF-4FB3-B5FC-2158C188E81E}" type="presParOf" srcId="{EE51DDCB-0886-4AA6-A359-7A5E83ADE33C}" destId="{46DF15D7-E17D-4824-83E0-0FD40D182391}" srcOrd="3"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02918-4717-416D-8B90-2968FDB76A4F}">
      <dsp:nvSpPr>
        <dsp:cNvPr id="0" name=""/>
        <dsp:cNvSpPr/>
      </dsp:nvSpPr>
      <dsp:spPr>
        <a:xfrm rot="5696129">
          <a:off x="3199103" y="-201527"/>
          <a:ext cx="4280081" cy="4280081"/>
        </a:xfrm>
        <a:prstGeom prst="circularArrow">
          <a:avLst>
            <a:gd name="adj1" fmla="val 5689"/>
            <a:gd name="adj2" fmla="val 340510"/>
            <a:gd name="adj3" fmla="val 14214545"/>
            <a:gd name="adj4" fmla="val 17118659"/>
            <a:gd name="adj5" fmla="val 5908"/>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19D0D8-B677-428A-9FA0-CB64817B6488}">
      <dsp:nvSpPr>
        <dsp:cNvPr id="0" name=""/>
        <dsp:cNvSpPr/>
      </dsp:nvSpPr>
      <dsp:spPr>
        <a:xfrm>
          <a:off x="6532874" y="1417136"/>
          <a:ext cx="1598751" cy="82868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kern="1200" dirty="0"/>
            <a:t>External Conflict</a:t>
          </a:r>
        </a:p>
      </dsp:txBody>
      <dsp:txXfrm>
        <a:off x="6573327" y="1457589"/>
        <a:ext cx="1517845" cy="747782"/>
      </dsp:txXfrm>
    </dsp:sp>
    <dsp:sp modelId="{807999DD-674B-4E55-BE9B-B6BE620532E5}">
      <dsp:nvSpPr>
        <dsp:cNvPr id="0" name=""/>
        <dsp:cNvSpPr/>
      </dsp:nvSpPr>
      <dsp:spPr>
        <a:xfrm>
          <a:off x="4588489" y="1439983"/>
          <a:ext cx="1582454" cy="828858"/>
        </a:xfrm>
        <a:prstGeom prst="roundRect">
          <a:avLst/>
        </a:prstGeom>
        <a:solidFill>
          <a:srgbClr val="FFFF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kern="1200">
              <a:solidFill>
                <a:schemeClr val="tx1"/>
              </a:solidFill>
            </a:rPr>
            <a:t>Identity</a:t>
          </a:r>
          <a:endParaRPr lang="en-ZA" sz="2000" kern="1200" dirty="0">
            <a:solidFill>
              <a:schemeClr val="tx1"/>
            </a:solidFill>
          </a:endParaRPr>
        </a:p>
      </dsp:txBody>
      <dsp:txXfrm>
        <a:off x="4628951" y="1480445"/>
        <a:ext cx="1501530" cy="747934"/>
      </dsp:txXfrm>
    </dsp:sp>
    <dsp:sp modelId="{46DF15D7-E17D-4824-83E0-0FD40D182391}">
      <dsp:nvSpPr>
        <dsp:cNvPr id="0" name=""/>
        <dsp:cNvSpPr/>
      </dsp:nvSpPr>
      <dsp:spPr>
        <a:xfrm>
          <a:off x="2433274" y="1402516"/>
          <a:ext cx="1763878" cy="870663"/>
        </a:xfrm>
        <a:prstGeom prst="roundRect">
          <a:avLst/>
        </a:prstGeom>
        <a:solidFill>
          <a:srgbClr val="FF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kern="1200" dirty="0"/>
            <a:t>Internal Conflict</a:t>
          </a:r>
        </a:p>
      </dsp:txBody>
      <dsp:txXfrm>
        <a:off x="2475776" y="1445018"/>
        <a:ext cx="1678874" cy="7856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02918-4717-416D-8B90-2968FDB76A4F}">
      <dsp:nvSpPr>
        <dsp:cNvPr id="0" name=""/>
        <dsp:cNvSpPr/>
      </dsp:nvSpPr>
      <dsp:spPr>
        <a:xfrm rot="5696129">
          <a:off x="3199103" y="-201527"/>
          <a:ext cx="4280081" cy="4280081"/>
        </a:xfrm>
        <a:prstGeom prst="circularArrow">
          <a:avLst>
            <a:gd name="adj1" fmla="val 5689"/>
            <a:gd name="adj2" fmla="val 340510"/>
            <a:gd name="adj3" fmla="val 14214545"/>
            <a:gd name="adj4" fmla="val 17118659"/>
            <a:gd name="adj5" fmla="val 5908"/>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19D0D8-B677-428A-9FA0-CB64817B6488}">
      <dsp:nvSpPr>
        <dsp:cNvPr id="0" name=""/>
        <dsp:cNvSpPr/>
      </dsp:nvSpPr>
      <dsp:spPr>
        <a:xfrm>
          <a:off x="6532874" y="1417136"/>
          <a:ext cx="1598751" cy="82868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kern="1200" dirty="0"/>
            <a:t>External Conflict</a:t>
          </a:r>
        </a:p>
      </dsp:txBody>
      <dsp:txXfrm>
        <a:off x="6573327" y="1457589"/>
        <a:ext cx="1517845" cy="747782"/>
      </dsp:txXfrm>
    </dsp:sp>
    <dsp:sp modelId="{807999DD-674B-4E55-BE9B-B6BE620532E5}">
      <dsp:nvSpPr>
        <dsp:cNvPr id="0" name=""/>
        <dsp:cNvSpPr/>
      </dsp:nvSpPr>
      <dsp:spPr>
        <a:xfrm>
          <a:off x="4588489" y="1439983"/>
          <a:ext cx="1582454" cy="828858"/>
        </a:xfrm>
        <a:prstGeom prst="roundRect">
          <a:avLst/>
        </a:prstGeom>
        <a:solidFill>
          <a:srgbClr val="FFFF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kern="1200" dirty="0">
              <a:solidFill>
                <a:schemeClr val="tx1"/>
              </a:solidFill>
            </a:rPr>
            <a:t>Identity</a:t>
          </a:r>
        </a:p>
      </dsp:txBody>
      <dsp:txXfrm>
        <a:off x="4628951" y="1480445"/>
        <a:ext cx="1501530" cy="747934"/>
      </dsp:txXfrm>
    </dsp:sp>
    <dsp:sp modelId="{46DF15D7-E17D-4824-83E0-0FD40D182391}">
      <dsp:nvSpPr>
        <dsp:cNvPr id="0" name=""/>
        <dsp:cNvSpPr/>
      </dsp:nvSpPr>
      <dsp:spPr>
        <a:xfrm>
          <a:off x="2433274" y="1402516"/>
          <a:ext cx="1763878" cy="870663"/>
        </a:xfrm>
        <a:prstGeom prst="roundRect">
          <a:avLst/>
        </a:prstGeom>
        <a:solidFill>
          <a:srgbClr val="FF000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ZA" sz="2000" kern="1200" dirty="0"/>
            <a:t>Internal Peace</a:t>
          </a:r>
        </a:p>
      </dsp:txBody>
      <dsp:txXfrm>
        <a:off x="2475776" y="1445018"/>
        <a:ext cx="1678874" cy="785659"/>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CB75D-6D49-0432-7983-23DBD67D25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155E8D42-1EB2-8930-0C21-44F819E558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B39CE23A-37DC-7C00-2CE3-C64A3E3EABE6}"/>
              </a:ext>
            </a:extLst>
          </p:cNvPr>
          <p:cNvSpPr>
            <a:spLocks noGrp="1"/>
          </p:cNvSpPr>
          <p:nvPr>
            <p:ph type="dt" sz="half" idx="10"/>
          </p:nvPr>
        </p:nvSpPr>
        <p:spPr/>
        <p:txBody>
          <a:bodyPr/>
          <a:lstStyle/>
          <a:p>
            <a:fld id="{88EEACAD-95A6-4A8C-986D-3095936BAF0D}" type="datetimeFigureOut">
              <a:rPr lang="en-ZA" smtClean="0"/>
              <a:t>13/04/2025</a:t>
            </a:fld>
            <a:endParaRPr lang="en-ZA"/>
          </a:p>
        </p:txBody>
      </p:sp>
      <p:sp>
        <p:nvSpPr>
          <p:cNvPr id="5" name="Footer Placeholder 4">
            <a:extLst>
              <a:ext uri="{FF2B5EF4-FFF2-40B4-BE49-F238E27FC236}">
                <a16:creationId xmlns:a16="http://schemas.microsoft.com/office/drawing/2014/main" id="{88A230BA-2CAD-6CD4-7702-8933C207C78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504C7CD-8AA6-7405-3C39-E4FD7BE962A3}"/>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739799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88E82-EE00-4350-A206-CE80E056B43F}"/>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31D2009-8A84-83FC-420A-164624E7ACC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4896F58-05B9-C447-3029-875DA355E5C5}"/>
              </a:ext>
            </a:extLst>
          </p:cNvPr>
          <p:cNvSpPr>
            <a:spLocks noGrp="1"/>
          </p:cNvSpPr>
          <p:nvPr>
            <p:ph type="dt" sz="half" idx="10"/>
          </p:nvPr>
        </p:nvSpPr>
        <p:spPr/>
        <p:txBody>
          <a:bodyPr/>
          <a:lstStyle/>
          <a:p>
            <a:fld id="{88EEACAD-95A6-4A8C-986D-3095936BAF0D}" type="datetimeFigureOut">
              <a:rPr lang="en-ZA" smtClean="0"/>
              <a:t>13/04/2025</a:t>
            </a:fld>
            <a:endParaRPr lang="en-ZA"/>
          </a:p>
        </p:txBody>
      </p:sp>
      <p:sp>
        <p:nvSpPr>
          <p:cNvPr id="5" name="Footer Placeholder 4">
            <a:extLst>
              <a:ext uri="{FF2B5EF4-FFF2-40B4-BE49-F238E27FC236}">
                <a16:creationId xmlns:a16="http://schemas.microsoft.com/office/drawing/2014/main" id="{44FD1E77-F1B6-A160-406D-AB92A98CF80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3E69D2A-1A55-8E95-1764-598570921829}"/>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2145275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389FFAF-99C4-9012-1A2B-582F5EE7913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EEFC72B-78B6-3146-3D75-E12E5060A00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C80534E-FDCE-F465-4A98-20706B4CF013}"/>
              </a:ext>
            </a:extLst>
          </p:cNvPr>
          <p:cNvSpPr>
            <a:spLocks noGrp="1"/>
          </p:cNvSpPr>
          <p:nvPr>
            <p:ph type="dt" sz="half" idx="10"/>
          </p:nvPr>
        </p:nvSpPr>
        <p:spPr/>
        <p:txBody>
          <a:bodyPr/>
          <a:lstStyle/>
          <a:p>
            <a:fld id="{88EEACAD-95A6-4A8C-986D-3095936BAF0D}" type="datetimeFigureOut">
              <a:rPr lang="en-ZA" smtClean="0"/>
              <a:t>13/04/2025</a:t>
            </a:fld>
            <a:endParaRPr lang="en-ZA"/>
          </a:p>
        </p:txBody>
      </p:sp>
      <p:sp>
        <p:nvSpPr>
          <p:cNvPr id="5" name="Footer Placeholder 4">
            <a:extLst>
              <a:ext uri="{FF2B5EF4-FFF2-40B4-BE49-F238E27FC236}">
                <a16:creationId xmlns:a16="http://schemas.microsoft.com/office/drawing/2014/main" id="{70D373A0-3FB0-737A-C626-98DBDFECD5E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3F32DE8A-4AD6-1AB7-6B11-9CD1124891AA}"/>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385426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00EC7-A624-24E5-64DF-A00EA9208220}"/>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962E4A5-31A6-66ED-19A1-C70D9CCBD81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966394B-A209-B56F-85C8-471068210A2E}"/>
              </a:ext>
            </a:extLst>
          </p:cNvPr>
          <p:cNvSpPr>
            <a:spLocks noGrp="1"/>
          </p:cNvSpPr>
          <p:nvPr>
            <p:ph type="dt" sz="half" idx="10"/>
          </p:nvPr>
        </p:nvSpPr>
        <p:spPr/>
        <p:txBody>
          <a:bodyPr/>
          <a:lstStyle/>
          <a:p>
            <a:fld id="{88EEACAD-95A6-4A8C-986D-3095936BAF0D}" type="datetimeFigureOut">
              <a:rPr lang="en-ZA" smtClean="0"/>
              <a:t>13/04/2025</a:t>
            </a:fld>
            <a:endParaRPr lang="en-ZA"/>
          </a:p>
        </p:txBody>
      </p:sp>
      <p:sp>
        <p:nvSpPr>
          <p:cNvPr id="5" name="Footer Placeholder 4">
            <a:extLst>
              <a:ext uri="{FF2B5EF4-FFF2-40B4-BE49-F238E27FC236}">
                <a16:creationId xmlns:a16="http://schemas.microsoft.com/office/drawing/2014/main" id="{960A0144-523B-FD36-F7D1-7D6BCD27285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CFE367F-8EA8-5262-1C01-B3DC91175603}"/>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12334879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20833-EB6A-1573-4CA8-A4F11E1F62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57DC1C2E-4869-9072-05D6-1AD86667D0D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A87A5A-E0F6-5A56-64D2-3F43F75963F8}"/>
              </a:ext>
            </a:extLst>
          </p:cNvPr>
          <p:cNvSpPr>
            <a:spLocks noGrp="1"/>
          </p:cNvSpPr>
          <p:nvPr>
            <p:ph type="dt" sz="half" idx="10"/>
          </p:nvPr>
        </p:nvSpPr>
        <p:spPr/>
        <p:txBody>
          <a:bodyPr/>
          <a:lstStyle/>
          <a:p>
            <a:fld id="{88EEACAD-95A6-4A8C-986D-3095936BAF0D}" type="datetimeFigureOut">
              <a:rPr lang="en-ZA" smtClean="0"/>
              <a:t>13/04/2025</a:t>
            </a:fld>
            <a:endParaRPr lang="en-ZA"/>
          </a:p>
        </p:txBody>
      </p:sp>
      <p:sp>
        <p:nvSpPr>
          <p:cNvPr id="5" name="Footer Placeholder 4">
            <a:extLst>
              <a:ext uri="{FF2B5EF4-FFF2-40B4-BE49-F238E27FC236}">
                <a16:creationId xmlns:a16="http://schemas.microsoft.com/office/drawing/2014/main" id="{B9C6043B-1461-8A1D-8B0B-F134C52A600C}"/>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CDFB22BF-7BB7-DEF4-F072-6E83B0537214}"/>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1497177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53658-6AD7-E22F-4935-33DB3217BDCF}"/>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B47B9E7-F976-31A4-7E06-2666274A6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752223E3-1981-534F-7317-EB160B8B774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963CB3F4-7055-FE49-3B80-D218D28A3E24}"/>
              </a:ext>
            </a:extLst>
          </p:cNvPr>
          <p:cNvSpPr>
            <a:spLocks noGrp="1"/>
          </p:cNvSpPr>
          <p:nvPr>
            <p:ph type="dt" sz="half" idx="10"/>
          </p:nvPr>
        </p:nvSpPr>
        <p:spPr/>
        <p:txBody>
          <a:bodyPr/>
          <a:lstStyle/>
          <a:p>
            <a:fld id="{88EEACAD-95A6-4A8C-986D-3095936BAF0D}" type="datetimeFigureOut">
              <a:rPr lang="en-ZA" smtClean="0"/>
              <a:t>13/04/2025</a:t>
            </a:fld>
            <a:endParaRPr lang="en-ZA"/>
          </a:p>
        </p:txBody>
      </p:sp>
      <p:sp>
        <p:nvSpPr>
          <p:cNvPr id="6" name="Footer Placeholder 5">
            <a:extLst>
              <a:ext uri="{FF2B5EF4-FFF2-40B4-BE49-F238E27FC236}">
                <a16:creationId xmlns:a16="http://schemas.microsoft.com/office/drawing/2014/main" id="{30E9F4FB-0EA0-2DDE-CFC8-66F922F570D2}"/>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D24496C-6BA1-BB24-4B87-70C30DB5A6CE}"/>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1739174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C923D3-859D-EEC2-DF46-36FDFF2F2589}"/>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F55F494-7D7E-E013-960D-33D4530036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559746-B397-E5A1-02A0-C919FD46B09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3B6E371F-FC6E-B51C-B07A-4C250D6126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DF5A67F-60B3-06BA-0606-E355A2118F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53960BD-F559-9775-C260-EBB6A91C5298}"/>
              </a:ext>
            </a:extLst>
          </p:cNvPr>
          <p:cNvSpPr>
            <a:spLocks noGrp="1"/>
          </p:cNvSpPr>
          <p:nvPr>
            <p:ph type="dt" sz="half" idx="10"/>
          </p:nvPr>
        </p:nvSpPr>
        <p:spPr/>
        <p:txBody>
          <a:bodyPr/>
          <a:lstStyle/>
          <a:p>
            <a:fld id="{88EEACAD-95A6-4A8C-986D-3095936BAF0D}" type="datetimeFigureOut">
              <a:rPr lang="en-ZA" smtClean="0"/>
              <a:t>13/04/2025</a:t>
            </a:fld>
            <a:endParaRPr lang="en-ZA"/>
          </a:p>
        </p:txBody>
      </p:sp>
      <p:sp>
        <p:nvSpPr>
          <p:cNvPr id="8" name="Footer Placeholder 7">
            <a:extLst>
              <a:ext uri="{FF2B5EF4-FFF2-40B4-BE49-F238E27FC236}">
                <a16:creationId xmlns:a16="http://schemas.microsoft.com/office/drawing/2014/main" id="{C142EB7F-60F6-D518-C40A-7FD2CA44D5C4}"/>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5AA09BF1-1E21-C192-5D53-FD160E91E4FD}"/>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3669513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6A358-AC03-DBCA-3A34-7AEA5252F64E}"/>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4ADB86AB-F728-2862-698C-FE5065EBAFA1}"/>
              </a:ext>
            </a:extLst>
          </p:cNvPr>
          <p:cNvSpPr>
            <a:spLocks noGrp="1"/>
          </p:cNvSpPr>
          <p:nvPr>
            <p:ph type="dt" sz="half" idx="10"/>
          </p:nvPr>
        </p:nvSpPr>
        <p:spPr/>
        <p:txBody>
          <a:bodyPr/>
          <a:lstStyle/>
          <a:p>
            <a:fld id="{88EEACAD-95A6-4A8C-986D-3095936BAF0D}" type="datetimeFigureOut">
              <a:rPr lang="en-ZA" smtClean="0"/>
              <a:t>13/04/2025</a:t>
            </a:fld>
            <a:endParaRPr lang="en-ZA"/>
          </a:p>
        </p:txBody>
      </p:sp>
      <p:sp>
        <p:nvSpPr>
          <p:cNvPr id="4" name="Footer Placeholder 3">
            <a:extLst>
              <a:ext uri="{FF2B5EF4-FFF2-40B4-BE49-F238E27FC236}">
                <a16:creationId xmlns:a16="http://schemas.microsoft.com/office/drawing/2014/main" id="{20C6A467-0002-F9A4-328A-B36BC529AA84}"/>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D57763FF-A379-20B3-5E19-AF9223261348}"/>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3987709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79C84D-DBC3-1147-6299-007BCBDCAA71}"/>
              </a:ext>
            </a:extLst>
          </p:cNvPr>
          <p:cNvSpPr>
            <a:spLocks noGrp="1"/>
          </p:cNvSpPr>
          <p:nvPr>
            <p:ph type="dt" sz="half" idx="10"/>
          </p:nvPr>
        </p:nvSpPr>
        <p:spPr/>
        <p:txBody>
          <a:bodyPr/>
          <a:lstStyle/>
          <a:p>
            <a:fld id="{88EEACAD-95A6-4A8C-986D-3095936BAF0D}" type="datetimeFigureOut">
              <a:rPr lang="en-ZA" smtClean="0"/>
              <a:t>13/04/2025</a:t>
            </a:fld>
            <a:endParaRPr lang="en-ZA"/>
          </a:p>
        </p:txBody>
      </p:sp>
      <p:sp>
        <p:nvSpPr>
          <p:cNvPr id="3" name="Footer Placeholder 2">
            <a:extLst>
              <a:ext uri="{FF2B5EF4-FFF2-40B4-BE49-F238E27FC236}">
                <a16:creationId xmlns:a16="http://schemas.microsoft.com/office/drawing/2014/main" id="{34EA8AFB-BBEB-ABBF-C9D0-65C90A625845}"/>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BDE0C238-9D1D-CAE5-2A57-EF21A3AB8885}"/>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3342063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E4CEA-5F72-4A8A-87D8-C4FB955DF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CDAAE620-B4F4-2A19-9CC0-BD26B2AF2B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8E8DE21-603E-DC43-02BE-AEDA4F6882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E85889-D4FC-9F53-FEFE-E7FC13D61F84}"/>
              </a:ext>
            </a:extLst>
          </p:cNvPr>
          <p:cNvSpPr>
            <a:spLocks noGrp="1"/>
          </p:cNvSpPr>
          <p:nvPr>
            <p:ph type="dt" sz="half" idx="10"/>
          </p:nvPr>
        </p:nvSpPr>
        <p:spPr/>
        <p:txBody>
          <a:bodyPr/>
          <a:lstStyle/>
          <a:p>
            <a:fld id="{88EEACAD-95A6-4A8C-986D-3095936BAF0D}" type="datetimeFigureOut">
              <a:rPr lang="en-ZA" smtClean="0"/>
              <a:t>13/04/2025</a:t>
            </a:fld>
            <a:endParaRPr lang="en-ZA"/>
          </a:p>
        </p:txBody>
      </p:sp>
      <p:sp>
        <p:nvSpPr>
          <p:cNvPr id="6" name="Footer Placeholder 5">
            <a:extLst>
              <a:ext uri="{FF2B5EF4-FFF2-40B4-BE49-F238E27FC236}">
                <a16:creationId xmlns:a16="http://schemas.microsoft.com/office/drawing/2014/main" id="{2151C33A-C2BB-E037-150C-091C5539BD7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BA86DA75-B01B-73C5-1196-079F3DAA0B6A}"/>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4227187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AA63C-574A-3255-A9DE-54A6A65098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90CFAE52-B498-3727-A47F-8B72E951181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BABF0285-34D4-2A98-452E-B25AF3416A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47F98E-04AC-CC8A-ABA0-8C3F9DDDE094}"/>
              </a:ext>
            </a:extLst>
          </p:cNvPr>
          <p:cNvSpPr>
            <a:spLocks noGrp="1"/>
          </p:cNvSpPr>
          <p:nvPr>
            <p:ph type="dt" sz="half" idx="10"/>
          </p:nvPr>
        </p:nvSpPr>
        <p:spPr/>
        <p:txBody>
          <a:bodyPr/>
          <a:lstStyle/>
          <a:p>
            <a:fld id="{88EEACAD-95A6-4A8C-986D-3095936BAF0D}" type="datetimeFigureOut">
              <a:rPr lang="en-ZA" smtClean="0"/>
              <a:t>13/04/2025</a:t>
            </a:fld>
            <a:endParaRPr lang="en-ZA"/>
          </a:p>
        </p:txBody>
      </p:sp>
      <p:sp>
        <p:nvSpPr>
          <p:cNvPr id="6" name="Footer Placeholder 5">
            <a:extLst>
              <a:ext uri="{FF2B5EF4-FFF2-40B4-BE49-F238E27FC236}">
                <a16:creationId xmlns:a16="http://schemas.microsoft.com/office/drawing/2014/main" id="{30D48117-BB2B-4FDC-341D-001D461AC92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9D869316-4980-76AE-D7F8-950AAD10B131}"/>
              </a:ext>
            </a:extLst>
          </p:cNvPr>
          <p:cNvSpPr>
            <a:spLocks noGrp="1"/>
          </p:cNvSpPr>
          <p:nvPr>
            <p:ph type="sldNum" sz="quarter" idx="12"/>
          </p:nvPr>
        </p:nvSpPr>
        <p:spPr/>
        <p:txBody>
          <a:bodyPr/>
          <a:lstStyle/>
          <a:p>
            <a:fld id="{CD8C66BC-02A0-4160-A055-E7F81A1697C8}" type="slidenum">
              <a:rPr lang="en-ZA" smtClean="0"/>
              <a:t>‹#›</a:t>
            </a:fld>
            <a:endParaRPr lang="en-ZA"/>
          </a:p>
        </p:txBody>
      </p:sp>
    </p:spTree>
    <p:extLst>
      <p:ext uri="{BB962C8B-B14F-4D97-AF65-F5344CB8AC3E}">
        <p14:creationId xmlns:p14="http://schemas.microsoft.com/office/powerpoint/2010/main" val="2145239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BBC8B8-F18A-9A41-26E7-2040FEEA65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633B22B6-537F-BB30-0452-43C164E458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E7D662D-707B-8E0B-7731-B6CA7A8EEC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8EEACAD-95A6-4A8C-986D-3095936BAF0D}" type="datetimeFigureOut">
              <a:rPr lang="en-ZA" smtClean="0"/>
              <a:t>13/04/2025</a:t>
            </a:fld>
            <a:endParaRPr lang="en-ZA"/>
          </a:p>
        </p:txBody>
      </p:sp>
      <p:sp>
        <p:nvSpPr>
          <p:cNvPr id="5" name="Footer Placeholder 4">
            <a:extLst>
              <a:ext uri="{FF2B5EF4-FFF2-40B4-BE49-F238E27FC236}">
                <a16:creationId xmlns:a16="http://schemas.microsoft.com/office/drawing/2014/main" id="{F5B8380A-FE07-D9CA-D3F7-A7371786E9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B7717524-F9CE-FDC2-87F9-6A399AB6DC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D8C66BC-02A0-4160-A055-E7F81A1697C8}" type="slidenum">
              <a:rPr lang="en-ZA" smtClean="0"/>
              <a:t>‹#›</a:t>
            </a:fld>
            <a:endParaRPr lang="en-ZA"/>
          </a:p>
        </p:txBody>
      </p:sp>
    </p:spTree>
    <p:extLst>
      <p:ext uri="{BB962C8B-B14F-4D97-AF65-F5344CB8AC3E}">
        <p14:creationId xmlns:p14="http://schemas.microsoft.com/office/powerpoint/2010/main" val="190283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EC1B3-F432-DA54-2167-4E1296920FD1}"/>
              </a:ext>
            </a:extLst>
          </p:cNvPr>
          <p:cNvSpPr>
            <a:spLocks noGrp="1"/>
          </p:cNvSpPr>
          <p:nvPr>
            <p:ph type="title"/>
          </p:nvPr>
        </p:nvSpPr>
        <p:spPr>
          <a:xfrm>
            <a:off x="5918789" y="483154"/>
            <a:ext cx="6055497" cy="2319707"/>
          </a:xfrm>
        </p:spPr>
        <p:txBody>
          <a:bodyPr>
            <a:noAutofit/>
          </a:bodyPr>
          <a:lstStyle/>
          <a:p>
            <a:pPr algn="ctr"/>
            <a:r>
              <a:rPr lang="en-US" sz="9000" dirty="0">
                <a:latin typeface="Alasassy Caps" panose="020F0502020204030204" pitchFamily="2" charset="0"/>
              </a:rPr>
              <a:t>Who</a:t>
            </a:r>
            <a:r>
              <a:rPr lang="en-US" sz="9500" dirty="0">
                <a:latin typeface="Alasassy Caps" panose="020F0502020204030204" pitchFamily="2" charset="0"/>
              </a:rPr>
              <a:t> do you say I am?</a:t>
            </a:r>
            <a:endParaRPr lang="en-ZA" sz="9500" dirty="0">
              <a:latin typeface="Alasassy Caps" panose="020F0502020204030204" pitchFamily="2" charset="0"/>
            </a:endParaRPr>
          </a:p>
        </p:txBody>
      </p:sp>
      <p:sp>
        <p:nvSpPr>
          <p:cNvPr id="3" name="Title 1">
            <a:extLst>
              <a:ext uri="{FF2B5EF4-FFF2-40B4-BE49-F238E27FC236}">
                <a16:creationId xmlns:a16="http://schemas.microsoft.com/office/drawing/2014/main" id="{D7D2B2FE-B5A8-2945-7C1C-433393F84138}"/>
              </a:ext>
            </a:extLst>
          </p:cNvPr>
          <p:cNvSpPr txBox="1">
            <a:spLocks/>
          </p:cNvSpPr>
          <p:nvPr/>
        </p:nvSpPr>
        <p:spPr>
          <a:xfrm>
            <a:off x="6058126" y="3552926"/>
            <a:ext cx="6055497" cy="231970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000" dirty="0">
                <a:latin typeface="Alasassy Caps" panose="020F0502020204030204" pitchFamily="2" charset="0"/>
              </a:rPr>
              <a:t>Overcoming the false self</a:t>
            </a:r>
            <a:endParaRPr lang="en-ZA" sz="5000" dirty="0">
              <a:latin typeface="Alasassy Caps" panose="020F0502020204030204" pitchFamily="2" charset="0"/>
            </a:endParaRPr>
          </a:p>
        </p:txBody>
      </p:sp>
    </p:spTree>
    <p:extLst>
      <p:ext uri="{BB962C8B-B14F-4D97-AF65-F5344CB8AC3E}">
        <p14:creationId xmlns:p14="http://schemas.microsoft.com/office/powerpoint/2010/main" val="2766013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How the false identity </a:t>
            </a:r>
            <a:r>
              <a:rPr lang="en-US">
                <a:solidFill>
                  <a:schemeClr val="bg1"/>
                </a:solidFill>
              </a:rPr>
              <a:t>is formed</a:t>
            </a:r>
            <a:endParaRPr lang="en-ZA" dirty="0">
              <a:solidFill>
                <a:schemeClr val="bg1"/>
              </a:solidFill>
            </a:endParaRPr>
          </a:p>
        </p:txBody>
      </p:sp>
      <p:graphicFrame>
        <p:nvGraphicFramePr>
          <p:cNvPr id="4" name="Content Placeholder 3">
            <a:extLst>
              <a:ext uri="{FF2B5EF4-FFF2-40B4-BE49-F238E27FC236}">
                <a16:creationId xmlns:a16="http://schemas.microsoft.com/office/drawing/2014/main" id="{6754BD51-1B09-BB1F-7615-3E13CE207512}"/>
              </a:ext>
            </a:extLst>
          </p:cNvPr>
          <p:cNvGraphicFramePr>
            <a:graphicFrameLocks noGrp="1"/>
          </p:cNvGraphicFramePr>
          <p:nvPr>
            <p:ph idx="1"/>
            <p:extLst>
              <p:ext uri="{D42A27DB-BD31-4B8C-83A1-F6EECF244321}">
                <p14:modId xmlns:p14="http://schemas.microsoft.com/office/powerpoint/2010/main" val="557094309"/>
              </p:ext>
            </p:extLst>
          </p:nvPr>
        </p:nvGraphicFramePr>
        <p:xfrm>
          <a:off x="838200" y="2141537"/>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5235A099-1E95-6626-A0CE-5262A17FFFDE}"/>
              </a:ext>
            </a:extLst>
          </p:cNvPr>
          <p:cNvSpPr txBox="1"/>
          <p:nvPr/>
        </p:nvSpPr>
        <p:spPr>
          <a:xfrm>
            <a:off x="1221379" y="3252652"/>
            <a:ext cx="1759132" cy="1477328"/>
          </a:xfrm>
          <a:prstGeom prst="rect">
            <a:avLst/>
          </a:prstGeom>
          <a:noFill/>
          <a:ln>
            <a:solidFill>
              <a:srgbClr val="FF0000"/>
            </a:solidFill>
          </a:ln>
        </p:spPr>
        <p:txBody>
          <a:bodyPr wrap="square" rtlCol="0">
            <a:spAutoFit/>
          </a:bodyPr>
          <a:lstStyle/>
          <a:p>
            <a:r>
              <a:rPr lang="en-ZA" u="sng" dirty="0">
                <a:solidFill>
                  <a:schemeClr val="bg1"/>
                </a:solidFill>
              </a:rPr>
              <a:t>Identities</a:t>
            </a:r>
            <a:r>
              <a:rPr lang="en-ZA" dirty="0">
                <a:solidFill>
                  <a:schemeClr val="bg1"/>
                </a:solidFill>
              </a:rPr>
              <a:t>:</a:t>
            </a:r>
          </a:p>
          <a:p>
            <a:r>
              <a:rPr lang="en-ZA" dirty="0">
                <a:solidFill>
                  <a:schemeClr val="bg1"/>
                </a:solidFill>
              </a:rPr>
              <a:t>Shame/guilt</a:t>
            </a:r>
          </a:p>
          <a:p>
            <a:r>
              <a:rPr lang="en-ZA" dirty="0">
                <a:solidFill>
                  <a:schemeClr val="bg1"/>
                </a:solidFill>
              </a:rPr>
              <a:t>Unworthiness</a:t>
            </a:r>
          </a:p>
          <a:p>
            <a:r>
              <a:rPr lang="en-ZA" dirty="0">
                <a:solidFill>
                  <a:schemeClr val="bg1"/>
                </a:solidFill>
              </a:rPr>
              <a:t>Fear</a:t>
            </a:r>
          </a:p>
          <a:p>
            <a:r>
              <a:rPr lang="en-ZA" dirty="0">
                <a:solidFill>
                  <a:schemeClr val="bg1"/>
                </a:solidFill>
              </a:rPr>
              <a:t>Pride</a:t>
            </a:r>
          </a:p>
        </p:txBody>
      </p:sp>
      <p:sp>
        <p:nvSpPr>
          <p:cNvPr id="6" name="TextBox 5">
            <a:extLst>
              <a:ext uri="{FF2B5EF4-FFF2-40B4-BE49-F238E27FC236}">
                <a16:creationId xmlns:a16="http://schemas.microsoft.com/office/drawing/2014/main" id="{E1CF6C49-6765-82FE-6A33-9D3344267319}"/>
              </a:ext>
            </a:extLst>
          </p:cNvPr>
          <p:cNvSpPr txBox="1"/>
          <p:nvPr/>
        </p:nvSpPr>
        <p:spPr>
          <a:xfrm>
            <a:off x="5538651" y="5745391"/>
            <a:ext cx="1410789" cy="369332"/>
          </a:xfrm>
          <a:prstGeom prst="rect">
            <a:avLst/>
          </a:prstGeom>
          <a:solidFill>
            <a:srgbClr val="0070C0"/>
          </a:solidFill>
        </p:spPr>
        <p:txBody>
          <a:bodyPr wrap="square" rtlCol="0">
            <a:spAutoFit/>
          </a:bodyPr>
          <a:lstStyle/>
          <a:p>
            <a:r>
              <a:rPr lang="en-ZA" dirty="0">
                <a:solidFill>
                  <a:schemeClr val="bg1"/>
                </a:solidFill>
              </a:rPr>
              <a:t>assimilation</a:t>
            </a:r>
          </a:p>
        </p:txBody>
      </p:sp>
      <p:sp>
        <p:nvSpPr>
          <p:cNvPr id="7" name="TextBox 6">
            <a:extLst>
              <a:ext uri="{FF2B5EF4-FFF2-40B4-BE49-F238E27FC236}">
                <a16:creationId xmlns:a16="http://schemas.microsoft.com/office/drawing/2014/main" id="{33E48EC3-3663-1EF6-674F-03CD59A7E59E}"/>
              </a:ext>
            </a:extLst>
          </p:cNvPr>
          <p:cNvSpPr txBox="1"/>
          <p:nvPr/>
        </p:nvSpPr>
        <p:spPr>
          <a:xfrm>
            <a:off x="3973831" y="4487003"/>
            <a:ext cx="744582" cy="369332"/>
          </a:xfrm>
          <a:prstGeom prst="rect">
            <a:avLst/>
          </a:prstGeom>
          <a:solidFill>
            <a:srgbClr val="0070C0"/>
          </a:solidFill>
        </p:spPr>
        <p:txBody>
          <a:bodyPr wrap="square" rtlCol="0">
            <a:spAutoFit/>
          </a:bodyPr>
          <a:lstStyle/>
          <a:p>
            <a:r>
              <a:rPr lang="en-ZA" dirty="0">
                <a:solidFill>
                  <a:schemeClr val="bg1"/>
                </a:solidFill>
              </a:rPr>
              <a:t>belief</a:t>
            </a:r>
          </a:p>
        </p:txBody>
      </p:sp>
      <p:sp>
        <p:nvSpPr>
          <p:cNvPr id="8" name="TextBox 7">
            <a:extLst>
              <a:ext uri="{FF2B5EF4-FFF2-40B4-BE49-F238E27FC236}">
                <a16:creationId xmlns:a16="http://schemas.microsoft.com/office/drawing/2014/main" id="{2E5CDFCC-DD20-0A27-75A9-18B7B99B0B0B}"/>
              </a:ext>
            </a:extLst>
          </p:cNvPr>
          <p:cNvSpPr txBox="1"/>
          <p:nvPr/>
        </p:nvSpPr>
        <p:spPr>
          <a:xfrm>
            <a:off x="5682342" y="2018374"/>
            <a:ext cx="1023258" cy="369332"/>
          </a:xfrm>
          <a:prstGeom prst="rect">
            <a:avLst/>
          </a:prstGeom>
          <a:solidFill>
            <a:srgbClr val="0070C0"/>
          </a:solidFill>
        </p:spPr>
        <p:txBody>
          <a:bodyPr wrap="square" rtlCol="0">
            <a:spAutoFit/>
          </a:bodyPr>
          <a:lstStyle/>
          <a:p>
            <a:r>
              <a:rPr lang="en-ZA" dirty="0">
                <a:solidFill>
                  <a:schemeClr val="bg1"/>
                </a:solidFill>
              </a:rPr>
              <a:t>reaction</a:t>
            </a:r>
          </a:p>
        </p:txBody>
      </p:sp>
      <p:sp>
        <p:nvSpPr>
          <p:cNvPr id="9" name="TextBox 8">
            <a:extLst>
              <a:ext uri="{FF2B5EF4-FFF2-40B4-BE49-F238E27FC236}">
                <a16:creationId xmlns:a16="http://schemas.microsoft.com/office/drawing/2014/main" id="{8193AA19-B7FB-7661-E845-7114EEB4D98F}"/>
              </a:ext>
            </a:extLst>
          </p:cNvPr>
          <p:cNvSpPr txBox="1"/>
          <p:nvPr/>
        </p:nvSpPr>
        <p:spPr>
          <a:xfrm>
            <a:off x="7605306" y="4487003"/>
            <a:ext cx="1127760" cy="369332"/>
          </a:xfrm>
          <a:prstGeom prst="rect">
            <a:avLst/>
          </a:prstGeom>
          <a:solidFill>
            <a:srgbClr val="0070C0"/>
          </a:solidFill>
        </p:spPr>
        <p:txBody>
          <a:bodyPr wrap="square" rtlCol="0">
            <a:spAutoFit/>
          </a:bodyPr>
          <a:lstStyle/>
          <a:p>
            <a:r>
              <a:rPr lang="en-ZA" dirty="0">
                <a:solidFill>
                  <a:schemeClr val="bg1"/>
                </a:solidFill>
              </a:rPr>
              <a:t>stimulus</a:t>
            </a:r>
          </a:p>
        </p:txBody>
      </p:sp>
      <p:sp>
        <p:nvSpPr>
          <p:cNvPr id="11" name="TextBox 10">
            <a:extLst>
              <a:ext uri="{FF2B5EF4-FFF2-40B4-BE49-F238E27FC236}">
                <a16:creationId xmlns:a16="http://schemas.microsoft.com/office/drawing/2014/main" id="{1820333D-B178-C830-1711-50753ADEB0E7}"/>
              </a:ext>
            </a:extLst>
          </p:cNvPr>
          <p:cNvSpPr txBox="1"/>
          <p:nvPr/>
        </p:nvSpPr>
        <p:spPr>
          <a:xfrm>
            <a:off x="9343208" y="3089366"/>
            <a:ext cx="2500449" cy="2031325"/>
          </a:xfrm>
          <a:prstGeom prst="rect">
            <a:avLst/>
          </a:prstGeom>
          <a:noFill/>
          <a:ln>
            <a:solidFill>
              <a:srgbClr val="FF0000"/>
            </a:solidFill>
          </a:ln>
        </p:spPr>
        <p:txBody>
          <a:bodyPr wrap="square" rtlCol="0">
            <a:spAutoFit/>
          </a:bodyPr>
          <a:lstStyle/>
          <a:p>
            <a:r>
              <a:rPr lang="en-ZA" u="sng" dirty="0">
                <a:solidFill>
                  <a:schemeClr val="bg1"/>
                </a:solidFill>
              </a:rPr>
              <a:t>Sources:</a:t>
            </a:r>
          </a:p>
          <a:p>
            <a:pPr marL="285750" indent="-285750">
              <a:buFont typeface="Arial" panose="020B0604020202020204" pitchFamily="34" charset="0"/>
              <a:buChar char="•"/>
            </a:pPr>
            <a:r>
              <a:rPr lang="en-ZA" dirty="0">
                <a:solidFill>
                  <a:schemeClr val="bg1"/>
                </a:solidFill>
              </a:rPr>
              <a:t>Things you have done / not done (sin)</a:t>
            </a:r>
          </a:p>
          <a:p>
            <a:pPr marL="285750" indent="-285750">
              <a:buFont typeface="Arial" panose="020B0604020202020204" pitchFamily="34" charset="0"/>
              <a:buChar char="•"/>
            </a:pPr>
            <a:r>
              <a:rPr lang="en-ZA" dirty="0">
                <a:solidFill>
                  <a:schemeClr val="bg1"/>
                </a:solidFill>
              </a:rPr>
              <a:t>Things others have done to you</a:t>
            </a:r>
          </a:p>
          <a:p>
            <a:pPr marL="285750" indent="-285750">
              <a:buFont typeface="Arial" panose="020B0604020202020204" pitchFamily="34" charset="0"/>
              <a:buChar char="•"/>
            </a:pPr>
            <a:r>
              <a:rPr lang="en-ZA" dirty="0">
                <a:solidFill>
                  <a:schemeClr val="bg1"/>
                </a:solidFill>
              </a:rPr>
              <a:t>Broken world</a:t>
            </a:r>
          </a:p>
          <a:p>
            <a:pPr marL="285750" indent="-285750">
              <a:buFont typeface="Arial" panose="020B0604020202020204" pitchFamily="34" charset="0"/>
              <a:buChar char="•"/>
            </a:pPr>
            <a:r>
              <a:rPr lang="en-ZA" dirty="0">
                <a:solidFill>
                  <a:schemeClr val="bg1"/>
                </a:solidFill>
              </a:rPr>
              <a:t>God</a:t>
            </a:r>
          </a:p>
        </p:txBody>
      </p:sp>
    </p:spTree>
    <p:extLst>
      <p:ext uri="{BB962C8B-B14F-4D97-AF65-F5344CB8AC3E}">
        <p14:creationId xmlns:p14="http://schemas.microsoft.com/office/powerpoint/2010/main" val="25732926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From hero to zero…</a:t>
            </a:r>
            <a:endParaRPr lang="en-ZA"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fontScale="85000" lnSpcReduction="20000"/>
          </a:bodyPr>
          <a:lstStyle/>
          <a:p>
            <a:pPr marL="0" indent="0">
              <a:buNone/>
            </a:pPr>
            <a:r>
              <a:rPr lang="en-US" b="1" baseline="30000" dirty="0">
                <a:solidFill>
                  <a:schemeClr val="bg1"/>
                </a:solidFill>
                <a:latin typeface="system-ui"/>
              </a:rPr>
              <a:t>21 </a:t>
            </a:r>
            <a:r>
              <a:rPr lang="en-US" dirty="0">
                <a:solidFill>
                  <a:schemeClr val="bg1"/>
                </a:solidFill>
                <a:latin typeface="system-ui"/>
              </a:rPr>
              <a:t>From that time Jesus began to </a:t>
            </a:r>
            <a:r>
              <a:rPr lang="en-US" dirty="0">
                <a:solidFill>
                  <a:srgbClr val="FFFF00"/>
                </a:solidFill>
                <a:latin typeface="system-ui"/>
              </a:rPr>
              <a:t>show his disciples </a:t>
            </a:r>
            <a:r>
              <a:rPr lang="en-US" dirty="0">
                <a:solidFill>
                  <a:schemeClr val="bg1"/>
                </a:solidFill>
                <a:latin typeface="system-ui"/>
              </a:rPr>
              <a:t>that he must go to Jerusalem and </a:t>
            </a:r>
            <a:r>
              <a:rPr lang="en-US" dirty="0">
                <a:solidFill>
                  <a:srgbClr val="FFFF00"/>
                </a:solidFill>
                <a:latin typeface="system-ui"/>
              </a:rPr>
              <a:t>suffer </a:t>
            </a:r>
            <a:r>
              <a:rPr lang="en-US" dirty="0">
                <a:solidFill>
                  <a:schemeClr val="bg1"/>
                </a:solidFill>
                <a:latin typeface="system-ui"/>
              </a:rPr>
              <a:t>many things from the elders and chief priests and scribes, and </a:t>
            </a:r>
            <a:r>
              <a:rPr lang="en-US" dirty="0">
                <a:solidFill>
                  <a:srgbClr val="FFFF00"/>
                </a:solidFill>
                <a:latin typeface="system-ui"/>
              </a:rPr>
              <a:t>be killed</a:t>
            </a:r>
            <a:r>
              <a:rPr lang="en-US" dirty="0">
                <a:solidFill>
                  <a:schemeClr val="bg1"/>
                </a:solidFill>
                <a:latin typeface="system-ui"/>
              </a:rPr>
              <a:t>, and on the third day </a:t>
            </a:r>
            <a:r>
              <a:rPr lang="en-US" dirty="0">
                <a:solidFill>
                  <a:srgbClr val="FFFF00"/>
                </a:solidFill>
                <a:latin typeface="system-ui"/>
              </a:rPr>
              <a:t>be raised</a:t>
            </a:r>
            <a:r>
              <a:rPr lang="en-US" dirty="0">
                <a:solidFill>
                  <a:schemeClr val="bg1"/>
                </a:solidFill>
                <a:latin typeface="system-ui"/>
              </a:rPr>
              <a:t>. </a:t>
            </a:r>
            <a:r>
              <a:rPr lang="en-US" b="1" baseline="30000" dirty="0">
                <a:solidFill>
                  <a:schemeClr val="bg1"/>
                </a:solidFill>
                <a:latin typeface="system-ui"/>
              </a:rPr>
              <a:t>22 </a:t>
            </a:r>
            <a:r>
              <a:rPr lang="en-US" dirty="0">
                <a:solidFill>
                  <a:schemeClr val="bg1"/>
                </a:solidFill>
                <a:latin typeface="system-ui"/>
              </a:rPr>
              <a:t>And Peter took him aside and began to rebuke him, saying, “Far be it from you, Lord! This shall never happen to you.” </a:t>
            </a:r>
            <a:r>
              <a:rPr lang="en-US" b="1" baseline="30000" dirty="0">
                <a:solidFill>
                  <a:schemeClr val="bg1"/>
                </a:solidFill>
                <a:latin typeface="system-ui"/>
              </a:rPr>
              <a:t>23 </a:t>
            </a:r>
            <a:r>
              <a:rPr lang="en-US" dirty="0">
                <a:solidFill>
                  <a:schemeClr val="bg1"/>
                </a:solidFill>
                <a:latin typeface="system-ui"/>
              </a:rPr>
              <a:t>But he turned and said to Peter, </a:t>
            </a:r>
            <a:r>
              <a:rPr lang="en-US" dirty="0">
                <a:solidFill>
                  <a:srgbClr val="FF0000"/>
                </a:solidFill>
                <a:latin typeface="system-ui"/>
              </a:rPr>
              <a:t>“Get behind me, Satan! You are a hindrance to me. For you are not setting your mind on the things of God, but on the things of man.”</a:t>
            </a:r>
          </a:p>
          <a:p>
            <a:pPr marL="0" indent="0">
              <a:buNone/>
            </a:pPr>
            <a:endParaRPr lang="en-US" dirty="0">
              <a:solidFill>
                <a:srgbClr val="FF0000"/>
              </a:solidFill>
              <a:latin typeface="system-ui"/>
            </a:endParaRPr>
          </a:p>
          <a:p>
            <a:pPr marL="0" indent="0">
              <a:buNone/>
            </a:pPr>
            <a:r>
              <a:rPr lang="en-US" dirty="0">
                <a:solidFill>
                  <a:schemeClr val="bg1"/>
                </a:solidFill>
                <a:latin typeface="system-ui"/>
              </a:rPr>
              <a:t>The false self does not submit to God and His ways.</a:t>
            </a:r>
          </a:p>
          <a:p>
            <a:r>
              <a:rPr lang="en-US" dirty="0">
                <a:solidFill>
                  <a:schemeClr val="bg1"/>
                </a:solidFill>
                <a:latin typeface="system-ui"/>
              </a:rPr>
              <a:t>Correct </a:t>
            </a:r>
          </a:p>
          <a:p>
            <a:r>
              <a:rPr lang="en-US" dirty="0">
                <a:solidFill>
                  <a:schemeClr val="bg1"/>
                </a:solidFill>
                <a:latin typeface="system-ui"/>
              </a:rPr>
              <a:t>Contradict</a:t>
            </a:r>
          </a:p>
          <a:p>
            <a:r>
              <a:rPr lang="en-US" dirty="0">
                <a:solidFill>
                  <a:schemeClr val="bg1"/>
                </a:solidFill>
                <a:latin typeface="system-ui"/>
              </a:rPr>
              <a:t>Insult</a:t>
            </a:r>
          </a:p>
          <a:p>
            <a:r>
              <a:rPr lang="en-US" dirty="0">
                <a:solidFill>
                  <a:schemeClr val="bg1"/>
                </a:solidFill>
                <a:latin typeface="system-ui"/>
              </a:rPr>
              <a:t>Hinder</a:t>
            </a:r>
          </a:p>
        </p:txBody>
      </p:sp>
    </p:spTree>
    <p:extLst>
      <p:ext uri="{BB962C8B-B14F-4D97-AF65-F5344CB8AC3E}">
        <p14:creationId xmlns:p14="http://schemas.microsoft.com/office/powerpoint/2010/main" val="364472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True identity formation</a:t>
            </a:r>
            <a:endParaRPr lang="en-ZA" dirty="0">
              <a:solidFill>
                <a:schemeClr val="bg1"/>
              </a:solidFill>
            </a:endParaRPr>
          </a:p>
        </p:txBody>
      </p:sp>
      <p:graphicFrame>
        <p:nvGraphicFramePr>
          <p:cNvPr id="4" name="Content Placeholder 3">
            <a:extLst>
              <a:ext uri="{FF2B5EF4-FFF2-40B4-BE49-F238E27FC236}">
                <a16:creationId xmlns:a16="http://schemas.microsoft.com/office/drawing/2014/main" id="{6754BD51-1B09-BB1F-7615-3E13CE207512}"/>
              </a:ext>
            </a:extLst>
          </p:cNvPr>
          <p:cNvGraphicFramePr>
            <a:graphicFrameLocks noGrp="1"/>
          </p:cNvGraphicFramePr>
          <p:nvPr>
            <p:ph idx="1"/>
            <p:extLst>
              <p:ext uri="{D42A27DB-BD31-4B8C-83A1-F6EECF244321}">
                <p14:modId xmlns:p14="http://schemas.microsoft.com/office/powerpoint/2010/main" val="1795227914"/>
              </p:ext>
            </p:extLst>
          </p:nvPr>
        </p:nvGraphicFramePr>
        <p:xfrm>
          <a:off x="838200" y="2141537"/>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5235A099-1E95-6626-A0CE-5262A17FFFDE}"/>
              </a:ext>
            </a:extLst>
          </p:cNvPr>
          <p:cNvSpPr txBox="1"/>
          <p:nvPr/>
        </p:nvSpPr>
        <p:spPr>
          <a:xfrm>
            <a:off x="931817" y="3252652"/>
            <a:ext cx="2048694" cy="1754326"/>
          </a:xfrm>
          <a:prstGeom prst="rect">
            <a:avLst/>
          </a:prstGeom>
          <a:noFill/>
          <a:ln>
            <a:solidFill>
              <a:srgbClr val="FF0000"/>
            </a:solidFill>
          </a:ln>
        </p:spPr>
        <p:txBody>
          <a:bodyPr wrap="square" rtlCol="0">
            <a:spAutoFit/>
          </a:bodyPr>
          <a:lstStyle/>
          <a:p>
            <a:r>
              <a:rPr lang="en-ZA" u="sng" dirty="0">
                <a:solidFill>
                  <a:schemeClr val="bg1"/>
                </a:solidFill>
              </a:rPr>
              <a:t>Identities</a:t>
            </a:r>
            <a:r>
              <a:rPr lang="en-ZA" dirty="0">
                <a:solidFill>
                  <a:schemeClr val="bg1"/>
                </a:solidFill>
              </a:rPr>
              <a:t>:</a:t>
            </a:r>
          </a:p>
          <a:p>
            <a:r>
              <a:rPr lang="en-ZA" dirty="0">
                <a:solidFill>
                  <a:schemeClr val="bg1"/>
                </a:solidFill>
              </a:rPr>
              <a:t>Loved</a:t>
            </a:r>
          </a:p>
          <a:p>
            <a:r>
              <a:rPr lang="en-ZA" dirty="0">
                <a:solidFill>
                  <a:schemeClr val="bg1"/>
                </a:solidFill>
              </a:rPr>
              <a:t>Forgiven</a:t>
            </a:r>
          </a:p>
          <a:p>
            <a:r>
              <a:rPr lang="en-ZA" dirty="0">
                <a:solidFill>
                  <a:schemeClr val="bg1"/>
                </a:solidFill>
              </a:rPr>
              <a:t>Free</a:t>
            </a:r>
          </a:p>
          <a:p>
            <a:r>
              <a:rPr lang="en-ZA" dirty="0">
                <a:solidFill>
                  <a:schemeClr val="bg1"/>
                </a:solidFill>
              </a:rPr>
              <a:t>Son/</a:t>
            </a:r>
            <a:r>
              <a:rPr lang="en-ZA" dirty="0" err="1">
                <a:solidFill>
                  <a:schemeClr val="bg1"/>
                </a:solidFill>
              </a:rPr>
              <a:t>Daughtership</a:t>
            </a:r>
            <a:endParaRPr lang="en-ZA" dirty="0">
              <a:solidFill>
                <a:schemeClr val="bg1"/>
              </a:solidFill>
            </a:endParaRPr>
          </a:p>
          <a:p>
            <a:r>
              <a:rPr lang="en-ZA" dirty="0">
                <a:solidFill>
                  <a:schemeClr val="bg1"/>
                </a:solidFill>
              </a:rPr>
              <a:t>Eternal hope</a:t>
            </a:r>
          </a:p>
        </p:txBody>
      </p:sp>
      <p:sp>
        <p:nvSpPr>
          <p:cNvPr id="6" name="TextBox 5">
            <a:extLst>
              <a:ext uri="{FF2B5EF4-FFF2-40B4-BE49-F238E27FC236}">
                <a16:creationId xmlns:a16="http://schemas.microsoft.com/office/drawing/2014/main" id="{E1CF6C49-6765-82FE-6A33-9D3344267319}"/>
              </a:ext>
            </a:extLst>
          </p:cNvPr>
          <p:cNvSpPr txBox="1"/>
          <p:nvPr/>
        </p:nvSpPr>
        <p:spPr>
          <a:xfrm>
            <a:off x="5630091" y="5745391"/>
            <a:ext cx="1166949" cy="369332"/>
          </a:xfrm>
          <a:prstGeom prst="rect">
            <a:avLst/>
          </a:prstGeom>
          <a:solidFill>
            <a:srgbClr val="0070C0"/>
          </a:solidFill>
        </p:spPr>
        <p:txBody>
          <a:bodyPr wrap="square" rtlCol="0">
            <a:spAutoFit/>
          </a:bodyPr>
          <a:lstStyle/>
          <a:p>
            <a:r>
              <a:rPr lang="en-ZA" dirty="0">
                <a:solidFill>
                  <a:schemeClr val="bg1"/>
                </a:solidFill>
              </a:rPr>
              <a:t>surrender</a:t>
            </a:r>
          </a:p>
        </p:txBody>
      </p:sp>
      <p:sp>
        <p:nvSpPr>
          <p:cNvPr id="7" name="TextBox 6">
            <a:extLst>
              <a:ext uri="{FF2B5EF4-FFF2-40B4-BE49-F238E27FC236}">
                <a16:creationId xmlns:a16="http://schemas.microsoft.com/office/drawing/2014/main" id="{33E48EC3-3663-1EF6-674F-03CD59A7E59E}"/>
              </a:ext>
            </a:extLst>
          </p:cNvPr>
          <p:cNvSpPr txBox="1"/>
          <p:nvPr/>
        </p:nvSpPr>
        <p:spPr>
          <a:xfrm>
            <a:off x="3788230" y="4487003"/>
            <a:ext cx="744582" cy="369332"/>
          </a:xfrm>
          <a:prstGeom prst="rect">
            <a:avLst/>
          </a:prstGeom>
          <a:solidFill>
            <a:srgbClr val="0070C0"/>
          </a:solidFill>
        </p:spPr>
        <p:txBody>
          <a:bodyPr wrap="square" rtlCol="0">
            <a:spAutoFit/>
          </a:bodyPr>
          <a:lstStyle/>
          <a:p>
            <a:r>
              <a:rPr lang="en-ZA" dirty="0">
                <a:solidFill>
                  <a:schemeClr val="bg1"/>
                </a:solidFill>
              </a:rPr>
              <a:t>belief</a:t>
            </a:r>
          </a:p>
        </p:txBody>
      </p:sp>
      <p:sp>
        <p:nvSpPr>
          <p:cNvPr id="8" name="TextBox 7">
            <a:extLst>
              <a:ext uri="{FF2B5EF4-FFF2-40B4-BE49-F238E27FC236}">
                <a16:creationId xmlns:a16="http://schemas.microsoft.com/office/drawing/2014/main" id="{2E5CDFCC-DD20-0A27-75A9-18B7B99B0B0B}"/>
              </a:ext>
            </a:extLst>
          </p:cNvPr>
          <p:cNvSpPr txBox="1"/>
          <p:nvPr/>
        </p:nvSpPr>
        <p:spPr>
          <a:xfrm>
            <a:off x="5682342" y="2018374"/>
            <a:ext cx="1023258" cy="369332"/>
          </a:xfrm>
          <a:prstGeom prst="rect">
            <a:avLst/>
          </a:prstGeom>
          <a:solidFill>
            <a:srgbClr val="0070C0"/>
          </a:solidFill>
        </p:spPr>
        <p:txBody>
          <a:bodyPr wrap="square" rtlCol="0">
            <a:spAutoFit/>
          </a:bodyPr>
          <a:lstStyle/>
          <a:p>
            <a:r>
              <a:rPr lang="en-ZA" dirty="0">
                <a:solidFill>
                  <a:schemeClr val="bg1"/>
                </a:solidFill>
              </a:rPr>
              <a:t>reaction</a:t>
            </a:r>
          </a:p>
        </p:txBody>
      </p:sp>
      <p:sp>
        <p:nvSpPr>
          <p:cNvPr id="9" name="TextBox 8">
            <a:extLst>
              <a:ext uri="{FF2B5EF4-FFF2-40B4-BE49-F238E27FC236}">
                <a16:creationId xmlns:a16="http://schemas.microsoft.com/office/drawing/2014/main" id="{8193AA19-B7FB-7661-E845-7114EEB4D98F}"/>
              </a:ext>
            </a:extLst>
          </p:cNvPr>
          <p:cNvSpPr txBox="1"/>
          <p:nvPr/>
        </p:nvSpPr>
        <p:spPr>
          <a:xfrm>
            <a:off x="7659189" y="4487003"/>
            <a:ext cx="1127760" cy="369332"/>
          </a:xfrm>
          <a:prstGeom prst="rect">
            <a:avLst/>
          </a:prstGeom>
          <a:solidFill>
            <a:srgbClr val="0070C0"/>
          </a:solidFill>
        </p:spPr>
        <p:txBody>
          <a:bodyPr wrap="square" rtlCol="0">
            <a:spAutoFit/>
          </a:bodyPr>
          <a:lstStyle/>
          <a:p>
            <a:r>
              <a:rPr lang="en-ZA" dirty="0">
                <a:solidFill>
                  <a:schemeClr val="bg1"/>
                </a:solidFill>
              </a:rPr>
              <a:t>stimulus</a:t>
            </a:r>
          </a:p>
        </p:txBody>
      </p:sp>
      <p:sp>
        <p:nvSpPr>
          <p:cNvPr id="11" name="TextBox 10">
            <a:extLst>
              <a:ext uri="{FF2B5EF4-FFF2-40B4-BE49-F238E27FC236}">
                <a16:creationId xmlns:a16="http://schemas.microsoft.com/office/drawing/2014/main" id="{1820333D-B178-C830-1711-50753ADEB0E7}"/>
              </a:ext>
            </a:extLst>
          </p:cNvPr>
          <p:cNvSpPr txBox="1"/>
          <p:nvPr/>
        </p:nvSpPr>
        <p:spPr>
          <a:xfrm>
            <a:off x="9498874" y="3272246"/>
            <a:ext cx="1480457" cy="1477328"/>
          </a:xfrm>
          <a:prstGeom prst="rect">
            <a:avLst/>
          </a:prstGeom>
          <a:noFill/>
          <a:ln>
            <a:solidFill>
              <a:srgbClr val="FF0000"/>
            </a:solidFill>
          </a:ln>
        </p:spPr>
        <p:txBody>
          <a:bodyPr wrap="square" rtlCol="0">
            <a:spAutoFit/>
          </a:bodyPr>
          <a:lstStyle/>
          <a:p>
            <a:r>
              <a:rPr lang="en-ZA" u="sng" dirty="0">
                <a:solidFill>
                  <a:schemeClr val="bg1"/>
                </a:solidFill>
              </a:rPr>
              <a:t>Sources:</a:t>
            </a:r>
          </a:p>
          <a:p>
            <a:r>
              <a:rPr lang="en-ZA" dirty="0">
                <a:solidFill>
                  <a:schemeClr val="bg1"/>
                </a:solidFill>
              </a:rPr>
              <a:t>Own sin</a:t>
            </a:r>
          </a:p>
          <a:p>
            <a:r>
              <a:rPr lang="en-ZA" dirty="0">
                <a:solidFill>
                  <a:schemeClr val="bg1"/>
                </a:solidFill>
              </a:rPr>
              <a:t>Sin of others </a:t>
            </a:r>
          </a:p>
          <a:p>
            <a:r>
              <a:rPr lang="en-ZA" dirty="0">
                <a:solidFill>
                  <a:schemeClr val="bg1"/>
                </a:solidFill>
              </a:rPr>
              <a:t>Broken world</a:t>
            </a:r>
          </a:p>
          <a:p>
            <a:r>
              <a:rPr lang="en-ZA" dirty="0">
                <a:solidFill>
                  <a:schemeClr val="bg1"/>
                </a:solidFill>
              </a:rPr>
              <a:t>God</a:t>
            </a:r>
          </a:p>
        </p:txBody>
      </p:sp>
      <p:sp>
        <p:nvSpPr>
          <p:cNvPr id="3" name="TextBox 2">
            <a:extLst>
              <a:ext uri="{FF2B5EF4-FFF2-40B4-BE49-F238E27FC236}">
                <a16:creationId xmlns:a16="http://schemas.microsoft.com/office/drawing/2014/main" id="{0515DDD6-DF25-C2F8-A94A-14E0155A463D}"/>
              </a:ext>
            </a:extLst>
          </p:cNvPr>
          <p:cNvSpPr txBox="1"/>
          <p:nvPr/>
        </p:nvSpPr>
        <p:spPr>
          <a:xfrm>
            <a:off x="5477692" y="3709851"/>
            <a:ext cx="1471748" cy="584775"/>
          </a:xfrm>
          <a:prstGeom prst="rect">
            <a:avLst/>
          </a:prstGeom>
          <a:noFill/>
        </p:spPr>
        <p:txBody>
          <a:bodyPr wrap="square" rtlCol="0">
            <a:spAutoFit/>
          </a:bodyPr>
          <a:lstStyle/>
          <a:p>
            <a:r>
              <a:rPr lang="en-ZA" sz="3200" b="1" dirty="0">
                <a:solidFill>
                  <a:srgbClr val="FF0000"/>
                </a:solidFill>
              </a:rPr>
              <a:t>JESUS</a:t>
            </a:r>
          </a:p>
        </p:txBody>
      </p:sp>
    </p:spTree>
    <p:extLst>
      <p:ext uri="{BB962C8B-B14F-4D97-AF65-F5344CB8AC3E}">
        <p14:creationId xmlns:p14="http://schemas.microsoft.com/office/powerpoint/2010/main" val="912161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a:xfrm>
            <a:off x="838200" y="365126"/>
            <a:ext cx="10515600" cy="1158874"/>
          </a:xfrm>
        </p:spPr>
        <p:txBody>
          <a:bodyPr/>
          <a:lstStyle/>
          <a:p>
            <a:pPr algn="ctr"/>
            <a:r>
              <a:rPr lang="en-US" dirty="0">
                <a:solidFill>
                  <a:schemeClr val="bg1"/>
                </a:solidFill>
              </a:rPr>
              <a:t>True Identity Formation</a:t>
            </a:r>
            <a:endParaRPr lang="en-ZA"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a:xfrm>
            <a:off x="838200" y="1724297"/>
            <a:ext cx="10515600" cy="4476205"/>
          </a:xfrm>
        </p:spPr>
        <p:txBody>
          <a:bodyPr>
            <a:normAutofit/>
          </a:bodyPr>
          <a:lstStyle/>
          <a:p>
            <a:pPr marL="0" indent="0">
              <a:buNone/>
            </a:pPr>
            <a:endParaRPr lang="en-US" b="1" baseline="30000" dirty="0">
              <a:solidFill>
                <a:schemeClr val="bg1"/>
              </a:solidFill>
              <a:latin typeface="system-ui"/>
            </a:endParaRPr>
          </a:p>
          <a:p>
            <a:pPr marL="0" indent="0">
              <a:buNone/>
            </a:pPr>
            <a:r>
              <a:rPr lang="en-US" b="1" baseline="30000" dirty="0">
                <a:solidFill>
                  <a:schemeClr val="bg1"/>
                </a:solidFill>
                <a:latin typeface="system-ui"/>
              </a:rPr>
              <a:t>24 </a:t>
            </a:r>
            <a:r>
              <a:rPr lang="en-US" dirty="0">
                <a:solidFill>
                  <a:schemeClr val="bg1"/>
                </a:solidFill>
                <a:latin typeface="system-ui"/>
              </a:rPr>
              <a:t>Then Jesus told his disciples, </a:t>
            </a:r>
            <a:r>
              <a:rPr lang="en-US" dirty="0">
                <a:solidFill>
                  <a:srgbClr val="FF0000"/>
                </a:solidFill>
                <a:latin typeface="system-ui"/>
              </a:rPr>
              <a:t>“If anyone would come after me, let him deny himself and take up his cross and follow me. </a:t>
            </a:r>
            <a:r>
              <a:rPr lang="en-US" b="1" baseline="30000" dirty="0">
                <a:solidFill>
                  <a:schemeClr val="bg1"/>
                </a:solidFill>
                <a:latin typeface="system-ui"/>
              </a:rPr>
              <a:t>25 </a:t>
            </a:r>
            <a:r>
              <a:rPr lang="en-US" dirty="0">
                <a:solidFill>
                  <a:srgbClr val="FF0000"/>
                </a:solidFill>
                <a:latin typeface="system-ui"/>
              </a:rPr>
              <a:t>For whoever would save his life will lose it, but whoever loses his life for my sake will find it.</a:t>
            </a:r>
          </a:p>
          <a:p>
            <a:pPr marL="514350" indent="-514350">
              <a:buAutoNum type="arabicPeriod"/>
            </a:pPr>
            <a:r>
              <a:rPr lang="en-US" dirty="0">
                <a:solidFill>
                  <a:schemeClr val="bg2"/>
                </a:solidFill>
                <a:latin typeface="system-ui"/>
              </a:rPr>
              <a:t>Deny yourself</a:t>
            </a:r>
          </a:p>
          <a:p>
            <a:pPr marL="514350" indent="-514350">
              <a:buAutoNum type="arabicPeriod"/>
            </a:pPr>
            <a:r>
              <a:rPr lang="en-US" dirty="0">
                <a:solidFill>
                  <a:schemeClr val="bg2"/>
                </a:solidFill>
                <a:latin typeface="system-ui"/>
              </a:rPr>
              <a:t>Take up your cross</a:t>
            </a:r>
          </a:p>
          <a:p>
            <a:pPr marL="514350" indent="-514350">
              <a:buAutoNum type="arabicPeriod"/>
            </a:pPr>
            <a:r>
              <a:rPr lang="en-US" dirty="0">
                <a:solidFill>
                  <a:schemeClr val="bg2"/>
                </a:solidFill>
                <a:latin typeface="system-ui"/>
              </a:rPr>
              <a:t>Follow me</a:t>
            </a:r>
          </a:p>
          <a:p>
            <a:pPr marL="0" indent="0">
              <a:buNone/>
            </a:pPr>
            <a:endParaRPr lang="en-US" dirty="0">
              <a:solidFill>
                <a:schemeClr val="bg1"/>
              </a:solidFill>
              <a:latin typeface="system-ui"/>
            </a:endParaRPr>
          </a:p>
        </p:txBody>
      </p:sp>
    </p:spTree>
    <p:extLst>
      <p:ext uri="{BB962C8B-B14F-4D97-AF65-F5344CB8AC3E}">
        <p14:creationId xmlns:p14="http://schemas.microsoft.com/office/powerpoint/2010/main" val="262282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Conclusion</a:t>
            </a:r>
            <a:endParaRPr lang="en-ZA" dirty="0">
              <a:solidFill>
                <a:schemeClr val="bg1"/>
              </a:solidFill>
            </a:endParaRPr>
          </a:p>
        </p:txBody>
      </p:sp>
      <p:pic>
        <p:nvPicPr>
          <p:cNvPr id="5" name="Content Placeholder 4" descr="A cross with a white cloth on it">
            <a:extLst>
              <a:ext uri="{FF2B5EF4-FFF2-40B4-BE49-F238E27FC236}">
                <a16:creationId xmlns:a16="http://schemas.microsoft.com/office/drawing/2014/main" id="{B7274DEC-E6F9-5643-F126-CCDFD1FB69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59330" y="3429000"/>
            <a:ext cx="4543848" cy="3233060"/>
          </a:xfrm>
        </p:spPr>
      </p:pic>
      <p:sp>
        <p:nvSpPr>
          <p:cNvPr id="4" name="TextBox 3">
            <a:extLst>
              <a:ext uri="{FF2B5EF4-FFF2-40B4-BE49-F238E27FC236}">
                <a16:creationId xmlns:a16="http://schemas.microsoft.com/office/drawing/2014/main" id="{DD12D067-E597-B633-9993-3D46DCF623C8}"/>
              </a:ext>
            </a:extLst>
          </p:cNvPr>
          <p:cNvSpPr txBox="1"/>
          <p:nvPr/>
        </p:nvSpPr>
        <p:spPr>
          <a:xfrm>
            <a:off x="838200" y="1603105"/>
            <a:ext cx="10169434" cy="1569660"/>
          </a:xfrm>
          <a:prstGeom prst="rect">
            <a:avLst/>
          </a:prstGeom>
          <a:noFill/>
        </p:spPr>
        <p:txBody>
          <a:bodyPr wrap="square">
            <a:spAutoFit/>
          </a:bodyPr>
          <a:lstStyle/>
          <a:p>
            <a:r>
              <a:rPr lang="en-US" sz="2400" dirty="0">
                <a:solidFill>
                  <a:schemeClr val="bg1"/>
                </a:solidFill>
              </a:rPr>
              <a:t>Galatians 2:20</a:t>
            </a:r>
          </a:p>
          <a:p>
            <a:r>
              <a:rPr lang="en-US" sz="2400" dirty="0">
                <a:solidFill>
                  <a:schemeClr val="bg1"/>
                </a:solidFill>
              </a:rPr>
              <a:t>I have been crucified with Christ. It is no longer I who live, but Christ who lives in me. And the life I now live in the flesh I live by faith in the Son of God, who loved me and gave himself for me.</a:t>
            </a:r>
            <a:endParaRPr lang="en-ZA" sz="2400" dirty="0">
              <a:solidFill>
                <a:schemeClr val="bg1"/>
              </a:solidFill>
            </a:endParaRPr>
          </a:p>
        </p:txBody>
      </p:sp>
    </p:spTree>
    <p:extLst>
      <p:ext uri="{BB962C8B-B14F-4D97-AF65-F5344CB8AC3E}">
        <p14:creationId xmlns:p14="http://schemas.microsoft.com/office/powerpoint/2010/main" val="1734666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a:xfrm>
            <a:off x="566057" y="365125"/>
            <a:ext cx="10787743" cy="1325563"/>
          </a:xfrm>
        </p:spPr>
        <p:txBody>
          <a:bodyPr/>
          <a:lstStyle/>
          <a:p>
            <a:pPr algn="ctr"/>
            <a:r>
              <a:rPr lang="en-US" sz="3800" dirty="0">
                <a:solidFill>
                  <a:schemeClr val="bg1"/>
                </a:solidFill>
              </a:rPr>
              <a:t>Matthew 16:13 - 28</a:t>
            </a:r>
            <a:endParaRPr lang="en-ZA" sz="3800"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fontScale="92500" lnSpcReduction="10000"/>
          </a:bodyPr>
          <a:lstStyle/>
          <a:p>
            <a:pPr marL="0" indent="0">
              <a:buNone/>
            </a:pPr>
            <a:r>
              <a:rPr lang="en-US" i="1" dirty="0">
                <a:solidFill>
                  <a:schemeClr val="bg1"/>
                </a:solidFill>
              </a:rPr>
              <a:t>13Now when Jesus came into the district of Caesarea Philippi, he asked his disciples, "Who do people say that the Son of Man is?" 14And they said, "Some say John the Baptist, others say Elijah, and others Jeremiah or one of the prophets." 15He said to them, "But who do you say that I am?" 16Simon Peter replied, "You are the Christ, the Son of the living God." 17And Jesus answered him, "Blessed are you, Simon Bar-Jonah! For flesh and blood has not revealed this to you, but my Father who is in heaven. 18And I tell you, you are Peter, and on this rock I will build my church, and the gates of hell shall not prevail against it. 19I will give you the keys of the kingdom of heaven, and whatever you bind on earth shall be bound in heaven, and whatever you loose on earth shall be loosed in heaven." 20Then he strictly charged the disciples to tell no one that he was the Christ.</a:t>
            </a:r>
            <a:endParaRPr lang="en-ZA" i="1" dirty="0">
              <a:solidFill>
                <a:schemeClr val="bg1"/>
              </a:solidFill>
            </a:endParaRPr>
          </a:p>
        </p:txBody>
      </p:sp>
    </p:spTree>
    <p:extLst>
      <p:ext uri="{BB962C8B-B14F-4D97-AF65-F5344CB8AC3E}">
        <p14:creationId xmlns:p14="http://schemas.microsoft.com/office/powerpoint/2010/main" val="1727917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a:xfrm>
            <a:off x="566057" y="365125"/>
            <a:ext cx="10787743" cy="1045665"/>
          </a:xfrm>
        </p:spPr>
        <p:txBody>
          <a:bodyPr/>
          <a:lstStyle/>
          <a:p>
            <a:pPr algn="ctr"/>
            <a:r>
              <a:rPr lang="en-US" sz="3800" dirty="0">
                <a:solidFill>
                  <a:schemeClr val="bg1"/>
                </a:solidFill>
              </a:rPr>
              <a:t>Matthew 16:13 - 28</a:t>
            </a:r>
            <a:endParaRPr lang="en-ZA" sz="3800"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a:xfrm>
            <a:off x="838200" y="1410790"/>
            <a:ext cx="10515600" cy="4937760"/>
          </a:xfrm>
        </p:spPr>
        <p:txBody>
          <a:bodyPr>
            <a:normAutofit fontScale="92500"/>
          </a:bodyPr>
          <a:lstStyle/>
          <a:p>
            <a:pPr marL="0" indent="0">
              <a:buNone/>
            </a:pPr>
            <a:r>
              <a:rPr lang="en-US" sz="2600" b="1" i="0" baseline="30000" dirty="0">
                <a:solidFill>
                  <a:schemeClr val="bg1"/>
                </a:solidFill>
                <a:effectLst/>
                <a:latin typeface="system-ui"/>
              </a:rPr>
              <a:t>21 </a:t>
            </a:r>
            <a:r>
              <a:rPr lang="en-US" sz="2600" b="0" i="0" dirty="0">
                <a:solidFill>
                  <a:schemeClr val="bg1"/>
                </a:solidFill>
                <a:effectLst/>
                <a:latin typeface="system-ui"/>
              </a:rPr>
              <a:t>From that time Jesus began to show his disciples that he must go to Jerusalem and suffer many things from the elders and chief priests and scribes, and be killed, and on the third day be raised. </a:t>
            </a:r>
            <a:r>
              <a:rPr lang="en-US" sz="2600" b="1" i="0" baseline="30000" dirty="0">
                <a:solidFill>
                  <a:schemeClr val="bg1"/>
                </a:solidFill>
                <a:effectLst/>
                <a:latin typeface="system-ui"/>
              </a:rPr>
              <a:t>22 </a:t>
            </a:r>
            <a:r>
              <a:rPr lang="en-US" sz="2600" b="0" i="0" dirty="0">
                <a:solidFill>
                  <a:schemeClr val="bg1"/>
                </a:solidFill>
                <a:effectLst/>
                <a:latin typeface="system-ui"/>
              </a:rPr>
              <a:t>And Peter took him aside and began to rebuke him, saying, “Far be it from you, Lord! This shall never happen to you.” </a:t>
            </a:r>
            <a:r>
              <a:rPr lang="en-US" sz="2600" b="1" i="0" baseline="30000" dirty="0">
                <a:solidFill>
                  <a:schemeClr val="bg1"/>
                </a:solidFill>
                <a:effectLst/>
                <a:latin typeface="system-ui"/>
              </a:rPr>
              <a:t>23 </a:t>
            </a:r>
            <a:r>
              <a:rPr lang="en-US" sz="2600" b="0" i="0" dirty="0">
                <a:solidFill>
                  <a:schemeClr val="bg1"/>
                </a:solidFill>
                <a:effectLst/>
                <a:latin typeface="system-ui"/>
              </a:rPr>
              <a:t>But he turned and said to Peter, </a:t>
            </a:r>
            <a:r>
              <a:rPr lang="en-US" sz="2600" b="0" i="0" dirty="0">
                <a:solidFill>
                  <a:srgbClr val="FF0000"/>
                </a:solidFill>
                <a:effectLst/>
                <a:latin typeface="system-ui"/>
              </a:rPr>
              <a:t>“Get behind me, Satan! You are a hindrance to me. For you are not setting your mind on the things of God, but on the things of man.”</a:t>
            </a:r>
          </a:p>
          <a:p>
            <a:pPr marL="0" indent="0">
              <a:buNone/>
            </a:pPr>
            <a:r>
              <a:rPr lang="en-US" sz="2600" b="1" baseline="30000" dirty="0">
                <a:solidFill>
                  <a:schemeClr val="bg1"/>
                </a:solidFill>
                <a:latin typeface="system-ui"/>
              </a:rPr>
              <a:t>24 </a:t>
            </a:r>
            <a:r>
              <a:rPr lang="en-US" sz="2600" dirty="0">
                <a:solidFill>
                  <a:schemeClr val="bg1"/>
                </a:solidFill>
                <a:latin typeface="system-ui"/>
              </a:rPr>
              <a:t>Then Jesus told his disciples, </a:t>
            </a:r>
            <a:r>
              <a:rPr lang="en-US" sz="2600" dirty="0">
                <a:solidFill>
                  <a:srgbClr val="FF0000"/>
                </a:solidFill>
                <a:latin typeface="system-ui"/>
              </a:rPr>
              <a:t>“If anyone would come after me, let him deny himself and take up his cross and follow me. </a:t>
            </a:r>
            <a:r>
              <a:rPr lang="en-US" sz="2600" b="1" baseline="30000" dirty="0">
                <a:solidFill>
                  <a:schemeClr val="bg1"/>
                </a:solidFill>
                <a:latin typeface="system-ui"/>
              </a:rPr>
              <a:t>25 </a:t>
            </a:r>
            <a:r>
              <a:rPr lang="en-US" sz="2600" dirty="0">
                <a:solidFill>
                  <a:srgbClr val="FF0000"/>
                </a:solidFill>
                <a:latin typeface="system-ui"/>
              </a:rPr>
              <a:t>For whoever would save his life will lose it, but whoever loses his life for my sake will find it. </a:t>
            </a:r>
            <a:r>
              <a:rPr lang="en-US" sz="2600" b="1" baseline="30000" dirty="0">
                <a:solidFill>
                  <a:schemeClr val="bg1"/>
                </a:solidFill>
                <a:latin typeface="system-ui"/>
              </a:rPr>
              <a:t>26</a:t>
            </a:r>
            <a:r>
              <a:rPr lang="en-US" sz="2600" dirty="0">
                <a:solidFill>
                  <a:srgbClr val="FF0000"/>
                </a:solidFill>
                <a:latin typeface="system-ui"/>
              </a:rPr>
              <a:t> For what will it profit a man if he gains the whole world and forfeits his soul? Or what shall a man give in return for his soul? </a:t>
            </a:r>
            <a:r>
              <a:rPr lang="en-US" sz="2600" b="1" baseline="30000" dirty="0">
                <a:solidFill>
                  <a:schemeClr val="bg1"/>
                </a:solidFill>
                <a:latin typeface="system-ui"/>
              </a:rPr>
              <a:t>27</a:t>
            </a:r>
            <a:r>
              <a:rPr lang="en-US" sz="2600" dirty="0">
                <a:solidFill>
                  <a:srgbClr val="FF0000"/>
                </a:solidFill>
                <a:latin typeface="system-ui"/>
              </a:rPr>
              <a:t> For the Son of Man is going to come with his angels in the glory of his Father, and then he will repay each person according to what he has done. </a:t>
            </a:r>
            <a:r>
              <a:rPr lang="en-US" sz="2600" b="1" baseline="30000" dirty="0">
                <a:solidFill>
                  <a:schemeClr val="bg1"/>
                </a:solidFill>
                <a:latin typeface="system-ui"/>
              </a:rPr>
              <a:t>28</a:t>
            </a:r>
            <a:r>
              <a:rPr lang="en-US" sz="2600" dirty="0">
                <a:solidFill>
                  <a:srgbClr val="FF0000"/>
                </a:solidFill>
                <a:latin typeface="system-ui"/>
              </a:rPr>
              <a:t> Truly, I say to you, there are some standing here who will not taste death until they see the Son of Man coming in his kingdom.”</a:t>
            </a:r>
            <a:endParaRPr lang="en-ZA" sz="2600" dirty="0">
              <a:solidFill>
                <a:srgbClr val="FF0000"/>
              </a:solidFill>
              <a:latin typeface="system-ui"/>
            </a:endParaRPr>
          </a:p>
        </p:txBody>
      </p:sp>
    </p:spTree>
    <p:extLst>
      <p:ext uri="{BB962C8B-B14F-4D97-AF65-F5344CB8AC3E}">
        <p14:creationId xmlns:p14="http://schemas.microsoft.com/office/powerpoint/2010/main" val="1914855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a:xfrm>
            <a:off x="838200" y="365126"/>
            <a:ext cx="10515600" cy="1019538"/>
          </a:xfrm>
        </p:spPr>
        <p:txBody>
          <a:bodyPr/>
          <a:lstStyle/>
          <a:p>
            <a:pPr algn="ctr"/>
            <a:r>
              <a:rPr lang="en-US" dirty="0">
                <a:solidFill>
                  <a:schemeClr val="bg1"/>
                </a:solidFill>
              </a:rPr>
              <a:t>Recap: Our God-given identity in Christ  </a:t>
            </a:r>
            <a:endParaRPr lang="en-ZA"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a:xfrm>
            <a:off x="679269" y="1489166"/>
            <a:ext cx="10789919" cy="4807131"/>
          </a:xfrm>
        </p:spPr>
        <p:txBody>
          <a:bodyPr>
            <a:normAutofit fontScale="92500"/>
          </a:bodyPr>
          <a:lstStyle/>
          <a:p>
            <a:r>
              <a:rPr lang="en-US" dirty="0">
                <a:solidFill>
                  <a:schemeClr val="bg1"/>
                </a:solidFill>
              </a:rPr>
              <a:t>Jesus at mid point of ministry by which time he has gained much popularity and notoriety – many are formulating their opinions on who he is.</a:t>
            </a:r>
          </a:p>
          <a:p>
            <a:r>
              <a:rPr lang="en-US" dirty="0">
                <a:solidFill>
                  <a:schemeClr val="bg1"/>
                </a:solidFill>
              </a:rPr>
              <a:t>It is also significant in that it is a pivotal point in his ministry as it is from this time onward that he begins to focus on and teach about the cross.</a:t>
            </a:r>
          </a:p>
          <a:p>
            <a:r>
              <a:rPr lang="en-US" dirty="0">
                <a:solidFill>
                  <a:schemeClr val="bg1"/>
                </a:solidFill>
              </a:rPr>
              <a:t>Jesus leverages the moment to reveal the fullness of who he is to his disciples.</a:t>
            </a:r>
          </a:p>
          <a:p>
            <a:r>
              <a:rPr lang="en-US" dirty="0">
                <a:solidFill>
                  <a:schemeClr val="bg1"/>
                </a:solidFill>
              </a:rPr>
              <a:t>Through the revelation Peter has Jesus is revealed as Christ </a:t>
            </a:r>
            <a:r>
              <a:rPr lang="en-US" dirty="0">
                <a:solidFill>
                  <a:srgbClr val="FFFF00"/>
                </a:solidFill>
              </a:rPr>
              <a:t>AND</a:t>
            </a:r>
            <a:r>
              <a:rPr lang="en-US" dirty="0">
                <a:solidFill>
                  <a:schemeClr val="bg1"/>
                </a:solidFill>
              </a:rPr>
              <a:t> Son of the Living God – Messiah and Lord.</a:t>
            </a:r>
          </a:p>
          <a:p>
            <a:r>
              <a:rPr lang="en-ZA" dirty="0">
                <a:solidFill>
                  <a:schemeClr val="bg1"/>
                </a:solidFill>
              </a:rPr>
              <a:t>Peter’s (our) new identity, new name and a new purpose.</a:t>
            </a:r>
          </a:p>
          <a:p>
            <a:r>
              <a:rPr lang="en-ZA" dirty="0">
                <a:solidFill>
                  <a:schemeClr val="bg1"/>
                </a:solidFill>
              </a:rPr>
              <a:t>On this rock I will build my church!</a:t>
            </a:r>
          </a:p>
        </p:txBody>
      </p:sp>
    </p:spTree>
    <p:extLst>
      <p:ext uri="{BB962C8B-B14F-4D97-AF65-F5344CB8AC3E}">
        <p14:creationId xmlns:p14="http://schemas.microsoft.com/office/powerpoint/2010/main" val="255595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Identity Crisis:</a:t>
            </a:r>
            <a:br>
              <a:rPr lang="en-US" dirty="0">
                <a:solidFill>
                  <a:schemeClr val="bg1"/>
                </a:solidFill>
              </a:rPr>
            </a:br>
            <a:r>
              <a:rPr lang="en-US" dirty="0">
                <a:solidFill>
                  <a:schemeClr val="bg1"/>
                </a:solidFill>
              </a:rPr>
              <a:t>The problem of the false identity</a:t>
            </a:r>
            <a:endParaRPr lang="en-ZA"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fontScale="92500"/>
          </a:bodyPr>
          <a:lstStyle/>
          <a:p>
            <a:r>
              <a:rPr lang="en-US" dirty="0">
                <a:solidFill>
                  <a:schemeClr val="bg1"/>
                </a:solidFill>
              </a:rPr>
              <a:t>False identities are things we believe about ourselves which are not of God and that keep us from living in the freedom Christ won for us and in His purposes for us.</a:t>
            </a:r>
          </a:p>
          <a:p>
            <a:r>
              <a:rPr lang="en-US" dirty="0">
                <a:solidFill>
                  <a:schemeClr val="bg1"/>
                </a:solidFill>
              </a:rPr>
              <a:t>These identities affect how we live and for whom we live.</a:t>
            </a:r>
          </a:p>
          <a:p>
            <a:r>
              <a:rPr lang="en-US" dirty="0">
                <a:solidFill>
                  <a:srgbClr val="FFFF00"/>
                </a:solidFill>
              </a:rPr>
              <a:t>Announced</a:t>
            </a:r>
            <a:r>
              <a:rPr lang="en-US" dirty="0">
                <a:solidFill>
                  <a:schemeClr val="bg1"/>
                </a:solidFill>
              </a:rPr>
              <a:t> (directly communicated) and </a:t>
            </a:r>
            <a:r>
              <a:rPr lang="en-US" dirty="0">
                <a:solidFill>
                  <a:srgbClr val="FFFF00"/>
                </a:solidFill>
              </a:rPr>
              <a:t>assumed</a:t>
            </a:r>
            <a:r>
              <a:rPr lang="en-US" dirty="0">
                <a:solidFill>
                  <a:schemeClr val="bg1"/>
                </a:solidFill>
              </a:rPr>
              <a:t> identities (indirectly communicated).</a:t>
            </a:r>
          </a:p>
          <a:p>
            <a:r>
              <a:rPr lang="en-US" dirty="0">
                <a:solidFill>
                  <a:schemeClr val="bg1"/>
                </a:solidFill>
              </a:rPr>
              <a:t>False identities arise from 3 adversaries of your true identity in Christ.</a:t>
            </a:r>
          </a:p>
          <a:p>
            <a:r>
              <a:rPr lang="en-US" sz="2600" dirty="0">
                <a:solidFill>
                  <a:schemeClr val="bg1"/>
                </a:solidFill>
              </a:rPr>
              <a:t>Devil</a:t>
            </a:r>
          </a:p>
          <a:p>
            <a:r>
              <a:rPr lang="en-US" sz="2600" dirty="0">
                <a:solidFill>
                  <a:schemeClr val="bg1"/>
                </a:solidFill>
              </a:rPr>
              <a:t>World</a:t>
            </a:r>
          </a:p>
          <a:p>
            <a:r>
              <a:rPr lang="en-US" sz="2600" dirty="0">
                <a:solidFill>
                  <a:schemeClr val="bg1"/>
                </a:solidFill>
              </a:rPr>
              <a:t>Flesh</a:t>
            </a:r>
          </a:p>
        </p:txBody>
      </p:sp>
    </p:spTree>
    <p:extLst>
      <p:ext uri="{BB962C8B-B14F-4D97-AF65-F5344CB8AC3E}">
        <p14:creationId xmlns:p14="http://schemas.microsoft.com/office/powerpoint/2010/main" val="61724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Know the enemy: </a:t>
            </a:r>
            <a:br>
              <a:rPr lang="en-US" dirty="0">
                <a:solidFill>
                  <a:schemeClr val="bg1"/>
                </a:solidFill>
              </a:rPr>
            </a:br>
            <a:r>
              <a:rPr lang="en-US" sz="3800" dirty="0">
                <a:solidFill>
                  <a:schemeClr val="bg1"/>
                </a:solidFill>
              </a:rPr>
              <a:t>Adversary # 1. The devil</a:t>
            </a:r>
            <a:endParaRPr lang="en-ZA" sz="3800"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fontScale="85000" lnSpcReduction="10000"/>
          </a:bodyPr>
          <a:lstStyle/>
          <a:p>
            <a:r>
              <a:rPr lang="en-US" dirty="0">
                <a:solidFill>
                  <a:schemeClr val="bg1"/>
                </a:solidFill>
              </a:rPr>
              <a:t>1 Pet 5 (ESV) </a:t>
            </a:r>
            <a:r>
              <a:rPr lang="en-US" b="1" baseline="30000" dirty="0">
                <a:solidFill>
                  <a:schemeClr val="bg1"/>
                </a:solidFill>
              </a:rPr>
              <a:t>8 </a:t>
            </a:r>
            <a:r>
              <a:rPr lang="en-US" dirty="0">
                <a:solidFill>
                  <a:srgbClr val="FFFF00"/>
                </a:solidFill>
              </a:rPr>
              <a:t>Be sober-minded; be watchful</a:t>
            </a:r>
            <a:r>
              <a:rPr lang="en-US" dirty="0">
                <a:solidFill>
                  <a:schemeClr val="bg1"/>
                </a:solidFill>
              </a:rPr>
              <a:t>. Your </a:t>
            </a:r>
            <a:r>
              <a:rPr lang="en-US" dirty="0">
                <a:solidFill>
                  <a:srgbClr val="FFFF00"/>
                </a:solidFill>
              </a:rPr>
              <a:t>adversary the devil</a:t>
            </a:r>
            <a:r>
              <a:rPr lang="en-US" dirty="0">
                <a:solidFill>
                  <a:schemeClr val="bg1"/>
                </a:solidFill>
              </a:rPr>
              <a:t> prowls around like a roaring lion, </a:t>
            </a:r>
            <a:r>
              <a:rPr lang="en-US" dirty="0">
                <a:solidFill>
                  <a:srgbClr val="FFFF00"/>
                </a:solidFill>
              </a:rPr>
              <a:t>seeking someone to devour (kill steal, destroy)</a:t>
            </a:r>
            <a:r>
              <a:rPr lang="en-US" dirty="0">
                <a:solidFill>
                  <a:schemeClr val="bg1"/>
                </a:solidFill>
              </a:rPr>
              <a:t>.</a:t>
            </a:r>
          </a:p>
          <a:p>
            <a:r>
              <a:rPr lang="en-US" dirty="0">
                <a:solidFill>
                  <a:schemeClr val="bg1"/>
                </a:solidFill>
              </a:rPr>
              <a:t>Eph 6: 10–12 </a:t>
            </a:r>
            <a:r>
              <a:rPr lang="en-US" b="1" baseline="30000" dirty="0">
                <a:solidFill>
                  <a:schemeClr val="bg1"/>
                </a:solidFill>
              </a:rPr>
              <a:t>10 </a:t>
            </a:r>
            <a:r>
              <a:rPr lang="en-US" dirty="0">
                <a:solidFill>
                  <a:schemeClr val="bg1"/>
                </a:solidFill>
              </a:rPr>
              <a:t>Finally, be strong in the Lord and in the strength of his might. </a:t>
            </a:r>
            <a:r>
              <a:rPr lang="en-US" b="1" baseline="30000" dirty="0">
                <a:solidFill>
                  <a:schemeClr val="bg1"/>
                </a:solidFill>
              </a:rPr>
              <a:t>11 </a:t>
            </a:r>
            <a:r>
              <a:rPr lang="en-US" dirty="0">
                <a:solidFill>
                  <a:schemeClr val="bg1"/>
                </a:solidFill>
              </a:rPr>
              <a:t>Put on the whole armor of God, that you may be able to stand against the </a:t>
            </a:r>
            <a:r>
              <a:rPr lang="en-US" dirty="0">
                <a:solidFill>
                  <a:srgbClr val="FFFF00"/>
                </a:solidFill>
              </a:rPr>
              <a:t>schemes of the devil</a:t>
            </a:r>
            <a:r>
              <a:rPr lang="en-US" dirty="0">
                <a:solidFill>
                  <a:schemeClr val="bg1"/>
                </a:solidFill>
              </a:rPr>
              <a:t>. </a:t>
            </a:r>
            <a:r>
              <a:rPr lang="en-US" b="1" baseline="30000" dirty="0">
                <a:solidFill>
                  <a:schemeClr val="bg1"/>
                </a:solidFill>
              </a:rPr>
              <a:t>12 </a:t>
            </a:r>
            <a:r>
              <a:rPr lang="en-US" dirty="0">
                <a:solidFill>
                  <a:schemeClr val="bg1"/>
                </a:solidFill>
              </a:rPr>
              <a:t>For we do not wrestle against flesh and blood, but against the rulers, against the authorities, against the cosmic powers over this present darkness, against the spiritual forces of evil in the heavenly places. </a:t>
            </a:r>
          </a:p>
          <a:p>
            <a:r>
              <a:rPr lang="en-US" dirty="0">
                <a:solidFill>
                  <a:schemeClr val="bg1"/>
                </a:solidFill>
              </a:rPr>
              <a:t>The identity devil is a </a:t>
            </a:r>
            <a:r>
              <a:rPr lang="en-US" dirty="0">
                <a:solidFill>
                  <a:srgbClr val="FFFF00"/>
                </a:solidFill>
              </a:rPr>
              <a:t>schemer / tempter </a:t>
            </a:r>
            <a:r>
              <a:rPr lang="en-US" dirty="0">
                <a:solidFill>
                  <a:schemeClr val="bg1"/>
                </a:solidFill>
              </a:rPr>
              <a:t>(Eph 6), the </a:t>
            </a:r>
            <a:r>
              <a:rPr lang="en-US" dirty="0">
                <a:solidFill>
                  <a:srgbClr val="FFFF00"/>
                </a:solidFill>
              </a:rPr>
              <a:t>accuser</a:t>
            </a:r>
            <a:r>
              <a:rPr lang="en-US" dirty="0">
                <a:solidFill>
                  <a:schemeClr val="bg1"/>
                </a:solidFill>
              </a:rPr>
              <a:t> (Rev 12) of the saints, </a:t>
            </a:r>
            <a:r>
              <a:rPr lang="en-US" dirty="0">
                <a:solidFill>
                  <a:srgbClr val="FFFF00"/>
                </a:solidFill>
              </a:rPr>
              <a:t>deceiver</a:t>
            </a:r>
            <a:r>
              <a:rPr lang="en-US" dirty="0">
                <a:solidFill>
                  <a:schemeClr val="bg1"/>
                </a:solidFill>
              </a:rPr>
              <a:t> (Rev 12). (</a:t>
            </a:r>
            <a:r>
              <a:rPr lang="en-US" dirty="0" err="1">
                <a:solidFill>
                  <a:schemeClr val="bg1"/>
                </a:solidFill>
              </a:rPr>
              <a:t>ie</a:t>
            </a:r>
            <a:r>
              <a:rPr lang="en-US" dirty="0">
                <a:solidFill>
                  <a:schemeClr val="bg1"/>
                </a:solidFill>
              </a:rPr>
              <a:t>. Adam and Eve, Jesus in the wilderness). </a:t>
            </a:r>
          </a:p>
          <a:p>
            <a:r>
              <a:rPr lang="en-US" dirty="0">
                <a:solidFill>
                  <a:schemeClr val="bg1"/>
                </a:solidFill>
              </a:rPr>
              <a:t>He lies about your identity and works to keep you from your God-given identity in Christ.</a:t>
            </a:r>
          </a:p>
          <a:p>
            <a:endParaRPr lang="en-US" dirty="0">
              <a:solidFill>
                <a:schemeClr val="bg1"/>
              </a:solidFill>
            </a:endParaRP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3535790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Know the enemy: </a:t>
            </a:r>
            <a:br>
              <a:rPr lang="en-US" dirty="0">
                <a:solidFill>
                  <a:schemeClr val="bg1"/>
                </a:solidFill>
              </a:rPr>
            </a:br>
            <a:r>
              <a:rPr lang="en-US" sz="3800" dirty="0">
                <a:solidFill>
                  <a:schemeClr val="bg1"/>
                </a:solidFill>
              </a:rPr>
              <a:t>Adversary # 2. World</a:t>
            </a:r>
            <a:endParaRPr lang="en-ZA" sz="3800"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fontScale="92500" lnSpcReduction="20000"/>
          </a:bodyPr>
          <a:lstStyle/>
          <a:p>
            <a:r>
              <a:rPr lang="en-US" dirty="0">
                <a:solidFill>
                  <a:schemeClr val="bg1"/>
                </a:solidFill>
              </a:rPr>
              <a:t>2 Cor 4 (ESV) </a:t>
            </a:r>
            <a:r>
              <a:rPr lang="en-US" b="1" baseline="30000" dirty="0">
                <a:solidFill>
                  <a:schemeClr val="bg1"/>
                </a:solidFill>
              </a:rPr>
              <a:t>4 </a:t>
            </a:r>
            <a:r>
              <a:rPr lang="en-US" dirty="0">
                <a:solidFill>
                  <a:schemeClr val="bg1"/>
                </a:solidFill>
              </a:rPr>
              <a:t>In their case the </a:t>
            </a:r>
            <a:r>
              <a:rPr lang="en-US" dirty="0">
                <a:solidFill>
                  <a:srgbClr val="FFFF00"/>
                </a:solidFill>
              </a:rPr>
              <a:t>god of this world </a:t>
            </a:r>
            <a:r>
              <a:rPr lang="en-US" dirty="0">
                <a:solidFill>
                  <a:schemeClr val="bg1"/>
                </a:solidFill>
              </a:rPr>
              <a:t>has blinded the minds of the unbelievers, to keep them from seeing the light of the gospel of the glory of Christ, who is the image of God.</a:t>
            </a:r>
          </a:p>
          <a:p>
            <a:r>
              <a:rPr lang="en-US" dirty="0">
                <a:solidFill>
                  <a:schemeClr val="bg1"/>
                </a:solidFill>
              </a:rPr>
              <a:t>The world is broken, sinful and hurting. ‘Creation is groaning for (the day of) redemption’ (Rom 8)</a:t>
            </a:r>
          </a:p>
          <a:p>
            <a:r>
              <a:rPr lang="en-US" dirty="0">
                <a:solidFill>
                  <a:schemeClr val="bg1"/>
                </a:solidFill>
              </a:rPr>
              <a:t>The worlds ways / systems / cultures / paradigms are contrary to that of God’s Kingdom and pressurizes us to conform to them. </a:t>
            </a:r>
            <a:r>
              <a:rPr lang="en-US" dirty="0" err="1">
                <a:solidFill>
                  <a:schemeClr val="bg1"/>
                </a:solidFill>
              </a:rPr>
              <a:t>ie</a:t>
            </a:r>
            <a:r>
              <a:rPr lang="en-US" dirty="0">
                <a:solidFill>
                  <a:schemeClr val="bg1"/>
                </a:solidFill>
              </a:rPr>
              <a:t>. how you handle possessions and money, how you treat your enemies, sexuality etc. etc.</a:t>
            </a:r>
          </a:p>
          <a:p>
            <a:r>
              <a:rPr lang="en-US" dirty="0">
                <a:solidFill>
                  <a:schemeClr val="bg1"/>
                </a:solidFill>
              </a:rPr>
              <a:t>The worlds ways are attractive and simultaneously oppressive.</a:t>
            </a:r>
          </a:p>
          <a:p>
            <a:r>
              <a:rPr lang="en-US" dirty="0">
                <a:solidFill>
                  <a:schemeClr val="bg1"/>
                </a:solidFill>
              </a:rPr>
              <a:t>Rom 12 (ESV) </a:t>
            </a:r>
            <a:r>
              <a:rPr lang="en-US" b="1" baseline="30000" dirty="0">
                <a:solidFill>
                  <a:schemeClr val="bg1"/>
                </a:solidFill>
              </a:rPr>
              <a:t>2 </a:t>
            </a:r>
            <a:r>
              <a:rPr lang="en-US" dirty="0">
                <a:solidFill>
                  <a:srgbClr val="FFFF00"/>
                </a:solidFill>
              </a:rPr>
              <a:t>Do not be conformed to this world</a:t>
            </a:r>
            <a:r>
              <a:rPr lang="en-US" dirty="0">
                <a:solidFill>
                  <a:schemeClr val="bg1"/>
                </a:solidFill>
              </a:rPr>
              <a:t>, but be transformed by the renewal of your mind, that by testing you may discern what is the will of God, what is good and acceptable and perfect.</a:t>
            </a:r>
          </a:p>
          <a:p>
            <a:endParaRPr lang="en-US" dirty="0">
              <a:solidFill>
                <a:schemeClr val="bg1"/>
              </a:solidFill>
            </a:endParaRPr>
          </a:p>
          <a:p>
            <a:pPr marL="0" indent="0">
              <a:buNone/>
            </a:pPr>
            <a:endParaRPr lang="en-US" dirty="0">
              <a:solidFill>
                <a:schemeClr val="bg1"/>
              </a:solidFill>
            </a:endParaRPr>
          </a:p>
          <a:p>
            <a:endParaRPr lang="en-US" dirty="0">
              <a:solidFill>
                <a:schemeClr val="bg1"/>
              </a:solidFill>
            </a:endParaRP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91486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Know the enemy: </a:t>
            </a:r>
            <a:br>
              <a:rPr lang="en-US" dirty="0">
                <a:solidFill>
                  <a:schemeClr val="bg1"/>
                </a:solidFill>
              </a:rPr>
            </a:br>
            <a:r>
              <a:rPr lang="en-US" sz="3800" dirty="0">
                <a:solidFill>
                  <a:schemeClr val="bg1"/>
                </a:solidFill>
              </a:rPr>
              <a:t>Adversary # 3. Flesh</a:t>
            </a:r>
            <a:endParaRPr lang="en-ZA" sz="3800"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p:txBody>
          <a:bodyPr>
            <a:normAutofit fontScale="92500" lnSpcReduction="20000"/>
          </a:bodyPr>
          <a:lstStyle/>
          <a:p>
            <a:r>
              <a:rPr lang="en-US" dirty="0">
                <a:solidFill>
                  <a:schemeClr val="bg1"/>
                </a:solidFill>
              </a:rPr>
              <a:t>Gal 5 (ESV) </a:t>
            </a:r>
            <a:r>
              <a:rPr lang="en-US" b="1" baseline="30000" dirty="0">
                <a:solidFill>
                  <a:schemeClr val="bg1"/>
                </a:solidFill>
              </a:rPr>
              <a:t>17 </a:t>
            </a:r>
            <a:r>
              <a:rPr lang="en-US" dirty="0">
                <a:solidFill>
                  <a:schemeClr val="bg1"/>
                </a:solidFill>
              </a:rPr>
              <a:t>For the desires of the flesh are against the Spirit,</a:t>
            </a:r>
          </a:p>
          <a:p>
            <a:r>
              <a:rPr lang="en-US" dirty="0">
                <a:solidFill>
                  <a:schemeClr val="bg1"/>
                </a:solidFill>
              </a:rPr>
              <a:t>John Piper commentating on the apostle Paul’s exegesis on sin / flesh in Romans writes, “He (Paul) speaks of sin </a:t>
            </a:r>
            <a:r>
              <a:rPr lang="en-US" i="1" dirty="0">
                <a:solidFill>
                  <a:schemeClr val="bg1"/>
                </a:solidFill>
              </a:rPr>
              <a:t>reigning</a:t>
            </a:r>
            <a:r>
              <a:rPr lang="en-US" dirty="0">
                <a:solidFill>
                  <a:schemeClr val="bg1"/>
                </a:solidFill>
              </a:rPr>
              <a:t> like a king in death (5:21), holding dominion like a Lord (6:14), </a:t>
            </a:r>
            <a:r>
              <a:rPr lang="en-US" i="1" dirty="0">
                <a:solidFill>
                  <a:schemeClr val="bg1"/>
                </a:solidFill>
              </a:rPr>
              <a:t>enslaving</a:t>
            </a:r>
            <a:r>
              <a:rPr lang="en-US" dirty="0">
                <a:solidFill>
                  <a:schemeClr val="bg1"/>
                </a:solidFill>
              </a:rPr>
              <a:t> like a </a:t>
            </a:r>
            <a:r>
              <a:rPr lang="en-US" dirty="0" err="1">
                <a:solidFill>
                  <a:schemeClr val="bg1"/>
                </a:solidFill>
              </a:rPr>
              <a:t>slavemaster</a:t>
            </a:r>
            <a:r>
              <a:rPr lang="en-US" dirty="0">
                <a:solidFill>
                  <a:schemeClr val="bg1"/>
                </a:solidFill>
              </a:rPr>
              <a:t> (6:6, 16, 20), to whom we have been </a:t>
            </a:r>
            <a:r>
              <a:rPr lang="en-US" i="1" dirty="0">
                <a:solidFill>
                  <a:schemeClr val="bg1"/>
                </a:solidFill>
              </a:rPr>
              <a:t>sold</a:t>
            </a:r>
            <a:r>
              <a:rPr lang="en-US" dirty="0">
                <a:solidFill>
                  <a:schemeClr val="bg1"/>
                </a:solidFill>
              </a:rPr>
              <a:t> (7:14), as a </a:t>
            </a:r>
            <a:r>
              <a:rPr lang="en-US" i="1" dirty="0">
                <a:solidFill>
                  <a:schemeClr val="bg1"/>
                </a:solidFill>
              </a:rPr>
              <a:t>force</a:t>
            </a:r>
            <a:r>
              <a:rPr lang="en-US" dirty="0">
                <a:solidFill>
                  <a:schemeClr val="bg1"/>
                </a:solidFill>
              </a:rPr>
              <a:t> that produces other sins (7:8), as a </a:t>
            </a:r>
            <a:r>
              <a:rPr lang="en-US" i="1" dirty="0">
                <a:solidFill>
                  <a:schemeClr val="bg1"/>
                </a:solidFill>
              </a:rPr>
              <a:t>power</a:t>
            </a:r>
            <a:r>
              <a:rPr lang="en-US" dirty="0">
                <a:solidFill>
                  <a:schemeClr val="bg1"/>
                </a:solidFill>
              </a:rPr>
              <a:t> that seizes the law and kills (7:11), as a hostile occupying </a:t>
            </a:r>
            <a:r>
              <a:rPr lang="en-US" i="1" dirty="0">
                <a:solidFill>
                  <a:schemeClr val="bg1"/>
                </a:solidFill>
              </a:rPr>
              <a:t>tenant</a:t>
            </a:r>
            <a:r>
              <a:rPr lang="en-US" dirty="0">
                <a:solidFill>
                  <a:schemeClr val="bg1"/>
                </a:solidFill>
              </a:rPr>
              <a:t> that dwells in us (7:17, 20), and a </a:t>
            </a:r>
            <a:r>
              <a:rPr lang="en-US" i="1" dirty="0">
                <a:solidFill>
                  <a:schemeClr val="bg1"/>
                </a:solidFill>
              </a:rPr>
              <a:t>law</a:t>
            </a:r>
            <a:r>
              <a:rPr lang="en-US" dirty="0">
                <a:solidFill>
                  <a:schemeClr val="bg1"/>
                </a:solidFill>
              </a:rPr>
              <a:t> that takes us captive (7:23). </a:t>
            </a:r>
            <a:r>
              <a:rPr lang="en-US" dirty="0">
                <a:solidFill>
                  <a:srgbClr val="FFFF00"/>
                </a:solidFill>
              </a:rPr>
              <a:t>And this powerful presence in us, defines us until we are born again</a:t>
            </a:r>
            <a:r>
              <a:rPr lang="en-US" dirty="0">
                <a:solidFill>
                  <a:schemeClr val="bg1"/>
                </a:solidFill>
              </a:rPr>
              <a:t>.”</a:t>
            </a:r>
          </a:p>
          <a:p>
            <a:r>
              <a:rPr lang="en-US" dirty="0">
                <a:solidFill>
                  <a:schemeClr val="bg1"/>
                </a:solidFill>
              </a:rPr>
              <a:t>Gal 5 (ESV) </a:t>
            </a:r>
            <a:r>
              <a:rPr lang="en-US" b="1" baseline="30000" dirty="0">
                <a:solidFill>
                  <a:schemeClr val="bg1"/>
                </a:solidFill>
              </a:rPr>
              <a:t>19 </a:t>
            </a:r>
            <a:r>
              <a:rPr lang="en-US" dirty="0">
                <a:solidFill>
                  <a:schemeClr val="bg1"/>
                </a:solidFill>
              </a:rPr>
              <a:t>Now the works of the flesh are evident: sexual immorality, impurity, sensuality, </a:t>
            </a:r>
            <a:r>
              <a:rPr lang="en-US" b="1" baseline="30000" dirty="0">
                <a:solidFill>
                  <a:schemeClr val="bg1"/>
                </a:solidFill>
              </a:rPr>
              <a:t>20 </a:t>
            </a:r>
            <a:r>
              <a:rPr lang="en-US" dirty="0">
                <a:solidFill>
                  <a:schemeClr val="bg1"/>
                </a:solidFill>
              </a:rPr>
              <a:t>idolatry, sorcery, enmity, strife, jealousy, fits of anger, rivalries, dissensions, divisions, </a:t>
            </a:r>
            <a:r>
              <a:rPr lang="en-US" b="1" baseline="30000" dirty="0">
                <a:solidFill>
                  <a:schemeClr val="bg1"/>
                </a:solidFill>
              </a:rPr>
              <a:t>21 </a:t>
            </a:r>
            <a:r>
              <a:rPr lang="en-US" dirty="0">
                <a:solidFill>
                  <a:schemeClr val="bg1"/>
                </a:solidFill>
              </a:rPr>
              <a:t>envy,</a:t>
            </a:r>
            <a:r>
              <a:rPr lang="en-US" baseline="30000" dirty="0">
                <a:solidFill>
                  <a:schemeClr val="bg1"/>
                </a:solidFill>
              </a:rPr>
              <a:t> </a:t>
            </a:r>
            <a:r>
              <a:rPr lang="en-US" dirty="0">
                <a:solidFill>
                  <a:schemeClr val="bg1"/>
                </a:solidFill>
              </a:rPr>
              <a:t>drunkenness, orgies, and things like these. I warn you, as I warned you before, that those who do such things will not inherit the kingdom of God.</a:t>
            </a:r>
          </a:p>
          <a:p>
            <a:endParaRPr lang="en-US" dirty="0">
              <a:solidFill>
                <a:schemeClr val="bg1"/>
              </a:solidFill>
            </a:endParaRP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21241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4B88F2-C075-404F-263A-811D7E4A5DC2}"/>
              </a:ext>
            </a:extLst>
          </p:cNvPr>
          <p:cNvSpPr>
            <a:spLocks noGrp="1"/>
          </p:cNvSpPr>
          <p:nvPr>
            <p:ph type="title"/>
          </p:nvPr>
        </p:nvSpPr>
        <p:spPr/>
        <p:txBody>
          <a:bodyPr/>
          <a:lstStyle/>
          <a:p>
            <a:pPr algn="ctr"/>
            <a:r>
              <a:rPr lang="en-US" dirty="0">
                <a:solidFill>
                  <a:schemeClr val="bg1"/>
                </a:solidFill>
              </a:rPr>
              <a:t>Adversary # 3. Flesh</a:t>
            </a:r>
            <a:endParaRPr lang="en-ZA" dirty="0">
              <a:solidFill>
                <a:schemeClr val="bg1"/>
              </a:solidFill>
            </a:endParaRPr>
          </a:p>
        </p:txBody>
      </p:sp>
      <p:sp>
        <p:nvSpPr>
          <p:cNvPr id="3" name="Content Placeholder 2">
            <a:extLst>
              <a:ext uri="{FF2B5EF4-FFF2-40B4-BE49-F238E27FC236}">
                <a16:creationId xmlns:a16="http://schemas.microsoft.com/office/drawing/2014/main" id="{3D1A9AB5-01E1-AF66-C79A-BF449191B68C}"/>
              </a:ext>
            </a:extLst>
          </p:cNvPr>
          <p:cNvSpPr>
            <a:spLocks noGrp="1"/>
          </p:cNvSpPr>
          <p:nvPr>
            <p:ph idx="1"/>
          </p:nvPr>
        </p:nvSpPr>
        <p:spPr>
          <a:xfrm>
            <a:off x="838200" y="1690688"/>
            <a:ext cx="10515600" cy="4614317"/>
          </a:xfrm>
        </p:spPr>
        <p:txBody>
          <a:bodyPr>
            <a:normAutofit/>
          </a:bodyPr>
          <a:lstStyle/>
          <a:p>
            <a:r>
              <a:rPr lang="en-US" dirty="0">
                <a:solidFill>
                  <a:schemeClr val="bg1"/>
                </a:solidFill>
              </a:rPr>
              <a:t>Sins can be omissive and commissive</a:t>
            </a:r>
          </a:p>
          <a:p>
            <a:r>
              <a:rPr lang="en-US" dirty="0">
                <a:solidFill>
                  <a:schemeClr val="bg1"/>
                </a:solidFill>
              </a:rPr>
              <a:t>Sin is breaking God’s holy, pure, perfect and benevolent laws in an intentional rebellion against him.</a:t>
            </a:r>
          </a:p>
          <a:p>
            <a:r>
              <a:rPr lang="en-US" dirty="0">
                <a:solidFill>
                  <a:schemeClr val="bg1"/>
                </a:solidFill>
              </a:rPr>
              <a:t>Sin therefore separates us from God and distances us from our true identity in Christ.</a:t>
            </a:r>
          </a:p>
        </p:txBody>
      </p:sp>
    </p:spTree>
    <p:extLst>
      <p:ext uri="{BB962C8B-B14F-4D97-AF65-F5344CB8AC3E}">
        <p14:creationId xmlns:p14="http://schemas.microsoft.com/office/powerpoint/2010/main" val="33122686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432</TotalTime>
  <Words>1651</Words>
  <Application>Microsoft Office PowerPoint</Application>
  <PresentationFormat>Widescreen</PresentationFormat>
  <Paragraphs>101</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Alasassy Caps</vt:lpstr>
      <vt:lpstr>Aptos</vt:lpstr>
      <vt:lpstr>Aptos Display</vt:lpstr>
      <vt:lpstr>Arial</vt:lpstr>
      <vt:lpstr>system-ui</vt:lpstr>
      <vt:lpstr>Office Theme</vt:lpstr>
      <vt:lpstr>Who do you say I am?</vt:lpstr>
      <vt:lpstr>Matthew 16:13 - 28</vt:lpstr>
      <vt:lpstr>Matthew 16:13 - 28</vt:lpstr>
      <vt:lpstr>Recap: Our God-given identity in Christ  </vt:lpstr>
      <vt:lpstr>Identity Crisis: The problem of the false identity</vt:lpstr>
      <vt:lpstr>Know the enemy:  Adversary # 1. The devil</vt:lpstr>
      <vt:lpstr>Know the enemy:  Adversary # 2. World</vt:lpstr>
      <vt:lpstr>Know the enemy:  Adversary # 3. Flesh</vt:lpstr>
      <vt:lpstr>Adversary # 3. Flesh</vt:lpstr>
      <vt:lpstr>How the false identity is formed</vt:lpstr>
      <vt:lpstr>From hero to zero…</vt:lpstr>
      <vt:lpstr>True identity formation</vt:lpstr>
      <vt:lpstr>True Identity Formation</vt:lpstr>
      <vt:lpstr>Conclusion</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do you say I am?</dc:title>
  <dc:creator>Tony Shuttleworth</dc:creator>
  <cp:lastModifiedBy>Tony Shuttleworth</cp:lastModifiedBy>
  <cp:revision>2</cp:revision>
  <dcterms:created xsi:type="dcterms:W3CDTF">2025-04-05T16:35:46Z</dcterms:created>
  <dcterms:modified xsi:type="dcterms:W3CDTF">2025-04-13T06:23:37Z</dcterms:modified>
</cp:coreProperties>
</file>