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6"/>
  </p:notesMasterIdLst>
  <p:sldIdLst>
    <p:sldId id="260" r:id="rId2"/>
    <p:sldId id="262" r:id="rId3"/>
    <p:sldId id="263" r:id="rId4"/>
    <p:sldId id="261" r:id="rId5"/>
    <p:sldId id="285" r:id="rId6"/>
    <p:sldId id="286" r:id="rId7"/>
    <p:sldId id="264" r:id="rId8"/>
    <p:sldId id="265" r:id="rId9"/>
    <p:sldId id="267" r:id="rId10"/>
    <p:sldId id="268" r:id="rId11"/>
    <p:sldId id="269" r:id="rId12"/>
    <p:sldId id="270" r:id="rId13"/>
    <p:sldId id="271" r:id="rId14"/>
    <p:sldId id="27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62"/>
    <p:restoredTop sz="94694"/>
  </p:normalViewPr>
  <p:slideViewPr>
    <p:cSldViewPr snapToGrid="0">
      <p:cViewPr varScale="1">
        <p:scale>
          <a:sx n="121" d="100"/>
          <a:sy n="121" d="100"/>
        </p:scale>
        <p:origin x="6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E7F67-640D-394E-802C-A3D2C1FC354F}" type="datetimeFigureOut">
              <a:rPr lang="en-US" smtClean="0"/>
              <a:t>4/27/25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1335FD-FF9A-C74E-B9E6-3637D0F91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810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1335FD-FF9A-C74E-B9E6-3637D0F9106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894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47DF7C-738F-5B5F-6535-2C14748AD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4B0F63-E558-3F33-EEE5-FAD5B039E1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2F511B-DA9E-44D5-47D2-6AF57AB8EC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93EE4E-B865-FD89-F6D7-7036BBE330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1335FD-FF9A-C74E-B9E6-3637D0F9106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535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183A2-D938-74ED-43FB-E8296F906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A06E59-3249-179E-B517-F9D17C58BC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2502F5-8714-104D-E5EE-9C611D25EE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3E6875-503B-563B-3C0F-79CA712664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1335FD-FF9A-C74E-B9E6-3637D0F9106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617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4D5E-B48C-5E46-A91B-EB2EB4F145E3}" type="datetimeFigureOut">
              <a:rPr lang="en-US" smtClean="0"/>
              <a:t>4/27/25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E413-71CD-F34E-8D69-C184C7DCA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329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4D5E-B48C-5E46-A91B-EB2EB4F145E3}" type="datetimeFigureOut">
              <a:rPr lang="en-US" smtClean="0"/>
              <a:t>4/27/25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E413-71CD-F34E-8D69-C184C7DCA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536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4D5E-B48C-5E46-A91B-EB2EB4F145E3}" type="datetimeFigureOut">
              <a:rPr lang="en-US" smtClean="0"/>
              <a:t>4/27/25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E413-71CD-F34E-8D69-C184C7DCA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525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4D5E-B48C-5E46-A91B-EB2EB4F145E3}" type="datetimeFigureOut">
              <a:rPr lang="en-US" smtClean="0"/>
              <a:t>4/27/25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E413-71CD-F34E-8D69-C184C7DCA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245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4D5E-B48C-5E46-A91B-EB2EB4F145E3}" type="datetimeFigureOut">
              <a:rPr lang="en-US" smtClean="0"/>
              <a:t>4/27/25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E413-71CD-F34E-8D69-C184C7DCA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589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4D5E-B48C-5E46-A91B-EB2EB4F145E3}" type="datetimeFigureOut">
              <a:rPr lang="en-US" smtClean="0"/>
              <a:t>4/27/25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E413-71CD-F34E-8D69-C184C7DCA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001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4D5E-B48C-5E46-A91B-EB2EB4F145E3}" type="datetimeFigureOut">
              <a:rPr lang="en-US" smtClean="0"/>
              <a:t>4/27/25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E413-71CD-F34E-8D69-C184C7DCA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165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4D5E-B48C-5E46-A91B-EB2EB4F145E3}" type="datetimeFigureOut">
              <a:rPr lang="en-US" smtClean="0"/>
              <a:t>4/27/25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E413-71CD-F34E-8D69-C184C7DCA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817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4D5E-B48C-5E46-A91B-EB2EB4F145E3}" type="datetimeFigureOut">
              <a:rPr lang="en-US" smtClean="0"/>
              <a:t>4/27/25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E413-71CD-F34E-8D69-C184C7DCA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893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4D5E-B48C-5E46-A91B-EB2EB4F145E3}" type="datetimeFigureOut">
              <a:rPr lang="en-US" smtClean="0"/>
              <a:t>4/27/25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E413-71CD-F34E-8D69-C184C7DCA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630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C4D5E-B48C-5E46-A91B-EB2EB4F145E3}" type="datetimeFigureOut">
              <a:rPr lang="en-US" smtClean="0"/>
              <a:t>4/27/25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E413-71CD-F34E-8D69-C184C7DCA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024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CE6C4D5E-B48C-5E46-A91B-EB2EB4F145E3}" type="datetimeFigureOut">
              <a:rPr lang="en-US" smtClean="0"/>
              <a:t>4/27/25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22C0E413-71CD-F34E-8D69-C184C7DCA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8987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1E55F-D6E2-EBBA-FA78-1C830FBAA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06770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2A49E-5190-460B-30CB-7B4EB9A41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D9D8B-FAE7-EA3E-A2B0-27242F442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Defining Poverty and Generosity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252E4-6F74-A498-4A7D-A2E62E84FD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Poverty is more than material lack; therefore, generosity is more than material giving. </a:t>
            </a:r>
          </a:p>
          <a:p>
            <a:r>
              <a:rPr lang="en-US" dirty="0"/>
              <a:t>Humans were made in God’s image to partner with him and others to work for the flourishing of the earth. </a:t>
            </a:r>
            <a:br>
              <a:rPr lang="en-US" dirty="0"/>
            </a:br>
            <a:r>
              <a:rPr lang="en-US" dirty="0">
                <a:solidFill>
                  <a:srgbClr val="FFFF00"/>
                </a:solidFill>
              </a:rPr>
              <a:t>(Gen. 1:26–28, 2:8–10; Rev. 22:1–5)</a:t>
            </a:r>
          </a:p>
          <a:p>
            <a:r>
              <a:rPr lang="en-US" dirty="0"/>
              <a:t>The root of poverty is not just material lack, but a breakdown and disordering of relationships caused by sin in the world. </a:t>
            </a:r>
            <a:r>
              <a:rPr lang="en-US" dirty="0">
                <a:solidFill>
                  <a:srgbClr val="FFFF00"/>
                </a:solidFill>
              </a:rPr>
              <a:t>(Gen. 3)</a:t>
            </a:r>
          </a:p>
          <a:p>
            <a:r>
              <a:rPr lang="en-US" dirty="0"/>
              <a:t>Generosity, then, is giving of yourself to help restore people in right relationships with God, themselves, others, and creation. </a:t>
            </a:r>
          </a:p>
        </p:txBody>
      </p:sp>
    </p:spTree>
    <p:extLst>
      <p:ext uri="{BB962C8B-B14F-4D97-AF65-F5344CB8AC3E}">
        <p14:creationId xmlns:p14="http://schemas.microsoft.com/office/powerpoint/2010/main" val="648254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17DCD-E9DE-3488-ECB9-C19FB4B80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36016-923F-CB3D-4601-245C7D6A3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Three Guiding Principles for Wise Generosity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0240C8-BF34-730F-B5A5-375A964DF1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Empowerment, not dependency</a:t>
            </a:r>
          </a:p>
          <a:p>
            <a:r>
              <a:rPr lang="en-US" dirty="0"/>
              <a:t>Partnership, not paternalism</a:t>
            </a:r>
          </a:p>
          <a:p>
            <a:r>
              <a:rPr lang="en-US" dirty="0"/>
              <a:t>Whole-life healing </a:t>
            </a:r>
          </a:p>
        </p:txBody>
      </p:sp>
    </p:spTree>
    <p:extLst>
      <p:ext uri="{BB962C8B-B14F-4D97-AF65-F5344CB8AC3E}">
        <p14:creationId xmlns:p14="http://schemas.microsoft.com/office/powerpoint/2010/main" val="1764677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2BE2E-2B6C-0C17-A306-5F757563D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BCBE7-51DD-86EE-8E5C-AAFD59962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Two Practical Case Studies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F5E327-477F-2A5A-F2D5-F8717D429B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Street beggars in South Africa</a:t>
            </a:r>
          </a:p>
          <a:p>
            <a:r>
              <a:rPr lang="en-US" dirty="0"/>
              <a:t>iThemba projects</a:t>
            </a:r>
          </a:p>
        </p:txBody>
      </p:sp>
    </p:spTree>
    <p:extLst>
      <p:ext uri="{BB962C8B-B14F-4D97-AF65-F5344CB8AC3E}">
        <p14:creationId xmlns:p14="http://schemas.microsoft.com/office/powerpoint/2010/main" val="1115597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45FF08-DF14-860A-BCD3-05C8CDDD6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2C850-5313-DAD2-6B44-95E11ED26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Two Biblical Case Studies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BABB6F-658A-034C-441C-82AE576763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 Kings 4:1–6</a:t>
            </a:r>
          </a:p>
          <a:p>
            <a:r>
              <a:rPr lang="en-US" dirty="0"/>
              <a:t>Mark 6:30–44</a:t>
            </a:r>
          </a:p>
          <a:p>
            <a:r>
              <a:rPr lang="en-US" dirty="0">
                <a:solidFill>
                  <a:srgbClr val="FFFF00"/>
                </a:solidFill>
              </a:rPr>
              <a:t>Discuss: where and how do you see the principles of empowerment, partnership, and whole-life healing at work in these stories? </a:t>
            </a:r>
          </a:p>
        </p:txBody>
      </p:sp>
    </p:spTree>
    <p:extLst>
      <p:ext uri="{BB962C8B-B14F-4D97-AF65-F5344CB8AC3E}">
        <p14:creationId xmlns:p14="http://schemas.microsoft.com/office/powerpoint/2010/main" val="3927039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AB41C-CF52-4E98-168D-0D0F67E45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498F1-65AE-308E-F589-D7DC84A9C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Resources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8FEDCD-78F0-7BA0-FF69-F06E356BB4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chalmers.org</a:t>
            </a:r>
            <a:r>
              <a:rPr lang="en-US" dirty="0"/>
              <a:t>/books/when-helping-hurts/ 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  <a:p>
            <a:r>
              <a:rPr lang="en-US" dirty="0"/>
              <a:t>iThemba Projects  - Chrissie - </a:t>
            </a:r>
            <a:r>
              <a:rPr lang="en-US" dirty="0" err="1"/>
              <a:t>chrissie@ithembaprojects.org.za</a:t>
            </a:r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A576EC-30A3-4B0B-8AC2-5D6A08A3D8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9910" y="1543459"/>
            <a:ext cx="2040924" cy="306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636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16855-A91A-74D0-F355-11130F0C7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840F13-31B6-6B62-0553-02FA369ED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780962"/>
            <a:ext cx="7772400" cy="529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155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6F157-042E-0C23-FE62-FAE505F5F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6FCE1FA-F4BD-455B-0135-7049D01FB644}"/>
              </a:ext>
            </a:extLst>
          </p:cNvPr>
          <p:cNvSpPr txBox="1">
            <a:spLocks/>
          </p:cNvSpPr>
          <p:nvPr/>
        </p:nvSpPr>
        <p:spPr>
          <a:xfrm>
            <a:off x="838200" y="276621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FFFF00"/>
                </a:solidFill>
              </a:rPr>
              <a:t>When Helping Hurts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097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B1595-526B-6A68-D75D-ED1960F9D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4730D-2FFF-D282-1174-9AD3D8EE0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When Helping Hurts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8EEB1AB-6D3D-8479-0EEE-2B4D86B9B401}"/>
              </a:ext>
            </a:extLst>
          </p:cNvPr>
          <p:cNvGrpSpPr/>
          <p:nvPr/>
        </p:nvGrpSpPr>
        <p:grpSpPr>
          <a:xfrm>
            <a:off x="2541304" y="1567543"/>
            <a:ext cx="7109392" cy="4765420"/>
            <a:chOff x="2506951" y="525036"/>
            <a:chExt cx="7513184" cy="5807927"/>
          </a:xfrm>
        </p:grpSpPr>
        <p:pic>
          <p:nvPicPr>
            <p:cNvPr id="7" name="Picture 6" descr="A book cover of a blue and white cover&#10;&#10;AI-generated content may be incorrect.">
              <a:extLst>
                <a:ext uri="{FF2B5EF4-FFF2-40B4-BE49-F238E27FC236}">
                  <a16:creationId xmlns:a16="http://schemas.microsoft.com/office/drawing/2014/main" id="{F6ED4135-7843-162E-D47D-5729AF993B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06951" y="571499"/>
              <a:ext cx="3810000" cy="5715000"/>
            </a:xfrm>
            <a:prstGeom prst="rect">
              <a:avLst/>
            </a:prstGeom>
          </p:spPr>
        </p:pic>
        <p:pic>
          <p:nvPicPr>
            <p:cNvPr id="8" name="Picture 7" descr="A book cover of a group of hands&#10;&#10;AI-generated content may be incorrect.">
              <a:extLst>
                <a:ext uri="{FF2B5EF4-FFF2-40B4-BE49-F238E27FC236}">
                  <a16:creationId xmlns:a16="http://schemas.microsoft.com/office/drawing/2014/main" id="{215D5A90-1C03-4EE2-1098-D458714FE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10135" y="525036"/>
              <a:ext cx="3810000" cy="58079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61069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3F8E2-4C8E-01AF-CBDE-5A3E5AF4D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high angle view of Victoria Falls&#10;&#10;AI-generated content may be incorrect.">
            <a:extLst>
              <a:ext uri="{FF2B5EF4-FFF2-40B4-BE49-F238E27FC236}">
                <a16:creationId xmlns:a16="http://schemas.microsoft.com/office/drawing/2014/main" id="{0EA9AA13-2FE4-8367-817D-BBE59D99E5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52"/>
          <a:stretch/>
        </p:blipFill>
        <p:spPr>
          <a:xfrm>
            <a:off x="-44071" y="-2797"/>
            <a:ext cx="12236071" cy="6860797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62621B87-8F68-9A5F-2517-58924AD8E12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295153" y="246612"/>
            <a:ext cx="11601694" cy="594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866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2624C-A50F-B5E5-39EE-6B7434AE9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48A4147-2CD8-7512-3F75-6AF0E6DC79B5}"/>
              </a:ext>
            </a:extLst>
          </p:cNvPr>
          <p:cNvSpPr txBox="1">
            <a:spLocks/>
          </p:cNvSpPr>
          <p:nvPr/>
        </p:nvSpPr>
        <p:spPr>
          <a:xfrm>
            <a:off x="838200" y="276621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FFFF00"/>
                </a:solidFill>
              </a:rPr>
              <a:t>When Helping Hurts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023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E5B98-AF5A-CAC0-17B1-536F125C5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Defining Poverty and Generosity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B79BD7-0ADE-79CD-7C01-4BAF7515C2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Poverty is more than material lack; therefore, generosity is more than material giving.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016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32C5A7-9A6E-1DDB-1D45-6EC6F3D38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E633F-E421-830B-12E1-F83922462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Defining Poverty and Generosity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9E808-A3E7-C5FB-F25C-8CE3DA02C8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Poverty is more than material lack; therefore, generosity is more than material giving. </a:t>
            </a:r>
          </a:p>
          <a:p>
            <a:r>
              <a:rPr lang="en-US" dirty="0"/>
              <a:t>Humans were made in God’s image to partner with him and others to work for the flourishing of the earth. </a:t>
            </a:r>
            <a:br>
              <a:rPr lang="en-US" dirty="0"/>
            </a:br>
            <a:r>
              <a:rPr lang="en-US" dirty="0">
                <a:solidFill>
                  <a:srgbClr val="FFFF00"/>
                </a:solidFill>
              </a:rPr>
              <a:t>(Gen. 1:26–28, 2:8–10; Rev. 22:1–5)</a:t>
            </a:r>
          </a:p>
        </p:txBody>
      </p:sp>
    </p:spTree>
    <p:extLst>
      <p:ext uri="{BB962C8B-B14F-4D97-AF65-F5344CB8AC3E}">
        <p14:creationId xmlns:p14="http://schemas.microsoft.com/office/powerpoint/2010/main" val="408589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ABC5A-19F8-44EA-6464-F43050065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C78F1-4561-E1DF-58E8-71F8DD93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Defining Poverty and Generosity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973B45-9C28-B176-DFC4-95F581425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Poverty is more than material lack; therefore, generosity is more than material giving. </a:t>
            </a:r>
          </a:p>
          <a:p>
            <a:r>
              <a:rPr lang="en-US" dirty="0"/>
              <a:t>Humans were made in God’s image to partner with him and others to work for the flourishing of the earth. </a:t>
            </a:r>
            <a:br>
              <a:rPr lang="en-US" dirty="0"/>
            </a:br>
            <a:r>
              <a:rPr lang="en-US" dirty="0">
                <a:solidFill>
                  <a:srgbClr val="FFFF00"/>
                </a:solidFill>
              </a:rPr>
              <a:t>(Gen. 1:26–28, 2:8–10; Rev. 22:1–5)</a:t>
            </a:r>
          </a:p>
          <a:p>
            <a:r>
              <a:rPr lang="en-US" dirty="0"/>
              <a:t>The root of poverty is not just material lack, but a breakdown and disordering of relationships caused by sin in the world. </a:t>
            </a:r>
            <a:r>
              <a:rPr lang="en-US" dirty="0">
                <a:solidFill>
                  <a:srgbClr val="FFFF00"/>
                </a:solidFill>
              </a:rPr>
              <a:t>(Gen. 3)</a:t>
            </a:r>
          </a:p>
        </p:txBody>
      </p:sp>
    </p:spTree>
    <p:extLst>
      <p:ext uri="{BB962C8B-B14F-4D97-AF65-F5344CB8AC3E}">
        <p14:creationId xmlns:p14="http://schemas.microsoft.com/office/powerpoint/2010/main" val="2486693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1138</TotalTime>
  <Words>361</Words>
  <Application>Microsoft Macintosh PowerPoint</Application>
  <PresentationFormat>Widescreen</PresentationFormat>
  <Paragraphs>36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When Helping Hurts</vt:lpstr>
      <vt:lpstr>PowerPoint Presentation</vt:lpstr>
      <vt:lpstr>PowerPoint Presentation</vt:lpstr>
      <vt:lpstr>Defining Poverty and Generosity </vt:lpstr>
      <vt:lpstr>Defining Poverty and Generosity </vt:lpstr>
      <vt:lpstr>Defining Poverty and Generosity </vt:lpstr>
      <vt:lpstr>Defining Poverty and Generosity </vt:lpstr>
      <vt:lpstr>Three Guiding Principles for Wise Generosity </vt:lpstr>
      <vt:lpstr>Two Practical Case Studies </vt:lpstr>
      <vt:lpstr>Two Biblical Case Studies </vt:lpstr>
      <vt:lpstr>Resources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Stephen Langley</dc:creator>
  <cp:lastModifiedBy>Stephen Langley</cp:lastModifiedBy>
  <cp:revision>4</cp:revision>
  <dcterms:created xsi:type="dcterms:W3CDTF">2025-04-26T10:29:20Z</dcterms:created>
  <dcterms:modified xsi:type="dcterms:W3CDTF">2025-04-27T06:25:31Z</dcterms:modified>
</cp:coreProperties>
</file>