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230574-1A39-493D-B618-3CADD693AB47}" v="235" dt="2025-02-23T06:05:44.74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70" autoAdjust="0"/>
    <p:restoredTop sz="94660"/>
  </p:normalViewPr>
  <p:slideViewPr>
    <p:cSldViewPr snapToGrid="0">
      <p:cViewPr varScale="1">
        <p:scale>
          <a:sx n="49" d="100"/>
          <a:sy n="49" d="100"/>
        </p:scale>
        <p:origin x="86" y="69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A7328-1A0E-4B0B-5547-8C45511BCAC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841DAD1A-C2A7-18C3-8986-02B3FE5320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8DC27B3A-A691-6BBB-1DA4-0892205FB65F}"/>
              </a:ext>
            </a:extLst>
          </p:cNvPr>
          <p:cNvSpPr>
            <a:spLocks noGrp="1"/>
          </p:cNvSpPr>
          <p:nvPr>
            <p:ph type="dt" sz="half" idx="10"/>
          </p:nvPr>
        </p:nvSpPr>
        <p:spPr/>
        <p:txBody>
          <a:bodyPr/>
          <a:lstStyle/>
          <a:p>
            <a:fld id="{5A398743-342E-4D98-8CC1-E6ECD514711E}" type="datetimeFigureOut">
              <a:rPr lang="en-ZA" smtClean="0"/>
              <a:t>2025/02/23</a:t>
            </a:fld>
            <a:endParaRPr lang="en-ZA"/>
          </a:p>
        </p:txBody>
      </p:sp>
      <p:sp>
        <p:nvSpPr>
          <p:cNvPr id="5" name="Footer Placeholder 4">
            <a:extLst>
              <a:ext uri="{FF2B5EF4-FFF2-40B4-BE49-F238E27FC236}">
                <a16:creationId xmlns:a16="http://schemas.microsoft.com/office/drawing/2014/main" id="{E47AA31B-1AE6-A7A3-DA97-C022F445AAA6}"/>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D7A0F071-62C0-CD59-F2DC-81F58296C542}"/>
              </a:ext>
            </a:extLst>
          </p:cNvPr>
          <p:cNvSpPr>
            <a:spLocks noGrp="1"/>
          </p:cNvSpPr>
          <p:nvPr>
            <p:ph type="sldNum" sz="quarter" idx="12"/>
          </p:nvPr>
        </p:nvSpPr>
        <p:spPr/>
        <p:txBody>
          <a:bodyPr/>
          <a:lstStyle/>
          <a:p>
            <a:fld id="{6B1C9C5D-29E1-41B3-B090-32342C45424D}" type="slidenum">
              <a:rPr lang="en-ZA" smtClean="0"/>
              <a:t>‹#›</a:t>
            </a:fld>
            <a:endParaRPr lang="en-ZA"/>
          </a:p>
        </p:txBody>
      </p:sp>
    </p:spTree>
    <p:extLst>
      <p:ext uri="{BB962C8B-B14F-4D97-AF65-F5344CB8AC3E}">
        <p14:creationId xmlns:p14="http://schemas.microsoft.com/office/powerpoint/2010/main" val="2211152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81BAF-989A-337B-8EC3-637D6F1FAB38}"/>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C56ABE46-CE48-2405-B177-55C1DAB93A3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0DABD6DA-7356-C706-6408-A3009C9F0989}"/>
              </a:ext>
            </a:extLst>
          </p:cNvPr>
          <p:cNvSpPr>
            <a:spLocks noGrp="1"/>
          </p:cNvSpPr>
          <p:nvPr>
            <p:ph type="dt" sz="half" idx="10"/>
          </p:nvPr>
        </p:nvSpPr>
        <p:spPr/>
        <p:txBody>
          <a:bodyPr/>
          <a:lstStyle/>
          <a:p>
            <a:fld id="{5A398743-342E-4D98-8CC1-E6ECD514711E}" type="datetimeFigureOut">
              <a:rPr lang="en-ZA" smtClean="0"/>
              <a:t>2025/02/23</a:t>
            </a:fld>
            <a:endParaRPr lang="en-ZA"/>
          </a:p>
        </p:txBody>
      </p:sp>
      <p:sp>
        <p:nvSpPr>
          <p:cNvPr id="5" name="Footer Placeholder 4">
            <a:extLst>
              <a:ext uri="{FF2B5EF4-FFF2-40B4-BE49-F238E27FC236}">
                <a16:creationId xmlns:a16="http://schemas.microsoft.com/office/drawing/2014/main" id="{581BA75A-291D-227C-E176-9A6C0AD81CA8}"/>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57252CC3-633B-EA05-39B1-567689D3C681}"/>
              </a:ext>
            </a:extLst>
          </p:cNvPr>
          <p:cNvSpPr>
            <a:spLocks noGrp="1"/>
          </p:cNvSpPr>
          <p:nvPr>
            <p:ph type="sldNum" sz="quarter" idx="12"/>
          </p:nvPr>
        </p:nvSpPr>
        <p:spPr/>
        <p:txBody>
          <a:bodyPr/>
          <a:lstStyle/>
          <a:p>
            <a:fld id="{6B1C9C5D-29E1-41B3-B090-32342C45424D}" type="slidenum">
              <a:rPr lang="en-ZA" smtClean="0"/>
              <a:t>‹#›</a:t>
            </a:fld>
            <a:endParaRPr lang="en-ZA"/>
          </a:p>
        </p:txBody>
      </p:sp>
    </p:spTree>
    <p:extLst>
      <p:ext uri="{BB962C8B-B14F-4D97-AF65-F5344CB8AC3E}">
        <p14:creationId xmlns:p14="http://schemas.microsoft.com/office/powerpoint/2010/main" val="676962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E063489-23E4-BB4E-CAFD-F5319EEB8D9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081BC99A-2756-F72B-6EED-8CBDBEB6846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4B922CD9-8F9C-39D4-5FA9-C5F5EC5E6B32}"/>
              </a:ext>
            </a:extLst>
          </p:cNvPr>
          <p:cNvSpPr>
            <a:spLocks noGrp="1"/>
          </p:cNvSpPr>
          <p:nvPr>
            <p:ph type="dt" sz="half" idx="10"/>
          </p:nvPr>
        </p:nvSpPr>
        <p:spPr/>
        <p:txBody>
          <a:bodyPr/>
          <a:lstStyle/>
          <a:p>
            <a:fld id="{5A398743-342E-4D98-8CC1-E6ECD514711E}" type="datetimeFigureOut">
              <a:rPr lang="en-ZA" smtClean="0"/>
              <a:t>2025/02/23</a:t>
            </a:fld>
            <a:endParaRPr lang="en-ZA"/>
          </a:p>
        </p:txBody>
      </p:sp>
      <p:sp>
        <p:nvSpPr>
          <p:cNvPr id="5" name="Footer Placeholder 4">
            <a:extLst>
              <a:ext uri="{FF2B5EF4-FFF2-40B4-BE49-F238E27FC236}">
                <a16:creationId xmlns:a16="http://schemas.microsoft.com/office/drawing/2014/main" id="{A4B4031B-F200-2690-2FCB-BBAA79A151C6}"/>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0FB92BE8-52E2-0130-FF8C-FC663D8689D6}"/>
              </a:ext>
            </a:extLst>
          </p:cNvPr>
          <p:cNvSpPr>
            <a:spLocks noGrp="1"/>
          </p:cNvSpPr>
          <p:nvPr>
            <p:ph type="sldNum" sz="quarter" idx="12"/>
          </p:nvPr>
        </p:nvSpPr>
        <p:spPr/>
        <p:txBody>
          <a:bodyPr/>
          <a:lstStyle/>
          <a:p>
            <a:fld id="{6B1C9C5D-29E1-41B3-B090-32342C45424D}" type="slidenum">
              <a:rPr lang="en-ZA" smtClean="0"/>
              <a:t>‹#›</a:t>
            </a:fld>
            <a:endParaRPr lang="en-ZA"/>
          </a:p>
        </p:txBody>
      </p:sp>
    </p:spTree>
    <p:extLst>
      <p:ext uri="{BB962C8B-B14F-4D97-AF65-F5344CB8AC3E}">
        <p14:creationId xmlns:p14="http://schemas.microsoft.com/office/powerpoint/2010/main" val="1185816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DB1E8-9EAA-8157-30AA-333D1A852CF4}"/>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8AC2E378-A2FC-0218-FB2B-28A0A553AE2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6A82F9A3-FFAB-062E-0551-087A2269D049}"/>
              </a:ext>
            </a:extLst>
          </p:cNvPr>
          <p:cNvSpPr>
            <a:spLocks noGrp="1"/>
          </p:cNvSpPr>
          <p:nvPr>
            <p:ph type="dt" sz="half" idx="10"/>
          </p:nvPr>
        </p:nvSpPr>
        <p:spPr/>
        <p:txBody>
          <a:bodyPr/>
          <a:lstStyle/>
          <a:p>
            <a:fld id="{5A398743-342E-4D98-8CC1-E6ECD514711E}" type="datetimeFigureOut">
              <a:rPr lang="en-ZA" smtClean="0"/>
              <a:t>2025/02/23</a:t>
            </a:fld>
            <a:endParaRPr lang="en-ZA"/>
          </a:p>
        </p:txBody>
      </p:sp>
      <p:sp>
        <p:nvSpPr>
          <p:cNvPr id="5" name="Footer Placeholder 4">
            <a:extLst>
              <a:ext uri="{FF2B5EF4-FFF2-40B4-BE49-F238E27FC236}">
                <a16:creationId xmlns:a16="http://schemas.microsoft.com/office/drawing/2014/main" id="{FD4B4534-EA36-C43E-49AC-4755C785A0B9}"/>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D219855-E634-01D0-E691-C6C542910249}"/>
              </a:ext>
            </a:extLst>
          </p:cNvPr>
          <p:cNvSpPr>
            <a:spLocks noGrp="1"/>
          </p:cNvSpPr>
          <p:nvPr>
            <p:ph type="sldNum" sz="quarter" idx="12"/>
          </p:nvPr>
        </p:nvSpPr>
        <p:spPr/>
        <p:txBody>
          <a:bodyPr/>
          <a:lstStyle/>
          <a:p>
            <a:fld id="{6B1C9C5D-29E1-41B3-B090-32342C45424D}" type="slidenum">
              <a:rPr lang="en-ZA" smtClean="0"/>
              <a:t>‹#›</a:t>
            </a:fld>
            <a:endParaRPr lang="en-ZA"/>
          </a:p>
        </p:txBody>
      </p:sp>
    </p:spTree>
    <p:extLst>
      <p:ext uri="{BB962C8B-B14F-4D97-AF65-F5344CB8AC3E}">
        <p14:creationId xmlns:p14="http://schemas.microsoft.com/office/powerpoint/2010/main" val="2134721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75B22-FA68-E1FA-707E-FC0F8C9D0B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DA08DE8A-B812-9223-61D0-00F70A7DFA8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53886A7-1131-65A8-D974-975E3B87097C}"/>
              </a:ext>
            </a:extLst>
          </p:cNvPr>
          <p:cNvSpPr>
            <a:spLocks noGrp="1"/>
          </p:cNvSpPr>
          <p:nvPr>
            <p:ph type="dt" sz="half" idx="10"/>
          </p:nvPr>
        </p:nvSpPr>
        <p:spPr/>
        <p:txBody>
          <a:bodyPr/>
          <a:lstStyle/>
          <a:p>
            <a:fld id="{5A398743-342E-4D98-8CC1-E6ECD514711E}" type="datetimeFigureOut">
              <a:rPr lang="en-ZA" smtClean="0"/>
              <a:t>2025/02/23</a:t>
            </a:fld>
            <a:endParaRPr lang="en-ZA"/>
          </a:p>
        </p:txBody>
      </p:sp>
      <p:sp>
        <p:nvSpPr>
          <p:cNvPr id="5" name="Footer Placeholder 4">
            <a:extLst>
              <a:ext uri="{FF2B5EF4-FFF2-40B4-BE49-F238E27FC236}">
                <a16:creationId xmlns:a16="http://schemas.microsoft.com/office/drawing/2014/main" id="{2FEB768B-B460-7362-0675-336107CD83F3}"/>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774A733B-4076-01EF-B56E-660C75F11271}"/>
              </a:ext>
            </a:extLst>
          </p:cNvPr>
          <p:cNvSpPr>
            <a:spLocks noGrp="1"/>
          </p:cNvSpPr>
          <p:nvPr>
            <p:ph type="sldNum" sz="quarter" idx="12"/>
          </p:nvPr>
        </p:nvSpPr>
        <p:spPr/>
        <p:txBody>
          <a:bodyPr/>
          <a:lstStyle/>
          <a:p>
            <a:fld id="{6B1C9C5D-29E1-41B3-B090-32342C45424D}" type="slidenum">
              <a:rPr lang="en-ZA" smtClean="0"/>
              <a:t>‹#›</a:t>
            </a:fld>
            <a:endParaRPr lang="en-ZA"/>
          </a:p>
        </p:txBody>
      </p:sp>
    </p:spTree>
    <p:extLst>
      <p:ext uri="{BB962C8B-B14F-4D97-AF65-F5344CB8AC3E}">
        <p14:creationId xmlns:p14="http://schemas.microsoft.com/office/powerpoint/2010/main" val="1718958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72068-F66C-138B-525D-3EBBA0C7C0E9}"/>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A03CC9C7-4B92-F6B7-71C8-8A41BA609F2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85641DFF-4A9A-AEB6-82DF-5781D0CC43E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128C2B86-5208-1067-37B9-D966FBF3F314}"/>
              </a:ext>
            </a:extLst>
          </p:cNvPr>
          <p:cNvSpPr>
            <a:spLocks noGrp="1"/>
          </p:cNvSpPr>
          <p:nvPr>
            <p:ph type="dt" sz="half" idx="10"/>
          </p:nvPr>
        </p:nvSpPr>
        <p:spPr/>
        <p:txBody>
          <a:bodyPr/>
          <a:lstStyle/>
          <a:p>
            <a:fld id="{5A398743-342E-4D98-8CC1-E6ECD514711E}" type="datetimeFigureOut">
              <a:rPr lang="en-ZA" smtClean="0"/>
              <a:t>2025/02/23</a:t>
            </a:fld>
            <a:endParaRPr lang="en-ZA"/>
          </a:p>
        </p:txBody>
      </p:sp>
      <p:sp>
        <p:nvSpPr>
          <p:cNvPr id="6" name="Footer Placeholder 5">
            <a:extLst>
              <a:ext uri="{FF2B5EF4-FFF2-40B4-BE49-F238E27FC236}">
                <a16:creationId xmlns:a16="http://schemas.microsoft.com/office/drawing/2014/main" id="{D3642448-C68A-20D1-BFE4-122945C5AEFE}"/>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7F1E61A3-C22E-9D66-2231-2CBCC12AB355}"/>
              </a:ext>
            </a:extLst>
          </p:cNvPr>
          <p:cNvSpPr>
            <a:spLocks noGrp="1"/>
          </p:cNvSpPr>
          <p:nvPr>
            <p:ph type="sldNum" sz="quarter" idx="12"/>
          </p:nvPr>
        </p:nvSpPr>
        <p:spPr/>
        <p:txBody>
          <a:bodyPr/>
          <a:lstStyle/>
          <a:p>
            <a:fld id="{6B1C9C5D-29E1-41B3-B090-32342C45424D}" type="slidenum">
              <a:rPr lang="en-ZA" smtClean="0"/>
              <a:t>‹#›</a:t>
            </a:fld>
            <a:endParaRPr lang="en-ZA"/>
          </a:p>
        </p:txBody>
      </p:sp>
    </p:spTree>
    <p:extLst>
      <p:ext uri="{BB962C8B-B14F-4D97-AF65-F5344CB8AC3E}">
        <p14:creationId xmlns:p14="http://schemas.microsoft.com/office/powerpoint/2010/main" val="223553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28DE0-380C-BB32-3A90-B730C886559F}"/>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71540545-68CD-5A7A-EE53-F1A949EE143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153FE92-3ACF-7A70-EE04-9B032A773EE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4992117B-A864-6DFE-A053-5B637F5323E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00BD46C-A947-8C21-485D-4696CD80B6E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2A45EF01-5178-5A2B-05B0-73E7B209AB95}"/>
              </a:ext>
            </a:extLst>
          </p:cNvPr>
          <p:cNvSpPr>
            <a:spLocks noGrp="1"/>
          </p:cNvSpPr>
          <p:nvPr>
            <p:ph type="dt" sz="half" idx="10"/>
          </p:nvPr>
        </p:nvSpPr>
        <p:spPr/>
        <p:txBody>
          <a:bodyPr/>
          <a:lstStyle/>
          <a:p>
            <a:fld id="{5A398743-342E-4D98-8CC1-E6ECD514711E}" type="datetimeFigureOut">
              <a:rPr lang="en-ZA" smtClean="0"/>
              <a:t>2025/02/23</a:t>
            </a:fld>
            <a:endParaRPr lang="en-ZA"/>
          </a:p>
        </p:txBody>
      </p:sp>
      <p:sp>
        <p:nvSpPr>
          <p:cNvPr id="8" name="Footer Placeholder 7">
            <a:extLst>
              <a:ext uri="{FF2B5EF4-FFF2-40B4-BE49-F238E27FC236}">
                <a16:creationId xmlns:a16="http://schemas.microsoft.com/office/drawing/2014/main" id="{FEE622C1-94D0-E459-B908-414D190AA669}"/>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22014213-1454-B690-EC03-F150990F2D97}"/>
              </a:ext>
            </a:extLst>
          </p:cNvPr>
          <p:cNvSpPr>
            <a:spLocks noGrp="1"/>
          </p:cNvSpPr>
          <p:nvPr>
            <p:ph type="sldNum" sz="quarter" idx="12"/>
          </p:nvPr>
        </p:nvSpPr>
        <p:spPr/>
        <p:txBody>
          <a:bodyPr/>
          <a:lstStyle/>
          <a:p>
            <a:fld id="{6B1C9C5D-29E1-41B3-B090-32342C45424D}" type="slidenum">
              <a:rPr lang="en-ZA" smtClean="0"/>
              <a:t>‹#›</a:t>
            </a:fld>
            <a:endParaRPr lang="en-ZA"/>
          </a:p>
        </p:txBody>
      </p:sp>
    </p:spTree>
    <p:extLst>
      <p:ext uri="{BB962C8B-B14F-4D97-AF65-F5344CB8AC3E}">
        <p14:creationId xmlns:p14="http://schemas.microsoft.com/office/powerpoint/2010/main" val="2644828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FC946-F7FE-A170-7195-2B786EFA9AF6}"/>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58CA57C5-CD27-9606-B746-901E9D691BEA}"/>
              </a:ext>
            </a:extLst>
          </p:cNvPr>
          <p:cNvSpPr>
            <a:spLocks noGrp="1"/>
          </p:cNvSpPr>
          <p:nvPr>
            <p:ph type="dt" sz="half" idx="10"/>
          </p:nvPr>
        </p:nvSpPr>
        <p:spPr/>
        <p:txBody>
          <a:bodyPr/>
          <a:lstStyle/>
          <a:p>
            <a:fld id="{5A398743-342E-4D98-8CC1-E6ECD514711E}" type="datetimeFigureOut">
              <a:rPr lang="en-ZA" smtClean="0"/>
              <a:t>2025/02/23</a:t>
            </a:fld>
            <a:endParaRPr lang="en-ZA"/>
          </a:p>
        </p:txBody>
      </p:sp>
      <p:sp>
        <p:nvSpPr>
          <p:cNvPr id="4" name="Footer Placeholder 3">
            <a:extLst>
              <a:ext uri="{FF2B5EF4-FFF2-40B4-BE49-F238E27FC236}">
                <a16:creationId xmlns:a16="http://schemas.microsoft.com/office/drawing/2014/main" id="{71A9DF58-29B8-F919-9FB5-9B161737058C}"/>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756FBA3F-E271-6B22-53D2-A22B2A99514B}"/>
              </a:ext>
            </a:extLst>
          </p:cNvPr>
          <p:cNvSpPr>
            <a:spLocks noGrp="1"/>
          </p:cNvSpPr>
          <p:nvPr>
            <p:ph type="sldNum" sz="quarter" idx="12"/>
          </p:nvPr>
        </p:nvSpPr>
        <p:spPr/>
        <p:txBody>
          <a:bodyPr/>
          <a:lstStyle/>
          <a:p>
            <a:fld id="{6B1C9C5D-29E1-41B3-B090-32342C45424D}" type="slidenum">
              <a:rPr lang="en-ZA" smtClean="0"/>
              <a:t>‹#›</a:t>
            </a:fld>
            <a:endParaRPr lang="en-ZA"/>
          </a:p>
        </p:txBody>
      </p:sp>
    </p:spTree>
    <p:extLst>
      <p:ext uri="{BB962C8B-B14F-4D97-AF65-F5344CB8AC3E}">
        <p14:creationId xmlns:p14="http://schemas.microsoft.com/office/powerpoint/2010/main" val="39192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ED8EE10-A0D1-9A6D-7F78-910672A2F51C}"/>
              </a:ext>
            </a:extLst>
          </p:cNvPr>
          <p:cNvSpPr>
            <a:spLocks noGrp="1"/>
          </p:cNvSpPr>
          <p:nvPr>
            <p:ph type="dt" sz="half" idx="10"/>
          </p:nvPr>
        </p:nvSpPr>
        <p:spPr/>
        <p:txBody>
          <a:bodyPr/>
          <a:lstStyle/>
          <a:p>
            <a:fld id="{5A398743-342E-4D98-8CC1-E6ECD514711E}" type="datetimeFigureOut">
              <a:rPr lang="en-ZA" smtClean="0"/>
              <a:t>2025/02/23</a:t>
            </a:fld>
            <a:endParaRPr lang="en-ZA"/>
          </a:p>
        </p:txBody>
      </p:sp>
      <p:sp>
        <p:nvSpPr>
          <p:cNvPr id="3" name="Footer Placeholder 2">
            <a:extLst>
              <a:ext uri="{FF2B5EF4-FFF2-40B4-BE49-F238E27FC236}">
                <a16:creationId xmlns:a16="http://schemas.microsoft.com/office/drawing/2014/main" id="{A71CDB02-BC69-0504-CFAC-9F78C1815BB0}"/>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27E7A654-CA5A-654F-5FFC-6C06A07D2DBD}"/>
              </a:ext>
            </a:extLst>
          </p:cNvPr>
          <p:cNvSpPr>
            <a:spLocks noGrp="1"/>
          </p:cNvSpPr>
          <p:nvPr>
            <p:ph type="sldNum" sz="quarter" idx="12"/>
          </p:nvPr>
        </p:nvSpPr>
        <p:spPr/>
        <p:txBody>
          <a:bodyPr/>
          <a:lstStyle/>
          <a:p>
            <a:fld id="{6B1C9C5D-29E1-41B3-B090-32342C45424D}" type="slidenum">
              <a:rPr lang="en-ZA" smtClean="0"/>
              <a:t>‹#›</a:t>
            </a:fld>
            <a:endParaRPr lang="en-ZA"/>
          </a:p>
        </p:txBody>
      </p:sp>
    </p:spTree>
    <p:extLst>
      <p:ext uri="{BB962C8B-B14F-4D97-AF65-F5344CB8AC3E}">
        <p14:creationId xmlns:p14="http://schemas.microsoft.com/office/powerpoint/2010/main" val="1527014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CE972-1186-3284-6BE1-146CC19C89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0B4A8CE0-CC14-99F1-6710-06A699FF27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CEFC0145-B491-2025-142D-D2A47C10DC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5C4B7B-BAA0-B46E-F8BA-63D0503B2EA7}"/>
              </a:ext>
            </a:extLst>
          </p:cNvPr>
          <p:cNvSpPr>
            <a:spLocks noGrp="1"/>
          </p:cNvSpPr>
          <p:nvPr>
            <p:ph type="dt" sz="half" idx="10"/>
          </p:nvPr>
        </p:nvSpPr>
        <p:spPr/>
        <p:txBody>
          <a:bodyPr/>
          <a:lstStyle/>
          <a:p>
            <a:fld id="{5A398743-342E-4D98-8CC1-E6ECD514711E}" type="datetimeFigureOut">
              <a:rPr lang="en-ZA" smtClean="0"/>
              <a:t>2025/02/23</a:t>
            </a:fld>
            <a:endParaRPr lang="en-ZA"/>
          </a:p>
        </p:txBody>
      </p:sp>
      <p:sp>
        <p:nvSpPr>
          <p:cNvPr id="6" name="Footer Placeholder 5">
            <a:extLst>
              <a:ext uri="{FF2B5EF4-FFF2-40B4-BE49-F238E27FC236}">
                <a16:creationId xmlns:a16="http://schemas.microsoft.com/office/drawing/2014/main" id="{6D376C54-7745-9270-E16D-60EE255E7818}"/>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D090180B-DCE3-27C2-2DFB-E4FB8CF15C99}"/>
              </a:ext>
            </a:extLst>
          </p:cNvPr>
          <p:cNvSpPr>
            <a:spLocks noGrp="1"/>
          </p:cNvSpPr>
          <p:nvPr>
            <p:ph type="sldNum" sz="quarter" idx="12"/>
          </p:nvPr>
        </p:nvSpPr>
        <p:spPr/>
        <p:txBody>
          <a:bodyPr/>
          <a:lstStyle/>
          <a:p>
            <a:fld id="{6B1C9C5D-29E1-41B3-B090-32342C45424D}" type="slidenum">
              <a:rPr lang="en-ZA" smtClean="0"/>
              <a:t>‹#›</a:t>
            </a:fld>
            <a:endParaRPr lang="en-ZA"/>
          </a:p>
        </p:txBody>
      </p:sp>
    </p:spTree>
    <p:extLst>
      <p:ext uri="{BB962C8B-B14F-4D97-AF65-F5344CB8AC3E}">
        <p14:creationId xmlns:p14="http://schemas.microsoft.com/office/powerpoint/2010/main" val="2672936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A19FF-8C63-FA9D-76F3-EDD30F1363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B994FF4D-9863-EDD7-C36E-4879EF4078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8745F7AD-9251-6048-0420-7746DE4E16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4333B7-054F-7547-DAAA-DA843287C970}"/>
              </a:ext>
            </a:extLst>
          </p:cNvPr>
          <p:cNvSpPr>
            <a:spLocks noGrp="1"/>
          </p:cNvSpPr>
          <p:nvPr>
            <p:ph type="dt" sz="half" idx="10"/>
          </p:nvPr>
        </p:nvSpPr>
        <p:spPr/>
        <p:txBody>
          <a:bodyPr/>
          <a:lstStyle/>
          <a:p>
            <a:fld id="{5A398743-342E-4D98-8CC1-E6ECD514711E}" type="datetimeFigureOut">
              <a:rPr lang="en-ZA" smtClean="0"/>
              <a:t>2025/02/23</a:t>
            </a:fld>
            <a:endParaRPr lang="en-ZA"/>
          </a:p>
        </p:txBody>
      </p:sp>
      <p:sp>
        <p:nvSpPr>
          <p:cNvPr id="6" name="Footer Placeholder 5">
            <a:extLst>
              <a:ext uri="{FF2B5EF4-FFF2-40B4-BE49-F238E27FC236}">
                <a16:creationId xmlns:a16="http://schemas.microsoft.com/office/drawing/2014/main" id="{F646FA8F-15EA-BA06-082F-4F528F2E92D9}"/>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AB6CE956-C7B2-8BD6-C9DD-5CA5E7BAFF45}"/>
              </a:ext>
            </a:extLst>
          </p:cNvPr>
          <p:cNvSpPr>
            <a:spLocks noGrp="1"/>
          </p:cNvSpPr>
          <p:nvPr>
            <p:ph type="sldNum" sz="quarter" idx="12"/>
          </p:nvPr>
        </p:nvSpPr>
        <p:spPr/>
        <p:txBody>
          <a:bodyPr/>
          <a:lstStyle/>
          <a:p>
            <a:fld id="{6B1C9C5D-29E1-41B3-B090-32342C45424D}" type="slidenum">
              <a:rPr lang="en-ZA" smtClean="0"/>
              <a:t>‹#›</a:t>
            </a:fld>
            <a:endParaRPr lang="en-ZA"/>
          </a:p>
        </p:txBody>
      </p:sp>
    </p:spTree>
    <p:extLst>
      <p:ext uri="{BB962C8B-B14F-4D97-AF65-F5344CB8AC3E}">
        <p14:creationId xmlns:p14="http://schemas.microsoft.com/office/powerpoint/2010/main" val="610750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0FBF954-376E-3096-2633-F2237DBC06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F59F6093-578D-DB73-EE48-4F628EB208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2F64A481-2228-6423-00EA-D11F451C93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A398743-342E-4D98-8CC1-E6ECD514711E}" type="datetimeFigureOut">
              <a:rPr lang="en-ZA" smtClean="0"/>
              <a:t>2025/02/23</a:t>
            </a:fld>
            <a:endParaRPr lang="en-ZA"/>
          </a:p>
        </p:txBody>
      </p:sp>
      <p:sp>
        <p:nvSpPr>
          <p:cNvPr id="5" name="Footer Placeholder 4">
            <a:extLst>
              <a:ext uri="{FF2B5EF4-FFF2-40B4-BE49-F238E27FC236}">
                <a16:creationId xmlns:a16="http://schemas.microsoft.com/office/drawing/2014/main" id="{C0709F8D-AE67-48F6-16FA-C3E157F378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ZA"/>
          </a:p>
        </p:txBody>
      </p:sp>
      <p:sp>
        <p:nvSpPr>
          <p:cNvPr id="6" name="Slide Number Placeholder 5">
            <a:extLst>
              <a:ext uri="{FF2B5EF4-FFF2-40B4-BE49-F238E27FC236}">
                <a16:creationId xmlns:a16="http://schemas.microsoft.com/office/drawing/2014/main" id="{8E980249-C765-FD0A-4D87-4CB6B6B5E5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B1C9C5D-29E1-41B3-B090-32342C45424D}" type="slidenum">
              <a:rPr lang="en-ZA" smtClean="0"/>
              <a:t>‹#›</a:t>
            </a:fld>
            <a:endParaRPr lang="en-ZA"/>
          </a:p>
        </p:txBody>
      </p:sp>
    </p:spTree>
    <p:extLst>
      <p:ext uri="{BB962C8B-B14F-4D97-AF65-F5344CB8AC3E}">
        <p14:creationId xmlns:p14="http://schemas.microsoft.com/office/powerpoint/2010/main" val="23011221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5.jpeg"/><Relationship Id="rId4" Type="http://schemas.microsoft.com/office/2007/relationships/hdphoto" Target="../media/hdphoto3.wdp"/></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 Id="rId4" Type="http://schemas.microsoft.com/office/2007/relationships/hdphoto" Target="../media/hdphoto4.wdp"/></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22C2F51C-43F0-58F3-E807-FEC1B37093D7}"/>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t="12582" b="12582"/>
          <a:stretch/>
        </p:blipFill>
        <p:spPr bwMode="auto">
          <a:xfrm>
            <a:off x="-13335" y="0"/>
            <a:ext cx="1221866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F7B1CE7-1147-688A-D326-652AB4BF80BC}"/>
              </a:ext>
            </a:extLst>
          </p:cNvPr>
          <p:cNvSpPr>
            <a:spLocks noGrp="1"/>
          </p:cNvSpPr>
          <p:nvPr>
            <p:ph type="ctrTitle"/>
          </p:nvPr>
        </p:nvSpPr>
        <p:spPr>
          <a:xfrm>
            <a:off x="1524000" y="144463"/>
            <a:ext cx="9144000" cy="2387600"/>
          </a:xfrm>
        </p:spPr>
        <p:txBody>
          <a:bodyPr>
            <a:normAutofit/>
          </a:bodyPr>
          <a:lstStyle/>
          <a:p>
            <a:r>
              <a:rPr lang="en-US" sz="7200" dirty="0">
                <a:solidFill>
                  <a:schemeClr val="bg1"/>
                </a:solidFill>
              </a:rPr>
              <a:t>A Heart of Generosity</a:t>
            </a:r>
            <a:endParaRPr lang="en-ZA" sz="7200" dirty="0">
              <a:solidFill>
                <a:schemeClr val="bg1"/>
              </a:solidFill>
            </a:endParaRPr>
          </a:p>
        </p:txBody>
      </p:sp>
      <p:sp>
        <p:nvSpPr>
          <p:cNvPr id="3" name="Subtitle 2">
            <a:extLst>
              <a:ext uri="{FF2B5EF4-FFF2-40B4-BE49-F238E27FC236}">
                <a16:creationId xmlns:a16="http://schemas.microsoft.com/office/drawing/2014/main" id="{C0AF9973-DC4F-9DDE-3353-1B7A9AE116FD}"/>
              </a:ext>
            </a:extLst>
          </p:cNvPr>
          <p:cNvSpPr>
            <a:spLocks noGrp="1"/>
          </p:cNvSpPr>
          <p:nvPr>
            <p:ph type="subTitle" idx="1"/>
          </p:nvPr>
        </p:nvSpPr>
        <p:spPr>
          <a:xfrm>
            <a:off x="1524000" y="2624138"/>
            <a:ext cx="9144000" cy="1655762"/>
          </a:xfrm>
        </p:spPr>
        <p:txBody>
          <a:bodyPr>
            <a:normAutofit/>
          </a:bodyPr>
          <a:lstStyle/>
          <a:p>
            <a:r>
              <a:rPr lang="en-US" sz="3600" dirty="0">
                <a:solidFill>
                  <a:schemeClr val="bg1"/>
                </a:solidFill>
              </a:rPr>
              <a:t>#3 Giving</a:t>
            </a:r>
            <a:endParaRPr lang="en-ZA" sz="3600" dirty="0">
              <a:solidFill>
                <a:schemeClr val="bg1"/>
              </a:solidFill>
            </a:endParaRPr>
          </a:p>
        </p:txBody>
      </p:sp>
      <p:pic>
        <p:nvPicPr>
          <p:cNvPr id="5" name="Picture 4">
            <a:extLst>
              <a:ext uri="{FF2B5EF4-FFF2-40B4-BE49-F238E27FC236}">
                <a16:creationId xmlns:a16="http://schemas.microsoft.com/office/drawing/2014/main" id="{2462672A-D24A-66E8-43A0-E6813347DBD1}"/>
              </a:ext>
            </a:extLst>
          </p:cNvPr>
          <p:cNvPicPr>
            <a:picLocks noChangeAspect="1" noChangeArrowheads="1"/>
          </p:cNvPicPr>
          <p:nvPr/>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5048646" y="3763064"/>
            <a:ext cx="2094701" cy="1948072"/>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a:extLst>
              <a:ext uri="{FF2B5EF4-FFF2-40B4-BE49-F238E27FC236}">
                <a16:creationId xmlns:a16="http://schemas.microsoft.com/office/drawing/2014/main" id="{5CEB5D73-DAB1-704D-EC9B-A281EF32FEE9}"/>
              </a:ext>
            </a:extLst>
          </p:cNvPr>
          <p:cNvSpPr/>
          <p:nvPr/>
        </p:nvSpPr>
        <p:spPr>
          <a:xfrm>
            <a:off x="203200" y="152400"/>
            <a:ext cx="11836400" cy="6553200"/>
          </a:xfrm>
          <a:prstGeom prst="rect">
            <a:avLst/>
          </a:prstGeom>
          <a:no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ZA"/>
          </a:p>
        </p:txBody>
      </p:sp>
    </p:spTree>
    <p:extLst>
      <p:ext uri="{BB962C8B-B14F-4D97-AF65-F5344CB8AC3E}">
        <p14:creationId xmlns:p14="http://schemas.microsoft.com/office/powerpoint/2010/main" val="4869235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0AB6994-3A6C-B8D4-44F4-1E3A7C8DCCB1}"/>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3987A32-F830-5CFE-2085-9DBC1EF7E0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0BA63134-E733-C81D-4F95-E2A260A4F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66402"/>
            <a:ext cx="12191998" cy="1590742"/>
          </a:xfrm>
          <a:prstGeom prst="rect">
            <a:avLst/>
          </a:prstGeom>
          <a:gradFill>
            <a:gsLst>
              <a:gs pos="0">
                <a:srgbClr val="000000"/>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BD462AFC-04AF-0D3A-E47E-A2E9F4CFD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70175"/>
            <a:ext cx="12185331" cy="1590742"/>
          </a:xfrm>
          <a:prstGeom prst="rect">
            <a:avLst/>
          </a:prstGeom>
          <a:gradFill>
            <a:gsLst>
              <a:gs pos="0">
                <a:schemeClr val="accent1">
                  <a:alpha val="0"/>
                </a:schemeClr>
              </a:gs>
              <a:gs pos="100000">
                <a:schemeClr val="accent1">
                  <a:lumMod val="50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0D053D0E-9E55-7CF3-A0EB-62C93F82CB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5265546"/>
            <a:ext cx="4076698" cy="1590742"/>
          </a:xfrm>
          <a:prstGeom prst="rect">
            <a:avLst/>
          </a:prstGeom>
          <a:gradFill>
            <a:gsLst>
              <a:gs pos="0">
                <a:schemeClr val="accent1">
                  <a:lumMod val="50000"/>
                </a:schemeClr>
              </a:gs>
              <a:gs pos="100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B0834F5F-F262-0064-71E5-6392824DE4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3335" y="5263483"/>
            <a:ext cx="12192000" cy="1597433"/>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itle 1">
            <a:extLst>
              <a:ext uri="{FF2B5EF4-FFF2-40B4-BE49-F238E27FC236}">
                <a16:creationId xmlns:a16="http://schemas.microsoft.com/office/drawing/2014/main" id="{C39B793A-8837-BD62-A2D0-F7D27C61C3D5}"/>
              </a:ext>
            </a:extLst>
          </p:cNvPr>
          <p:cNvSpPr>
            <a:spLocks noGrp="1"/>
          </p:cNvSpPr>
          <p:nvPr>
            <p:ph type="title"/>
          </p:nvPr>
        </p:nvSpPr>
        <p:spPr>
          <a:xfrm>
            <a:off x="1371599" y="5510253"/>
            <a:ext cx="9895951" cy="1033669"/>
          </a:xfrm>
        </p:spPr>
        <p:txBody>
          <a:bodyPr>
            <a:normAutofit/>
          </a:bodyPr>
          <a:lstStyle/>
          <a:p>
            <a:pPr algn="ctr"/>
            <a:r>
              <a:rPr lang="en-US" sz="4000" dirty="0">
                <a:solidFill>
                  <a:srgbClr val="FFFFFF"/>
                </a:solidFill>
              </a:rPr>
              <a:t>Head    -    Heart    -    Hands</a:t>
            </a:r>
            <a:endParaRPr lang="en-ZA" sz="4000" dirty="0">
              <a:solidFill>
                <a:srgbClr val="FFFFFF"/>
              </a:solidFill>
            </a:endParaRPr>
          </a:p>
        </p:txBody>
      </p:sp>
      <p:sp>
        <p:nvSpPr>
          <p:cNvPr id="4" name="Rectangle 3">
            <a:extLst>
              <a:ext uri="{FF2B5EF4-FFF2-40B4-BE49-F238E27FC236}">
                <a16:creationId xmlns:a16="http://schemas.microsoft.com/office/drawing/2014/main" id="{02E16330-9A22-B130-1B58-8738A2AF0616}"/>
              </a:ext>
            </a:extLst>
          </p:cNvPr>
          <p:cNvSpPr/>
          <p:nvPr/>
        </p:nvSpPr>
        <p:spPr>
          <a:xfrm>
            <a:off x="7589318" y="5693712"/>
            <a:ext cx="1609109" cy="666750"/>
          </a:xfrm>
          <a:prstGeom prst="rect">
            <a:avLst/>
          </a:prstGeom>
          <a:noFill/>
          <a:ln w="28575">
            <a:solidFill>
              <a:srgbClr val="FFFF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5" name="Picture 4">
            <a:extLst>
              <a:ext uri="{FF2B5EF4-FFF2-40B4-BE49-F238E27FC236}">
                <a16:creationId xmlns:a16="http://schemas.microsoft.com/office/drawing/2014/main" id="{AD7CD5C6-20F7-29F9-6AC2-32E27A605F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880" r="3880"/>
          <a:stretch/>
        </p:blipFill>
        <p:spPr bwMode="auto">
          <a:xfrm>
            <a:off x="-13338" y="1"/>
            <a:ext cx="12218670" cy="5298658"/>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DD3CD95A-A43A-5902-2AAA-581C6C2DCA38}"/>
              </a:ext>
            </a:extLst>
          </p:cNvPr>
          <p:cNvSpPr txBox="1"/>
          <p:nvPr/>
        </p:nvSpPr>
        <p:spPr>
          <a:xfrm>
            <a:off x="1077686" y="2555877"/>
            <a:ext cx="6172199" cy="1597434"/>
          </a:xfrm>
          <a:prstGeom prst="rect">
            <a:avLst/>
          </a:prstGeom>
          <a:solidFill>
            <a:srgbClr val="FFCC99"/>
          </a:solidFill>
        </p:spPr>
        <p:txBody>
          <a:bodyPr vert="horz" lIns="91440" tIns="45720" rIns="91440" bIns="45720" rtlCol="0" anchor="ctr">
            <a:normAutofit/>
          </a:bodyPr>
          <a:lstStyle>
            <a:lvl1pPr indent="0">
              <a:lnSpc>
                <a:spcPct val="90000"/>
              </a:lnSpc>
              <a:spcBef>
                <a:spcPts val="1000"/>
              </a:spcBef>
              <a:buFont typeface="Arial" panose="020B0604020202020204" pitchFamily="34" charset="0"/>
              <a:buNone/>
              <a:defRPr sz="2000" i="1">
                <a:latin typeface="Aptos" panose="020B0004020202020204"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1" u="none" strike="noStrike" kern="1200" cap="none" spc="0" normalizeH="0" baseline="0" noProof="0" dirty="0">
                <a:ln>
                  <a:noFill/>
                </a:ln>
                <a:solidFill>
                  <a:prstClr val="black"/>
                </a:solidFill>
                <a:effectLst/>
                <a:uLnTx/>
                <a:uFillTx/>
                <a:latin typeface="Aptos" panose="020B0004020202020204" pitchFamily="34" charset="0"/>
                <a:ea typeface="+mn-ea"/>
                <a:cs typeface="+mn-cs"/>
              </a:rPr>
              <a:t>1 Corinthians 9:14 NIV</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1" u="none" strike="noStrike" kern="1200" cap="none" spc="0" normalizeH="0" baseline="0" noProof="0" dirty="0">
                <a:ln>
                  <a:noFill/>
                </a:ln>
                <a:solidFill>
                  <a:prstClr val="black"/>
                </a:solidFill>
                <a:effectLst/>
                <a:uLnTx/>
                <a:uFillTx/>
                <a:latin typeface="Aptos" panose="020B0004020202020204" pitchFamily="34" charset="0"/>
                <a:ea typeface="+mn-ea"/>
                <a:cs typeface="+mn-cs"/>
              </a:rPr>
              <a:t>[14] In the same way, the Lord has commanded that those who preach the gospel should receive their living from the gospel.</a:t>
            </a:r>
          </a:p>
        </p:txBody>
      </p:sp>
      <p:sp>
        <p:nvSpPr>
          <p:cNvPr id="3" name="TextBox 2">
            <a:extLst>
              <a:ext uri="{FF2B5EF4-FFF2-40B4-BE49-F238E27FC236}">
                <a16:creationId xmlns:a16="http://schemas.microsoft.com/office/drawing/2014/main" id="{338FD590-9DFE-EB04-782F-2DEE6C1E3CFF}"/>
              </a:ext>
            </a:extLst>
          </p:cNvPr>
          <p:cNvSpPr txBox="1"/>
          <p:nvPr/>
        </p:nvSpPr>
        <p:spPr>
          <a:xfrm>
            <a:off x="987132" y="686191"/>
            <a:ext cx="10072754"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4400" b="1"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rPr>
              <a:t>Q1. Where should we give money to? </a:t>
            </a:r>
          </a:p>
        </p:txBody>
      </p:sp>
      <p:sp>
        <p:nvSpPr>
          <p:cNvPr id="6" name="TextBox 5">
            <a:extLst>
              <a:ext uri="{FF2B5EF4-FFF2-40B4-BE49-F238E27FC236}">
                <a16:creationId xmlns:a16="http://schemas.microsoft.com/office/drawing/2014/main" id="{B216E8AA-DFFC-76EB-1DCB-A1EF37E54172}"/>
              </a:ext>
            </a:extLst>
          </p:cNvPr>
          <p:cNvSpPr txBox="1"/>
          <p:nvPr/>
        </p:nvSpPr>
        <p:spPr>
          <a:xfrm>
            <a:off x="987132" y="1944400"/>
            <a:ext cx="10072754"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2800" b="1"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rPr>
              <a:t>#</a:t>
            </a:r>
            <a:r>
              <a:rPr lang="en-ZA" sz="2800" b="1" dirty="0">
                <a:solidFill>
                  <a:prstClr val="black"/>
                </a:solidFill>
                <a:latin typeface="Aptos" panose="020B0004020202020204" pitchFamily="34" charset="0"/>
                <a:ea typeface="Aptos" panose="020B0004020202020204" pitchFamily="34" charset="0"/>
                <a:cs typeface="Aptos" panose="020B0004020202020204" pitchFamily="34" charset="0"/>
              </a:rPr>
              <a:t>3</a:t>
            </a:r>
            <a:r>
              <a:rPr kumimoji="0" lang="en-ZA" sz="2800" b="1"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rPr>
              <a:t>. The Gospel</a:t>
            </a:r>
          </a:p>
        </p:txBody>
      </p:sp>
    </p:spTree>
    <p:extLst>
      <p:ext uri="{BB962C8B-B14F-4D97-AF65-F5344CB8AC3E}">
        <p14:creationId xmlns:p14="http://schemas.microsoft.com/office/powerpoint/2010/main" val="7189609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ADC58F0-6F3E-1088-5B1F-EDDFEB80E6BE}"/>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38A5750-4EA0-3F8F-BD14-88B3489733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631518F0-397B-56FA-E8BC-75EC5424F6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66402"/>
            <a:ext cx="12191998" cy="1590742"/>
          </a:xfrm>
          <a:prstGeom prst="rect">
            <a:avLst/>
          </a:prstGeom>
          <a:gradFill>
            <a:gsLst>
              <a:gs pos="0">
                <a:srgbClr val="000000"/>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83E10B8-9D2C-62D7-0B31-5F3975DE8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70175"/>
            <a:ext cx="12185331" cy="1590742"/>
          </a:xfrm>
          <a:prstGeom prst="rect">
            <a:avLst/>
          </a:prstGeom>
          <a:gradFill>
            <a:gsLst>
              <a:gs pos="0">
                <a:schemeClr val="accent1">
                  <a:alpha val="0"/>
                </a:schemeClr>
              </a:gs>
              <a:gs pos="100000">
                <a:schemeClr val="accent1">
                  <a:lumMod val="50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E5F6018F-F449-E5CE-E130-F6855DC79D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5265546"/>
            <a:ext cx="4076698" cy="1590742"/>
          </a:xfrm>
          <a:prstGeom prst="rect">
            <a:avLst/>
          </a:prstGeom>
          <a:gradFill>
            <a:gsLst>
              <a:gs pos="0">
                <a:schemeClr val="accent1">
                  <a:lumMod val="50000"/>
                </a:schemeClr>
              </a:gs>
              <a:gs pos="100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F8E2C08A-87D2-39D9-13E1-B1892C77A1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3335" y="5263483"/>
            <a:ext cx="12192000" cy="1597433"/>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itle 1">
            <a:extLst>
              <a:ext uri="{FF2B5EF4-FFF2-40B4-BE49-F238E27FC236}">
                <a16:creationId xmlns:a16="http://schemas.microsoft.com/office/drawing/2014/main" id="{3FB372AF-A889-95D8-E1DF-E6A1966E2FC0}"/>
              </a:ext>
            </a:extLst>
          </p:cNvPr>
          <p:cNvSpPr>
            <a:spLocks noGrp="1"/>
          </p:cNvSpPr>
          <p:nvPr>
            <p:ph type="title"/>
          </p:nvPr>
        </p:nvSpPr>
        <p:spPr>
          <a:xfrm>
            <a:off x="1371599" y="5510253"/>
            <a:ext cx="9895951" cy="1033669"/>
          </a:xfrm>
        </p:spPr>
        <p:txBody>
          <a:bodyPr>
            <a:normAutofit/>
          </a:bodyPr>
          <a:lstStyle/>
          <a:p>
            <a:pPr algn="ctr"/>
            <a:r>
              <a:rPr lang="en-US" sz="4000" dirty="0">
                <a:solidFill>
                  <a:srgbClr val="FFFFFF"/>
                </a:solidFill>
              </a:rPr>
              <a:t>Head    -    Heart    -    Hands</a:t>
            </a:r>
            <a:endParaRPr lang="en-ZA" sz="4000" dirty="0">
              <a:solidFill>
                <a:srgbClr val="FFFFFF"/>
              </a:solidFill>
            </a:endParaRPr>
          </a:p>
        </p:txBody>
      </p:sp>
      <p:sp>
        <p:nvSpPr>
          <p:cNvPr id="4" name="Rectangle 3">
            <a:extLst>
              <a:ext uri="{FF2B5EF4-FFF2-40B4-BE49-F238E27FC236}">
                <a16:creationId xmlns:a16="http://schemas.microsoft.com/office/drawing/2014/main" id="{9DF88CFF-86BD-F4EB-76E6-002ED8180ACD}"/>
              </a:ext>
            </a:extLst>
          </p:cNvPr>
          <p:cNvSpPr/>
          <p:nvPr/>
        </p:nvSpPr>
        <p:spPr>
          <a:xfrm>
            <a:off x="7589318" y="5693712"/>
            <a:ext cx="1609109" cy="666750"/>
          </a:xfrm>
          <a:prstGeom prst="rect">
            <a:avLst/>
          </a:prstGeom>
          <a:noFill/>
          <a:ln w="28575">
            <a:solidFill>
              <a:srgbClr val="FFFF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5" name="Picture 4">
            <a:extLst>
              <a:ext uri="{FF2B5EF4-FFF2-40B4-BE49-F238E27FC236}">
                <a16:creationId xmlns:a16="http://schemas.microsoft.com/office/drawing/2014/main" id="{BAECAFC8-E166-733B-F4C6-56682BBF0AAC}"/>
              </a:ext>
            </a:extLst>
          </p:cNvPr>
          <p:cNvPicPr>
            <a:picLocks noChangeAspect="1" noChangeArrowheads="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t="11737" b="11737"/>
          <a:stretch/>
        </p:blipFill>
        <p:spPr bwMode="auto">
          <a:xfrm>
            <a:off x="-13338" y="1"/>
            <a:ext cx="12218670" cy="5298658"/>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DB1EF0A1-28F5-3B9C-46E0-B38E6EB9C375}"/>
              </a:ext>
            </a:extLst>
          </p:cNvPr>
          <p:cNvSpPr txBox="1"/>
          <p:nvPr/>
        </p:nvSpPr>
        <p:spPr>
          <a:xfrm>
            <a:off x="653560" y="3824487"/>
            <a:ext cx="10972383" cy="1125774"/>
          </a:xfrm>
          <a:prstGeom prst="rect">
            <a:avLst/>
          </a:prstGeom>
          <a:solidFill>
            <a:srgbClr val="FFCC99"/>
          </a:solidFill>
        </p:spPr>
        <p:txBody>
          <a:bodyPr vert="horz" lIns="91440" tIns="45720" rIns="91440" bIns="45720" rtlCol="0" anchor="ctr">
            <a:normAutofit/>
          </a:bodyPr>
          <a:lstStyle>
            <a:lvl1pPr indent="0">
              <a:lnSpc>
                <a:spcPct val="90000"/>
              </a:lnSpc>
              <a:spcBef>
                <a:spcPts val="1000"/>
              </a:spcBef>
              <a:buFont typeface="Arial" panose="020B0604020202020204" pitchFamily="34" charset="0"/>
              <a:buNone/>
              <a:defRPr sz="2000" i="1">
                <a:latin typeface="Aptos" panose="020B0004020202020204"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1" u="none" strike="noStrike" kern="1200" cap="none" spc="0" normalizeH="0" baseline="0" noProof="0" dirty="0">
                <a:ln>
                  <a:noFill/>
                </a:ln>
                <a:solidFill>
                  <a:prstClr val="black"/>
                </a:solidFill>
                <a:effectLst/>
                <a:uLnTx/>
                <a:uFillTx/>
                <a:latin typeface="Aptos" panose="020B0004020202020204" pitchFamily="34" charset="0"/>
                <a:ea typeface="+mn-ea"/>
                <a:cs typeface="+mn-cs"/>
              </a:rPr>
              <a:t>2 Corinthians 9:7 NLT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1" u="none" strike="noStrike" kern="1200" cap="none" spc="0" normalizeH="0" baseline="0" noProof="0" dirty="0">
                <a:ln>
                  <a:noFill/>
                </a:ln>
                <a:solidFill>
                  <a:prstClr val="black"/>
                </a:solidFill>
                <a:effectLst/>
                <a:uLnTx/>
                <a:uFillTx/>
                <a:latin typeface="Aptos" panose="020B0004020202020204" pitchFamily="34" charset="0"/>
                <a:ea typeface="+mn-ea"/>
                <a:cs typeface="+mn-cs"/>
              </a:rPr>
              <a:t>[7] You must each decide in your heart how much to give. And don’t give reluctantly or in response to pressure. “For God loves a person who gives cheerfully.” </a:t>
            </a:r>
          </a:p>
        </p:txBody>
      </p:sp>
      <p:sp>
        <p:nvSpPr>
          <p:cNvPr id="3" name="TextBox 2">
            <a:extLst>
              <a:ext uri="{FF2B5EF4-FFF2-40B4-BE49-F238E27FC236}">
                <a16:creationId xmlns:a16="http://schemas.microsoft.com/office/drawing/2014/main" id="{8C75F773-7813-0006-A5A7-615A1B1E56EB}"/>
              </a:ext>
            </a:extLst>
          </p:cNvPr>
          <p:cNvSpPr txBox="1"/>
          <p:nvPr/>
        </p:nvSpPr>
        <p:spPr>
          <a:xfrm>
            <a:off x="987132" y="686191"/>
            <a:ext cx="10072754"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rPr>
              <a:t>Q2. How much should we give? </a:t>
            </a:r>
            <a:endParaRPr kumimoji="0" lang="en-ZA" sz="4400" b="1"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36323791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716208-FE63-3155-619C-5DFC76B7B83C}"/>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C36A44F-D391-A841-C760-A96F01A240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254AD47D-E61E-C7A9-B0E4-C0497845B1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66402"/>
            <a:ext cx="12191998" cy="1590742"/>
          </a:xfrm>
          <a:prstGeom prst="rect">
            <a:avLst/>
          </a:prstGeom>
          <a:gradFill>
            <a:gsLst>
              <a:gs pos="0">
                <a:srgbClr val="000000"/>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239EE455-54C5-D6F5-C299-29A90910C8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70175"/>
            <a:ext cx="12185331" cy="1590742"/>
          </a:xfrm>
          <a:prstGeom prst="rect">
            <a:avLst/>
          </a:prstGeom>
          <a:gradFill>
            <a:gsLst>
              <a:gs pos="0">
                <a:schemeClr val="accent1">
                  <a:alpha val="0"/>
                </a:schemeClr>
              </a:gs>
              <a:gs pos="100000">
                <a:schemeClr val="accent1">
                  <a:lumMod val="50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E4C4EFA1-2E49-3BE9-6FF8-E6B65160F8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5265546"/>
            <a:ext cx="4076698" cy="1590742"/>
          </a:xfrm>
          <a:prstGeom prst="rect">
            <a:avLst/>
          </a:prstGeom>
          <a:gradFill>
            <a:gsLst>
              <a:gs pos="0">
                <a:schemeClr val="accent1">
                  <a:lumMod val="50000"/>
                </a:schemeClr>
              </a:gs>
              <a:gs pos="100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101CE8AC-59CA-0117-0653-8E11365820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3335" y="5263483"/>
            <a:ext cx="12192000" cy="1597433"/>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itle 1">
            <a:extLst>
              <a:ext uri="{FF2B5EF4-FFF2-40B4-BE49-F238E27FC236}">
                <a16:creationId xmlns:a16="http://schemas.microsoft.com/office/drawing/2014/main" id="{77139811-74BE-B95C-FE9E-6749BED7CD76}"/>
              </a:ext>
            </a:extLst>
          </p:cNvPr>
          <p:cNvSpPr>
            <a:spLocks noGrp="1"/>
          </p:cNvSpPr>
          <p:nvPr>
            <p:ph type="title"/>
          </p:nvPr>
        </p:nvSpPr>
        <p:spPr>
          <a:xfrm>
            <a:off x="1371599" y="5510253"/>
            <a:ext cx="9895951" cy="1033669"/>
          </a:xfrm>
        </p:spPr>
        <p:txBody>
          <a:bodyPr>
            <a:normAutofit/>
          </a:bodyPr>
          <a:lstStyle/>
          <a:p>
            <a:pPr algn="ctr"/>
            <a:r>
              <a:rPr lang="en-US" sz="4000" dirty="0">
                <a:solidFill>
                  <a:srgbClr val="FFFFFF"/>
                </a:solidFill>
              </a:rPr>
              <a:t>Head    -    Heart    -    Hands</a:t>
            </a:r>
            <a:endParaRPr lang="en-ZA" sz="4000" dirty="0">
              <a:solidFill>
                <a:srgbClr val="FFFFFF"/>
              </a:solidFill>
            </a:endParaRPr>
          </a:p>
        </p:txBody>
      </p:sp>
      <p:sp>
        <p:nvSpPr>
          <p:cNvPr id="4" name="Rectangle 3">
            <a:extLst>
              <a:ext uri="{FF2B5EF4-FFF2-40B4-BE49-F238E27FC236}">
                <a16:creationId xmlns:a16="http://schemas.microsoft.com/office/drawing/2014/main" id="{AE023FB0-C701-2312-A987-78B58ADC81FD}"/>
              </a:ext>
            </a:extLst>
          </p:cNvPr>
          <p:cNvSpPr/>
          <p:nvPr/>
        </p:nvSpPr>
        <p:spPr>
          <a:xfrm>
            <a:off x="7589318" y="5693712"/>
            <a:ext cx="1609109" cy="666750"/>
          </a:xfrm>
          <a:prstGeom prst="rect">
            <a:avLst/>
          </a:prstGeom>
          <a:noFill/>
          <a:ln w="28575">
            <a:solidFill>
              <a:srgbClr val="FFFF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5" name="Picture 4">
            <a:extLst>
              <a:ext uri="{FF2B5EF4-FFF2-40B4-BE49-F238E27FC236}">
                <a16:creationId xmlns:a16="http://schemas.microsoft.com/office/drawing/2014/main" id="{FA7745B6-9A8E-8E5E-F019-91E2B4A425A0}"/>
              </a:ext>
            </a:extLst>
          </p:cNvPr>
          <p:cNvPicPr>
            <a:picLocks noChangeAspect="1" noChangeArrowheads="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t="11453" b="11453"/>
          <a:stretch/>
        </p:blipFill>
        <p:spPr bwMode="auto">
          <a:xfrm>
            <a:off x="-13338" y="1"/>
            <a:ext cx="12218670" cy="529865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721BC03-6957-D799-7E5C-CE75DB253C67}"/>
              </a:ext>
            </a:extLst>
          </p:cNvPr>
          <p:cNvSpPr txBox="1"/>
          <p:nvPr/>
        </p:nvSpPr>
        <p:spPr>
          <a:xfrm>
            <a:off x="987132" y="686191"/>
            <a:ext cx="10072754"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rPr>
              <a:t>Q3. How should we give? </a:t>
            </a:r>
            <a:endParaRPr kumimoji="0" lang="en-ZA" sz="4400" b="1"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endParaRPr>
          </a:p>
        </p:txBody>
      </p:sp>
      <p:grpSp>
        <p:nvGrpSpPr>
          <p:cNvPr id="41" name="Group 40">
            <a:extLst>
              <a:ext uri="{FF2B5EF4-FFF2-40B4-BE49-F238E27FC236}">
                <a16:creationId xmlns:a16="http://schemas.microsoft.com/office/drawing/2014/main" id="{4F8F5B9E-A372-58EB-BFE5-123C1DDF4174}"/>
              </a:ext>
            </a:extLst>
          </p:cNvPr>
          <p:cNvGrpSpPr/>
          <p:nvPr/>
        </p:nvGrpSpPr>
        <p:grpSpPr>
          <a:xfrm>
            <a:off x="195152" y="1772320"/>
            <a:ext cx="2252676" cy="2700762"/>
            <a:chOff x="195152" y="1772320"/>
            <a:chExt cx="2252676" cy="2700762"/>
          </a:xfrm>
        </p:grpSpPr>
        <p:pic>
          <p:nvPicPr>
            <p:cNvPr id="20" name="Picture 19">
              <a:extLst>
                <a:ext uri="{FF2B5EF4-FFF2-40B4-BE49-F238E27FC236}">
                  <a16:creationId xmlns:a16="http://schemas.microsoft.com/office/drawing/2014/main" id="{E1C2FEE2-BE40-7564-A9B6-BBC95327EA04}"/>
                </a:ext>
              </a:extLst>
            </p:cNvPr>
            <p:cNvPicPr>
              <a:picLocks noChangeAspect="1"/>
            </p:cNvPicPr>
            <p:nvPr/>
          </p:nvPicPr>
          <p:blipFill>
            <a:blip r:embed="rId3"/>
            <a:stretch>
              <a:fillRect/>
            </a:stretch>
          </p:blipFill>
          <p:spPr>
            <a:xfrm>
              <a:off x="195152" y="1772320"/>
              <a:ext cx="2252676" cy="2700762"/>
            </a:xfrm>
            <a:prstGeom prst="rect">
              <a:avLst/>
            </a:prstGeom>
          </p:spPr>
        </p:pic>
        <p:sp>
          <p:nvSpPr>
            <p:cNvPr id="22" name="TextBox 21">
              <a:extLst>
                <a:ext uri="{FF2B5EF4-FFF2-40B4-BE49-F238E27FC236}">
                  <a16:creationId xmlns:a16="http://schemas.microsoft.com/office/drawing/2014/main" id="{2FA07F27-210F-E524-6F58-B1DC25E16CF3}"/>
                </a:ext>
              </a:extLst>
            </p:cNvPr>
            <p:cNvSpPr txBox="1"/>
            <p:nvPr/>
          </p:nvSpPr>
          <p:spPr>
            <a:xfrm>
              <a:off x="710302" y="2857256"/>
              <a:ext cx="1222375" cy="954107"/>
            </a:xfrm>
            <a:prstGeom prst="rect">
              <a:avLst/>
            </a:prstGeom>
            <a:noFill/>
          </p:spPr>
          <p:txBody>
            <a:bodyPr wrap="square">
              <a:spAutoFit/>
            </a:bodyPr>
            <a:lstStyle/>
            <a:p>
              <a:pPr algn="ctr"/>
              <a:r>
                <a:rPr lang="en-ZA" sz="2400" b="1" kern="0" dirty="0">
                  <a:solidFill>
                    <a:schemeClr val="accent2">
                      <a:lumMod val="40000"/>
                      <a:lumOff val="60000"/>
                    </a:schemeClr>
                  </a:solidFill>
                  <a:latin typeface="Aptos" panose="020B0004020202020204" pitchFamily="34" charset="0"/>
                </a:rPr>
                <a:t>First</a:t>
              </a:r>
              <a:r>
                <a:rPr lang="en-ZA" sz="3200" b="1" kern="0" dirty="0">
                  <a:solidFill>
                    <a:schemeClr val="accent2">
                      <a:lumMod val="40000"/>
                      <a:lumOff val="60000"/>
                    </a:schemeClr>
                  </a:solidFill>
                  <a:effectLst/>
                  <a:latin typeface="Aptos" panose="020B0004020202020204" pitchFamily="34" charset="0"/>
                  <a:ea typeface="Aptos" panose="020B0004020202020204" pitchFamily="34" charset="0"/>
                  <a:cs typeface="Aptos" panose="020B0004020202020204" pitchFamily="34" charset="0"/>
                </a:rPr>
                <a:t> </a:t>
              </a:r>
              <a:r>
                <a:rPr lang="en-ZA" sz="2400" b="1" kern="0" dirty="0">
                  <a:solidFill>
                    <a:schemeClr val="accent2">
                      <a:lumMod val="40000"/>
                      <a:lumOff val="60000"/>
                    </a:schemeClr>
                  </a:solidFill>
                  <a:latin typeface="Aptos" panose="020B0004020202020204" pitchFamily="34" charset="0"/>
                </a:rPr>
                <a:t>fruits</a:t>
              </a:r>
            </a:p>
          </p:txBody>
        </p:sp>
      </p:grpSp>
    </p:spTree>
    <p:extLst>
      <p:ext uri="{BB962C8B-B14F-4D97-AF65-F5344CB8AC3E}">
        <p14:creationId xmlns:p14="http://schemas.microsoft.com/office/powerpoint/2010/main" val="22173100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769C842-8D52-7E4B-4EB2-A1DB06761389}"/>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E3C7CC9-CE9A-A2CA-264C-7061DAF964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DE114FD0-006C-A008-1FC8-F47FFB94DE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66402"/>
            <a:ext cx="12191998" cy="1590742"/>
          </a:xfrm>
          <a:prstGeom prst="rect">
            <a:avLst/>
          </a:prstGeom>
          <a:gradFill>
            <a:gsLst>
              <a:gs pos="0">
                <a:srgbClr val="000000"/>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3532EEF3-B038-DF42-0CEF-41B9CB73A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70175"/>
            <a:ext cx="12185331" cy="1590742"/>
          </a:xfrm>
          <a:prstGeom prst="rect">
            <a:avLst/>
          </a:prstGeom>
          <a:gradFill>
            <a:gsLst>
              <a:gs pos="0">
                <a:schemeClr val="accent1">
                  <a:alpha val="0"/>
                </a:schemeClr>
              </a:gs>
              <a:gs pos="100000">
                <a:schemeClr val="accent1">
                  <a:lumMod val="50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D93BE18-B446-6BB5-F648-ED7DCCED46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5265546"/>
            <a:ext cx="4076698" cy="1590742"/>
          </a:xfrm>
          <a:prstGeom prst="rect">
            <a:avLst/>
          </a:prstGeom>
          <a:gradFill>
            <a:gsLst>
              <a:gs pos="0">
                <a:schemeClr val="accent1">
                  <a:lumMod val="50000"/>
                </a:schemeClr>
              </a:gs>
              <a:gs pos="100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BD4EB985-7639-33AB-3863-07267BAA93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3335" y="5263483"/>
            <a:ext cx="12192000" cy="1597433"/>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itle 1">
            <a:extLst>
              <a:ext uri="{FF2B5EF4-FFF2-40B4-BE49-F238E27FC236}">
                <a16:creationId xmlns:a16="http://schemas.microsoft.com/office/drawing/2014/main" id="{5C967A61-727E-8A77-8868-52AE497A8004}"/>
              </a:ext>
            </a:extLst>
          </p:cNvPr>
          <p:cNvSpPr>
            <a:spLocks noGrp="1"/>
          </p:cNvSpPr>
          <p:nvPr>
            <p:ph type="title"/>
          </p:nvPr>
        </p:nvSpPr>
        <p:spPr>
          <a:xfrm>
            <a:off x="1371599" y="5510253"/>
            <a:ext cx="9895951" cy="1033669"/>
          </a:xfrm>
        </p:spPr>
        <p:txBody>
          <a:bodyPr>
            <a:normAutofit/>
          </a:bodyPr>
          <a:lstStyle/>
          <a:p>
            <a:pPr algn="ctr"/>
            <a:r>
              <a:rPr lang="en-US" sz="4000" dirty="0">
                <a:solidFill>
                  <a:srgbClr val="FFFFFF"/>
                </a:solidFill>
              </a:rPr>
              <a:t>Head    -    Heart    -    Hands</a:t>
            </a:r>
            <a:endParaRPr lang="en-ZA" sz="4000" dirty="0">
              <a:solidFill>
                <a:srgbClr val="FFFFFF"/>
              </a:solidFill>
            </a:endParaRPr>
          </a:p>
        </p:txBody>
      </p:sp>
      <p:sp>
        <p:nvSpPr>
          <p:cNvPr id="4" name="Rectangle 3">
            <a:extLst>
              <a:ext uri="{FF2B5EF4-FFF2-40B4-BE49-F238E27FC236}">
                <a16:creationId xmlns:a16="http://schemas.microsoft.com/office/drawing/2014/main" id="{0568A629-6206-6155-DA81-AE542B91761F}"/>
              </a:ext>
            </a:extLst>
          </p:cNvPr>
          <p:cNvSpPr/>
          <p:nvPr/>
        </p:nvSpPr>
        <p:spPr>
          <a:xfrm>
            <a:off x="7589318" y="5693712"/>
            <a:ext cx="1609109" cy="666750"/>
          </a:xfrm>
          <a:prstGeom prst="rect">
            <a:avLst/>
          </a:prstGeom>
          <a:noFill/>
          <a:ln w="28575">
            <a:solidFill>
              <a:srgbClr val="FFFF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5" name="Picture 4">
            <a:extLst>
              <a:ext uri="{FF2B5EF4-FFF2-40B4-BE49-F238E27FC236}">
                <a16:creationId xmlns:a16="http://schemas.microsoft.com/office/drawing/2014/main" id="{B74A3220-6FE0-498B-B23A-E9F815AE39A1}"/>
              </a:ext>
            </a:extLst>
          </p:cNvPr>
          <p:cNvPicPr>
            <a:picLocks noChangeAspect="1" noChangeArrowheads="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t="11453" b="11453"/>
          <a:stretch/>
        </p:blipFill>
        <p:spPr bwMode="auto">
          <a:xfrm>
            <a:off x="-13338" y="1"/>
            <a:ext cx="12218670" cy="529865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23C114C-45B3-D638-ACB1-0B03DC1399BB}"/>
              </a:ext>
            </a:extLst>
          </p:cNvPr>
          <p:cNvSpPr txBox="1"/>
          <p:nvPr/>
        </p:nvSpPr>
        <p:spPr>
          <a:xfrm>
            <a:off x="987132" y="686191"/>
            <a:ext cx="10072754"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rPr>
              <a:t>Q3. How should we give? </a:t>
            </a:r>
            <a:endParaRPr kumimoji="0" lang="en-ZA" sz="4400" b="1"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endParaRPr>
          </a:p>
        </p:txBody>
      </p:sp>
      <p:grpSp>
        <p:nvGrpSpPr>
          <p:cNvPr id="41" name="Group 40">
            <a:extLst>
              <a:ext uri="{FF2B5EF4-FFF2-40B4-BE49-F238E27FC236}">
                <a16:creationId xmlns:a16="http://schemas.microsoft.com/office/drawing/2014/main" id="{E7868354-60D4-28C4-0D9B-26B5A11090D8}"/>
              </a:ext>
            </a:extLst>
          </p:cNvPr>
          <p:cNvGrpSpPr/>
          <p:nvPr/>
        </p:nvGrpSpPr>
        <p:grpSpPr>
          <a:xfrm>
            <a:off x="195152" y="1772320"/>
            <a:ext cx="2252676" cy="2700762"/>
            <a:chOff x="195152" y="1772320"/>
            <a:chExt cx="2252676" cy="2700762"/>
          </a:xfrm>
        </p:grpSpPr>
        <p:pic>
          <p:nvPicPr>
            <p:cNvPr id="20" name="Picture 19">
              <a:extLst>
                <a:ext uri="{FF2B5EF4-FFF2-40B4-BE49-F238E27FC236}">
                  <a16:creationId xmlns:a16="http://schemas.microsoft.com/office/drawing/2014/main" id="{7DD4CEC0-9072-9640-BEC1-EFDD16C8CF5F}"/>
                </a:ext>
              </a:extLst>
            </p:cNvPr>
            <p:cNvPicPr>
              <a:picLocks noChangeAspect="1"/>
            </p:cNvPicPr>
            <p:nvPr/>
          </p:nvPicPr>
          <p:blipFill>
            <a:blip r:embed="rId3">
              <a:lum bright="70000" contrast="-70000"/>
            </a:blip>
            <a:stretch>
              <a:fillRect/>
            </a:stretch>
          </p:blipFill>
          <p:spPr>
            <a:xfrm>
              <a:off x="195152" y="1772320"/>
              <a:ext cx="2252676" cy="2700762"/>
            </a:xfrm>
            <a:prstGeom prst="rect">
              <a:avLst/>
            </a:prstGeom>
          </p:spPr>
        </p:pic>
        <p:sp>
          <p:nvSpPr>
            <p:cNvPr id="22" name="TextBox 21">
              <a:extLst>
                <a:ext uri="{FF2B5EF4-FFF2-40B4-BE49-F238E27FC236}">
                  <a16:creationId xmlns:a16="http://schemas.microsoft.com/office/drawing/2014/main" id="{4E3EA005-5FA9-CE2E-6782-C50A3F46C173}"/>
                </a:ext>
              </a:extLst>
            </p:cNvPr>
            <p:cNvSpPr txBox="1"/>
            <p:nvPr/>
          </p:nvSpPr>
          <p:spPr>
            <a:xfrm>
              <a:off x="710302" y="2857256"/>
              <a:ext cx="1222375"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2400" b="1" i="0" u="none" strike="noStrike" kern="0" cap="none" spc="0" normalizeH="0" baseline="0" noProof="0" dirty="0">
                  <a:ln>
                    <a:noFill/>
                  </a:ln>
                  <a:effectLst/>
                  <a:uLnTx/>
                  <a:uFillTx/>
                  <a:latin typeface="Aptos" panose="020B0004020202020204" pitchFamily="34" charset="0"/>
                  <a:ea typeface="+mn-ea"/>
                  <a:cs typeface="+mn-cs"/>
                </a:rPr>
                <a:t>First</a:t>
              </a:r>
              <a:r>
                <a:rPr kumimoji="0" lang="en-ZA" sz="3200" b="1" i="0" u="none" strike="noStrike" kern="0" cap="none" spc="0" normalizeH="0" baseline="0" noProof="0" dirty="0">
                  <a:ln>
                    <a:noFill/>
                  </a:ln>
                  <a:effectLst/>
                  <a:uLnTx/>
                  <a:uFillTx/>
                  <a:latin typeface="Aptos" panose="020B0004020202020204" pitchFamily="34" charset="0"/>
                  <a:ea typeface="Aptos" panose="020B0004020202020204" pitchFamily="34" charset="0"/>
                  <a:cs typeface="Aptos" panose="020B0004020202020204" pitchFamily="34" charset="0"/>
                </a:rPr>
                <a:t> </a:t>
              </a:r>
              <a:r>
                <a:rPr kumimoji="0" lang="en-ZA" sz="2400" b="1" i="0" u="none" strike="noStrike" kern="0" cap="none" spc="0" normalizeH="0" baseline="0" noProof="0" dirty="0">
                  <a:ln>
                    <a:noFill/>
                  </a:ln>
                  <a:effectLst/>
                  <a:uLnTx/>
                  <a:uFillTx/>
                  <a:latin typeface="Aptos" panose="020B0004020202020204" pitchFamily="34" charset="0"/>
                  <a:ea typeface="+mn-ea"/>
                  <a:cs typeface="+mn-cs"/>
                </a:rPr>
                <a:t>fruits</a:t>
              </a:r>
            </a:p>
          </p:txBody>
        </p:sp>
      </p:grpSp>
      <p:grpSp>
        <p:nvGrpSpPr>
          <p:cNvPr id="42" name="Group 41">
            <a:extLst>
              <a:ext uri="{FF2B5EF4-FFF2-40B4-BE49-F238E27FC236}">
                <a16:creationId xmlns:a16="http://schemas.microsoft.com/office/drawing/2014/main" id="{80047531-F8F0-B280-F87D-EA027BFE8166}"/>
              </a:ext>
            </a:extLst>
          </p:cNvPr>
          <p:cNvGrpSpPr/>
          <p:nvPr/>
        </p:nvGrpSpPr>
        <p:grpSpPr>
          <a:xfrm>
            <a:off x="2576523" y="2382936"/>
            <a:ext cx="2252676" cy="2700762"/>
            <a:chOff x="2576523" y="2382936"/>
            <a:chExt cx="2252676" cy="2700762"/>
          </a:xfrm>
        </p:grpSpPr>
        <p:pic>
          <p:nvPicPr>
            <p:cNvPr id="33" name="Picture 32">
              <a:extLst>
                <a:ext uri="{FF2B5EF4-FFF2-40B4-BE49-F238E27FC236}">
                  <a16:creationId xmlns:a16="http://schemas.microsoft.com/office/drawing/2014/main" id="{CEE15DC1-4D15-8079-51E2-BF8C8E47A7C0}"/>
                </a:ext>
              </a:extLst>
            </p:cNvPr>
            <p:cNvPicPr>
              <a:picLocks noChangeAspect="1"/>
            </p:cNvPicPr>
            <p:nvPr/>
          </p:nvPicPr>
          <p:blipFill>
            <a:blip r:embed="rId3"/>
            <a:stretch>
              <a:fillRect/>
            </a:stretch>
          </p:blipFill>
          <p:spPr>
            <a:xfrm>
              <a:off x="2576523" y="2382936"/>
              <a:ext cx="2252676" cy="2700762"/>
            </a:xfrm>
            <a:prstGeom prst="rect">
              <a:avLst/>
            </a:prstGeom>
          </p:spPr>
        </p:pic>
        <p:sp>
          <p:nvSpPr>
            <p:cNvPr id="37" name="TextBox 36">
              <a:extLst>
                <a:ext uri="{FF2B5EF4-FFF2-40B4-BE49-F238E27FC236}">
                  <a16:creationId xmlns:a16="http://schemas.microsoft.com/office/drawing/2014/main" id="{C71B5F2C-F7F4-6406-D3AD-3E9BE51E82B9}"/>
                </a:ext>
              </a:extLst>
            </p:cNvPr>
            <p:cNvSpPr txBox="1"/>
            <p:nvPr/>
          </p:nvSpPr>
          <p:spPr>
            <a:xfrm>
              <a:off x="2898975" y="3429000"/>
              <a:ext cx="1591466"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2400" b="1" i="0" u="none" strike="noStrike" kern="0" cap="none" spc="0" normalizeH="0" baseline="0" noProof="0" dirty="0">
                  <a:ln>
                    <a:noFill/>
                  </a:ln>
                  <a:solidFill>
                    <a:srgbClr val="E97132">
                      <a:lumMod val="40000"/>
                      <a:lumOff val="60000"/>
                    </a:srgbClr>
                  </a:solidFill>
                  <a:effectLst/>
                  <a:uLnTx/>
                  <a:uFillTx/>
                  <a:latin typeface="Aptos" panose="020B0004020202020204" pitchFamily="34" charset="0"/>
                  <a:ea typeface="+mn-ea"/>
                  <a:cs typeface="+mn-cs"/>
                </a:rPr>
                <a:t>Tithing</a:t>
              </a:r>
            </a:p>
          </p:txBody>
        </p:sp>
      </p:grpSp>
    </p:spTree>
    <p:extLst>
      <p:ext uri="{BB962C8B-B14F-4D97-AF65-F5344CB8AC3E}">
        <p14:creationId xmlns:p14="http://schemas.microsoft.com/office/powerpoint/2010/main" val="17615596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040D4E7-CC0B-B0A1-7869-C0EDAC0D6555}"/>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C1C3B02-AA98-3210-CCCF-EA1FFA3F75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14A471D8-2FCF-5081-A6D0-40428CF199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66402"/>
            <a:ext cx="12191998" cy="1590742"/>
          </a:xfrm>
          <a:prstGeom prst="rect">
            <a:avLst/>
          </a:prstGeom>
          <a:gradFill>
            <a:gsLst>
              <a:gs pos="0">
                <a:srgbClr val="000000"/>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B39BCFC9-1C48-54B4-3967-D9177251D7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70175"/>
            <a:ext cx="12185331" cy="1590742"/>
          </a:xfrm>
          <a:prstGeom prst="rect">
            <a:avLst/>
          </a:prstGeom>
          <a:gradFill>
            <a:gsLst>
              <a:gs pos="0">
                <a:schemeClr val="accent1">
                  <a:alpha val="0"/>
                </a:schemeClr>
              </a:gs>
              <a:gs pos="100000">
                <a:schemeClr val="accent1">
                  <a:lumMod val="50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FF863492-A791-D9C1-18EE-A6A5DCBA66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5265546"/>
            <a:ext cx="4076698" cy="1590742"/>
          </a:xfrm>
          <a:prstGeom prst="rect">
            <a:avLst/>
          </a:prstGeom>
          <a:gradFill>
            <a:gsLst>
              <a:gs pos="0">
                <a:schemeClr val="accent1">
                  <a:lumMod val="50000"/>
                </a:schemeClr>
              </a:gs>
              <a:gs pos="100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FB4A8620-3F4B-1349-7996-980F83F99F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3335" y="5263483"/>
            <a:ext cx="12192000" cy="1597433"/>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itle 1">
            <a:extLst>
              <a:ext uri="{FF2B5EF4-FFF2-40B4-BE49-F238E27FC236}">
                <a16:creationId xmlns:a16="http://schemas.microsoft.com/office/drawing/2014/main" id="{8BD242F2-37D9-B7AB-7E0B-5ABCB21A2213}"/>
              </a:ext>
            </a:extLst>
          </p:cNvPr>
          <p:cNvSpPr>
            <a:spLocks noGrp="1"/>
          </p:cNvSpPr>
          <p:nvPr>
            <p:ph type="title"/>
          </p:nvPr>
        </p:nvSpPr>
        <p:spPr>
          <a:xfrm>
            <a:off x="1371599" y="5510253"/>
            <a:ext cx="9895951" cy="1033669"/>
          </a:xfrm>
        </p:spPr>
        <p:txBody>
          <a:bodyPr>
            <a:normAutofit/>
          </a:bodyPr>
          <a:lstStyle/>
          <a:p>
            <a:pPr algn="ctr"/>
            <a:r>
              <a:rPr lang="en-US" sz="4000" dirty="0">
                <a:solidFill>
                  <a:srgbClr val="FFFFFF"/>
                </a:solidFill>
              </a:rPr>
              <a:t>Head    -    Heart    -    Hands</a:t>
            </a:r>
            <a:endParaRPr lang="en-ZA" sz="4000" dirty="0">
              <a:solidFill>
                <a:srgbClr val="FFFFFF"/>
              </a:solidFill>
            </a:endParaRPr>
          </a:p>
        </p:txBody>
      </p:sp>
      <p:sp>
        <p:nvSpPr>
          <p:cNvPr id="4" name="Rectangle 3">
            <a:extLst>
              <a:ext uri="{FF2B5EF4-FFF2-40B4-BE49-F238E27FC236}">
                <a16:creationId xmlns:a16="http://schemas.microsoft.com/office/drawing/2014/main" id="{C782655D-4A3E-21F7-3751-144C5E705823}"/>
              </a:ext>
            </a:extLst>
          </p:cNvPr>
          <p:cNvSpPr/>
          <p:nvPr/>
        </p:nvSpPr>
        <p:spPr>
          <a:xfrm>
            <a:off x="7589318" y="5693712"/>
            <a:ext cx="1609109" cy="666750"/>
          </a:xfrm>
          <a:prstGeom prst="rect">
            <a:avLst/>
          </a:prstGeom>
          <a:noFill/>
          <a:ln w="28575">
            <a:solidFill>
              <a:srgbClr val="FFFF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5" name="Picture 4">
            <a:extLst>
              <a:ext uri="{FF2B5EF4-FFF2-40B4-BE49-F238E27FC236}">
                <a16:creationId xmlns:a16="http://schemas.microsoft.com/office/drawing/2014/main" id="{C66D3294-473E-C05B-F14C-15FEF51176A1}"/>
              </a:ext>
            </a:extLst>
          </p:cNvPr>
          <p:cNvPicPr>
            <a:picLocks noChangeAspect="1" noChangeArrowheads="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t="11453" b="11453"/>
          <a:stretch/>
        </p:blipFill>
        <p:spPr bwMode="auto">
          <a:xfrm>
            <a:off x="-13338" y="1"/>
            <a:ext cx="12218670" cy="529865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5F72639-5F61-E0C1-9CAA-83FB08906A51}"/>
              </a:ext>
            </a:extLst>
          </p:cNvPr>
          <p:cNvSpPr txBox="1"/>
          <p:nvPr/>
        </p:nvSpPr>
        <p:spPr>
          <a:xfrm>
            <a:off x="987132" y="686191"/>
            <a:ext cx="10072754"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rPr>
              <a:t>Q3. How should we give? </a:t>
            </a:r>
            <a:endParaRPr kumimoji="0" lang="en-ZA" sz="4400" b="1"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endParaRPr>
          </a:p>
        </p:txBody>
      </p:sp>
      <p:grpSp>
        <p:nvGrpSpPr>
          <p:cNvPr id="41" name="Group 40">
            <a:extLst>
              <a:ext uri="{FF2B5EF4-FFF2-40B4-BE49-F238E27FC236}">
                <a16:creationId xmlns:a16="http://schemas.microsoft.com/office/drawing/2014/main" id="{58F89653-AED2-5920-C82F-19377CDDE161}"/>
              </a:ext>
            </a:extLst>
          </p:cNvPr>
          <p:cNvGrpSpPr/>
          <p:nvPr/>
        </p:nvGrpSpPr>
        <p:grpSpPr>
          <a:xfrm>
            <a:off x="195152" y="1772320"/>
            <a:ext cx="2252676" cy="2700762"/>
            <a:chOff x="195152" y="1772320"/>
            <a:chExt cx="2252676" cy="2700762"/>
          </a:xfrm>
        </p:grpSpPr>
        <p:pic>
          <p:nvPicPr>
            <p:cNvPr id="20" name="Picture 19">
              <a:extLst>
                <a:ext uri="{FF2B5EF4-FFF2-40B4-BE49-F238E27FC236}">
                  <a16:creationId xmlns:a16="http://schemas.microsoft.com/office/drawing/2014/main" id="{60594B8D-2346-C908-E284-E100E4BDF2D4}"/>
                </a:ext>
              </a:extLst>
            </p:cNvPr>
            <p:cNvPicPr>
              <a:picLocks noChangeAspect="1"/>
            </p:cNvPicPr>
            <p:nvPr/>
          </p:nvPicPr>
          <p:blipFill>
            <a:blip r:embed="rId3">
              <a:lum bright="70000" contrast="-70000"/>
            </a:blip>
            <a:stretch>
              <a:fillRect/>
            </a:stretch>
          </p:blipFill>
          <p:spPr>
            <a:xfrm>
              <a:off x="195152" y="1772320"/>
              <a:ext cx="2252676" cy="2700762"/>
            </a:xfrm>
            <a:prstGeom prst="rect">
              <a:avLst/>
            </a:prstGeom>
          </p:spPr>
        </p:pic>
        <p:sp>
          <p:nvSpPr>
            <p:cNvPr id="22" name="TextBox 21">
              <a:extLst>
                <a:ext uri="{FF2B5EF4-FFF2-40B4-BE49-F238E27FC236}">
                  <a16:creationId xmlns:a16="http://schemas.microsoft.com/office/drawing/2014/main" id="{2B394AA3-FC34-24CB-2E68-1B86A7922C00}"/>
                </a:ext>
              </a:extLst>
            </p:cNvPr>
            <p:cNvSpPr txBox="1"/>
            <p:nvPr/>
          </p:nvSpPr>
          <p:spPr>
            <a:xfrm>
              <a:off x="710302" y="2857256"/>
              <a:ext cx="1222375"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2400" b="1" i="0" u="none" strike="noStrike" kern="0" cap="none" spc="0" normalizeH="0" baseline="0" noProof="0" dirty="0">
                  <a:ln>
                    <a:noFill/>
                  </a:ln>
                  <a:effectLst/>
                  <a:uLnTx/>
                  <a:uFillTx/>
                  <a:latin typeface="Aptos" panose="020B0004020202020204" pitchFamily="34" charset="0"/>
                  <a:ea typeface="+mn-ea"/>
                  <a:cs typeface="+mn-cs"/>
                </a:rPr>
                <a:t>First</a:t>
              </a:r>
              <a:r>
                <a:rPr kumimoji="0" lang="en-ZA" sz="3200" b="1" i="0" u="none" strike="noStrike" kern="0" cap="none" spc="0" normalizeH="0" baseline="0" noProof="0" dirty="0">
                  <a:ln>
                    <a:noFill/>
                  </a:ln>
                  <a:effectLst/>
                  <a:uLnTx/>
                  <a:uFillTx/>
                  <a:latin typeface="Aptos" panose="020B0004020202020204" pitchFamily="34" charset="0"/>
                  <a:ea typeface="Aptos" panose="020B0004020202020204" pitchFamily="34" charset="0"/>
                  <a:cs typeface="Aptos" panose="020B0004020202020204" pitchFamily="34" charset="0"/>
                </a:rPr>
                <a:t> </a:t>
              </a:r>
              <a:r>
                <a:rPr kumimoji="0" lang="en-ZA" sz="2400" b="1" i="0" u="none" strike="noStrike" kern="0" cap="none" spc="0" normalizeH="0" baseline="0" noProof="0" dirty="0">
                  <a:ln>
                    <a:noFill/>
                  </a:ln>
                  <a:effectLst/>
                  <a:uLnTx/>
                  <a:uFillTx/>
                  <a:latin typeface="Aptos" panose="020B0004020202020204" pitchFamily="34" charset="0"/>
                  <a:ea typeface="+mn-ea"/>
                  <a:cs typeface="+mn-cs"/>
                </a:rPr>
                <a:t>fruits</a:t>
              </a:r>
            </a:p>
          </p:txBody>
        </p:sp>
      </p:grpSp>
      <p:grpSp>
        <p:nvGrpSpPr>
          <p:cNvPr id="42" name="Group 41">
            <a:extLst>
              <a:ext uri="{FF2B5EF4-FFF2-40B4-BE49-F238E27FC236}">
                <a16:creationId xmlns:a16="http://schemas.microsoft.com/office/drawing/2014/main" id="{E254F3D7-250C-4846-DDEC-FFF2A36D61BF}"/>
              </a:ext>
            </a:extLst>
          </p:cNvPr>
          <p:cNvGrpSpPr/>
          <p:nvPr/>
        </p:nvGrpSpPr>
        <p:grpSpPr>
          <a:xfrm>
            <a:off x="2576523" y="2382936"/>
            <a:ext cx="2252676" cy="2700762"/>
            <a:chOff x="2576523" y="2382936"/>
            <a:chExt cx="2252676" cy="2700762"/>
          </a:xfrm>
        </p:grpSpPr>
        <p:pic>
          <p:nvPicPr>
            <p:cNvPr id="33" name="Picture 32">
              <a:extLst>
                <a:ext uri="{FF2B5EF4-FFF2-40B4-BE49-F238E27FC236}">
                  <a16:creationId xmlns:a16="http://schemas.microsoft.com/office/drawing/2014/main" id="{525EEB5D-9938-67FC-91CB-B4BD14894DA5}"/>
                </a:ext>
              </a:extLst>
            </p:cNvPr>
            <p:cNvPicPr>
              <a:picLocks noChangeAspect="1"/>
            </p:cNvPicPr>
            <p:nvPr/>
          </p:nvPicPr>
          <p:blipFill>
            <a:blip r:embed="rId3">
              <a:lum bright="70000" contrast="-70000"/>
            </a:blip>
            <a:stretch>
              <a:fillRect/>
            </a:stretch>
          </p:blipFill>
          <p:spPr>
            <a:xfrm>
              <a:off x="2576523" y="2382936"/>
              <a:ext cx="2252676" cy="2700762"/>
            </a:xfrm>
            <a:prstGeom prst="rect">
              <a:avLst/>
            </a:prstGeom>
          </p:spPr>
        </p:pic>
        <p:sp>
          <p:nvSpPr>
            <p:cNvPr id="37" name="TextBox 36">
              <a:extLst>
                <a:ext uri="{FF2B5EF4-FFF2-40B4-BE49-F238E27FC236}">
                  <a16:creationId xmlns:a16="http://schemas.microsoft.com/office/drawing/2014/main" id="{12FE372E-416E-D61A-440D-6D53054F2DD7}"/>
                </a:ext>
              </a:extLst>
            </p:cNvPr>
            <p:cNvSpPr txBox="1"/>
            <p:nvPr/>
          </p:nvSpPr>
          <p:spPr>
            <a:xfrm>
              <a:off x="2898975" y="3429000"/>
              <a:ext cx="1591466"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2400" b="1" i="0" u="none" strike="noStrike" kern="0" cap="none" spc="0" normalizeH="0" baseline="0" noProof="0" dirty="0">
                  <a:ln>
                    <a:noFill/>
                  </a:ln>
                  <a:effectLst/>
                  <a:uLnTx/>
                  <a:uFillTx/>
                  <a:latin typeface="Aptos" panose="020B0004020202020204" pitchFamily="34" charset="0"/>
                  <a:ea typeface="+mn-ea"/>
                  <a:cs typeface="+mn-cs"/>
                </a:rPr>
                <a:t>Tithing</a:t>
              </a:r>
            </a:p>
          </p:txBody>
        </p:sp>
      </p:grpSp>
      <p:grpSp>
        <p:nvGrpSpPr>
          <p:cNvPr id="43" name="Group 42">
            <a:extLst>
              <a:ext uri="{FF2B5EF4-FFF2-40B4-BE49-F238E27FC236}">
                <a16:creationId xmlns:a16="http://schemas.microsoft.com/office/drawing/2014/main" id="{AC24F4D5-B83C-F4C1-1181-A080A99ED32F}"/>
              </a:ext>
            </a:extLst>
          </p:cNvPr>
          <p:cNvGrpSpPr/>
          <p:nvPr/>
        </p:nvGrpSpPr>
        <p:grpSpPr>
          <a:xfrm>
            <a:off x="4957894" y="1772320"/>
            <a:ext cx="2252676" cy="2700762"/>
            <a:chOff x="4957894" y="1772320"/>
            <a:chExt cx="2252676" cy="2700762"/>
          </a:xfrm>
        </p:grpSpPr>
        <p:pic>
          <p:nvPicPr>
            <p:cNvPr id="34" name="Picture 33">
              <a:extLst>
                <a:ext uri="{FF2B5EF4-FFF2-40B4-BE49-F238E27FC236}">
                  <a16:creationId xmlns:a16="http://schemas.microsoft.com/office/drawing/2014/main" id="{4E2D8A64-70E9-21B7-9208-1B93907FE534}"/>
                </a:ext>
              </a:extLst>
            </p:cNvPr>
            <p:cNvPicPr>
              <a:picLocks noChangeAspect="1"/>
            </p:cNvPicPr>
            <p:nvPr/>
          </p:nvPicPr>
          <p:blipFill>
            <a:blip r:embed="rId3"/>
            <a:stretch>
              <a:fillRect/>
            </a:stretch>
          </p:blipFill>
          <p:spPr>
            <a:xfrm>
              <a:off x="4957894" y="1772320"/>
              <a:ext cx="2252676" cy="2700762"/>
            </a:xfrm>
            <a:prstGeom prst="rect">
              <a:avLst/>
            </a:prstGeom>
          </p:spPr>
        </p:pic>
        <p:sp>
          <p:nvSpPr>
            <p:cNvPr id="38" name="TextBox 37">
              <a:extLst>
                <a:ext uri="{FF2B5EF4-FFF2-40B4-BE49-F238E27FC236}">
                  <a16:creationId xmlns:a16="http://schemas.microsoft.com/office/drawing/2014/main" id="{2FA4D68F-D80E-D726-D6F1-D5BCD44291C1}"/>
                </a:ext>
              </a:extLst>
            </p:cNvPr>
            <p:cNvSpPr txBox="1"/>
            <p:nvPr/>
          </p:nvSpPr>
          <p:spPr>
            <a:xfrm>
              <a:off x="5151651" y="2857256"/>
              <a:ext cx="1848855"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2400" b="1" i="0" u="none" strike="noStrike" kern="0" cap="none" spc="0" normalizeH="0" baseline="0" noProof="0" dirty="0">
                  <a:ln>
                    <a:noFill/>
                  </a:ln>
                  <a:solidFill>
                    <a:srgbClr val="E97132">
                      <a:lumMod val="40000"/>
                      <a:lumOff val="60000"/>
                    </a:srgbClr>
                  </a:solidFill>
                  <a:effectLst/>
                  <a:uLnTx/>
                  <a:uFillTx/>
                  <a:latin typeface="Aptos" panose="020B0004020202020204" pitchFamily="34" charset="0"/>
                  <a:ea typeface="Aptos" panose="020B0004020202020204" pitchFamily="34" charset="0"/>
                  <a:cs typeface="Aptos" panose="020B0004020202020204" pitchFamily="34" charset="0"/>
                </a:rPr>
                <a:t>Graduated Tithe</a:t>
              </a:r>
              <a:endParaRPr kumimoji="0" lang="en-ZA" sz="2400" b="1" i="0" u="none" strike="noStrike" kern="1200" cap="none" spc="0" normalizeH="0" baseline="0" noProof="0" dirty="0">
                <a:ln>
                  <a:noFill/>
                </a:ln>
                <a:solidFill>
                  <a:srgbClr val="E97132">
                    <a:lumMod val="40000"/>
                    <a:lumOff val="60000"/>
                  </a:srgbClr>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23443230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5AD77B4-D0A9-B923-EE7A-35FA0F4AC07D}"/>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1493800-9202-92CE-2DF7-2AFAB49AD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2D50891B-2E61-899E-CB58-585EA1367A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66402"/>
            <a:ext cx="12191998" cy="1590742"/>
          </a:xfrm>
          <a:prstGeom prst="rect">
            <a:avLst/>
          </a:prstGeom>
          <a:gradFill>
            <a:gsLst>
              <a:gs pos="0">
                <a:srgbClr val="000000"/>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A507278B-8957-7F60-5786-B2C5D8632E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70175"/>
            <a:ext cx="12185331" cy="1590742"/>
          </a:xfrm>
          <a:prstGeom prst="rect">
            <a:avLst/>
          </a:prstGeom>
          <a:gradFill>
            <a:gsLst>
              <a:gs pos="0">
                <a:schemeClr val="accent1">
                  <a:alpha val="0"/>
                </a:schemeClr>
              </a:gs>
              <a:gs pos="100000">
                <a:schemeClr val="accent1">
                  <a:lumMod val="50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7D9150EC-359D-87E3-36A1-A4C8311CD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5265546"/>
            <a:ext cx="4076698" cy="1590742"/>
          </a:xfrm>
          <a:prstGeom prst="rect">
            <a:avLst/>
          </a:prstGeom>
          <a:gradFill>
            <a:gsLst>
              <a:gs pos="0">
                <a:schemeClr val="accent1">
                  <a:lumMod val="50000"/>
                </a:schemeClr>
              </a:gs>
              <a:gs pos="100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0311BB40-BDF2-9E90-58DA-A04E23C633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3335" y="5263483"/>
            <a:ext cx="12192000" cy="1597433"/>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itle 1">
            <a:extLst>
              <a:ext uri="{FF2B5EF4-FFF2-40B4-BE49-F238E27FC236}">
                <a16:creationId xmlns:a16="http://schemas.microsoft.com/office/drawing/2014/main" id="{A91608CB-9D45-C6EB-7B44-5C9D526550B7}"/>
              </a:ext>
            </a:extLst>
          </p:cNvPr>
          <p:cNvSpPr>
            <a:spLocks noGrp="1"/>
          </p:cNvSpPr>
          <p:nvPr>
            <p:ph type="title"/>
          </p:nvPr>
        </p:nvSpPr>
        <p:spPr>
          <a:xfrm>
            <a:off x="1371599" y="5510253"/>
            <a:ext cx="9895951" cy="1033669"/>
          </a:xfrm>
        </p:spPr>
        <p:txBody>
          <a:bodyPr>
            <a:normAutofit/>
          </a:bodyPr>
          <a:lstStyle/>
          <a:p>
            <a:pPr algn="ctr"/>
            <a:r>
              <a:rPr lang="en-US" sz="4000" dirty="0">
                <a:solidFill>
                  <a:srgbClr val="FFFFFF"/>
                </a:solidFill>
              </a:rPr>
              <a:t>Head    -    Heart    -    Hands</a:t>
            </a:r>
            <a:endParaRPr lang="en-ZA" sz="4000" dirty="0">
              <a:solidFill>
                <a:srgbClr val="FFFFFF"/>
              </a:solidFill>
            </a:endParaRPr>
          </a:p>
        </p:txBody>
      </p:sp>
      <p:sp>
        <p:nvSpPr>
          <p:cNvPr id="4" name="Rectangle 3">
            <a:extLst>
              <a:ext uri="{FF2B5EF4-FFF2-40B4-BE49-F238E27FC236}">
                <a16:creationId xmlns:a16="http://schemas.microsoft.com/office/drawing/2014/main" id="{30B01AEC-B917-E090-1F41-A3B22509AB6C}"/>
              </a:ext>
            </a:extLst>
          </p:cNvPr>
          <p:cNvSpPr/>
          <p:nvPr/>
        </p:nvSpPr>
        <p:spPr>
          <a:xfrm>
            <a:off x="7589318" y="5693712"/>
            <a:ext cx="1609109" cy="666750"/>
          </a:xfrm>
          <a:prstGeom prst="rect">
            <a:avLst/>
          </a:prstGeom>
          <a:noFill/>
          <a:ln w="28575">
            <a:solidFill>
              <a:srgbClr val="FFFF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5" name="Picture 4">
            <a:extLst>
              <a:ext uri="{FF2B5EF4-FFF2-40B4-BE49-F238E27FC236}">
                <a16:creationId xmlns:a16="http://schemas.microsoft.com/office/drawing/2014/main" id="{9D659C12-54AC-B19C-B12B-F5AF6043F373}"/>
              </a:ext>
            </a:extLst>
          </p:cNvPr>
          <p:cNvPicPr>
            <a:picLocks noChangeAspect="1" noChangeArrowheads="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t="11453" b="11453"/>
          <a:stretch/>
        </p:blipFill>
        <p:spPr bwMode="auto">
          <a:xfrm>
            <a:off x="-13338" y="1"/>
            <a:ext cx="12218670" cy="529865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8EA2EA5-D26E-C50D-E9B8-32143B488E58}"/>
              </a:ext>
            </a:extLst>
          </p:cNvPr>
          <p:cNvSpPr txBox="1"/>
          <p:nvPr/>
        </p:nvSpPr>
        <p:spPr>
          <a:xfrm>
            <a:off x="987132" y="686191"/>
            <a:ext cx="10072754"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rPr>
              <a:t>Q3. How should we give? </a:t>
            </a:r>
            <a:endParaRPr kumimoji="0" lang="en-ZA" sz="4400" b="1"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endParaRPr>
          </a:p>
        </p:txBody>
      </p:sp>
      <p:grpSp>
        <p:nvGrpSpPr>
          <p:cNvPr id="41" name="Group 40">
            <a:extLst>
              <a:ext uri="{FF2B5EF4-FFF2-40B4-BE49-F238E27FC236}">
                <a16:creationId xmlns:a16="http://schemas.microsoft.com/office/drawing/2014/main" id="{B06E6519-0425-E289-2234-F4DDF89FF455}"/>
              </a:ext>
            </a:extLst>
          </p:cNvPr>
          <p:cNvGrpSpPr/>
          <p:nvPr/>
        </p:nvGrpSpPr>
        <p:grpSpPr>
          <a:xfrm>
            <a:off x="195152" y="1772320"/>
            <a:ext cx="2252676" cy="2700762"/>
            <a:chOff x="195152" y="1772320"/>
            <a:chExt cx="2252676" cy="2700762"/>
          </a:xfrm>
        </p:grpSpPr>
        <p:pic>
          <p:nvPicPr>
            <p:cNvPr id="20" name="Picture 19">
              <a:extLst>
                <a:ext uri="{FF2B5EF4-FFF2-40B4-BE49-F238E27FC236}">
                  <a16:creationId xmlns:a16="http://schemas.microsoft.com/office/drawing/2014/main" id="{09109773-F523-9215-D2DE-5FB2C76F6A72}"/>
                </a:ext>
              </a:extLst>
            </p:cNvPr>
            <p:cNvPicPr>
              <a:picLocks noChangeAspect="1"/>
            </p:cNvPicPr>
            <p:nvPr/>
          </p:nvPicPr>
          <p:blipFill>
            <a:blip r:embed="rId3">
              <a:lum bright="70000" contrast="-70000"/>
            </a:blip>
            <a:stretch>
              <a:fillRect/>
            </a:stretch>
          </p:blipFill>
          <p:spPr>
            <a:xfrm>
              <a:off x="195152" y="1772320"/>
              <a:ext cx="2252676" cy="2700762"/>
            </a:xfrm>
            <a:prstGeom prst="rect">
              <a:avLst/>
            </a:prstGeom>
          </p:spPr>
        </p:pic>
        <p:sp>
          <p:nvSpPr>
            <p:cNvPr id="22" name="TextBox 21">
              <a:extLst>
                <a:ext uri="{FF2B5EF4-FFF2-40B4-BE49-F238E27FC236}">
                  <a16:creationId xmlns:a16="http://schemas.microsoft.com/office/drawing/2014/main" id="{B5408D91-4575-14E1-F04F-4A2760941826}"/>
                </a:ext>
              </a:extLst>
            </p:cNvPr>
            <p:cNvSpPr txBox="1"/>
            <p:nvPr/>
          </p:nvSpPr>
          <p:spPr>
            <a:xfrm>
              <a:off x="710302" y="2857256"/>
              <a:ext cx="1222375" cy="95410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2400" b="1" i="0" u="none" strike="noStrike" kern="0" cap="none" spc="0" normalizeH="0" baseline="0" noProof="0" dirty="0">
                  <a:ln>
                    <a:noFill/>
                  </a:ln>
                  <a:effectLst/>
                  <a:uLnTx/>
                  <a:uFillTx/>
                  <a:latin typeface="Aptos" panose="020B0004020202020204" pitchFamily="34" charset="0"/>
                  <a:ea typeface="+mn-ea"/>
                  <a:cs typeface="+mn-cs"/>
                </a:rPr>
                <a:t>First</a:t>
              </a:r>
              <a:r>
                <a:rPr kumimoji="0" lang="en-ZA" sz="3200" b="1" i="0" u="none" strike="noStrike" kern="0" cap="none" spc="0" normalizeH="0" baseline="0" noProof="0" dirty="0">
                  <a:ln>
                    <a:noFill/>
                  </a:ln>
                  <a:effectLst/>
                  <a:uLnTx/>
                  <a:uFillTx/>
                  <a:latin typeface="Aptos" panose="020B0004020202020204" pitchFamily="34" charset="0"/>
                  <a:ea typeface="Aptos" panose="020B0004020202020204" pitchFamily="34" charset="0"/>
                  <a:cs typeface="Aptos" panose="020B0004020202020204" pitchFamily="34" charset="0"/>
                </a:rPr>
                <a:t> </a:t>
              </a:r>
              <a:r>
                <a:rPr kumimoji="0" lang="en-ZA" sz="2400" b="1" i="0" u="none" strike="noStrike" kern="0" cap="none" spc="0" normalizeH="0" baseline="0" noProof="0" dirty="0">
                  <a:ln>
                    <a:noFill/>
                  </a:ln>
                  <a:effectLst/>
                  <a:uLnTx/>
                  <a:uFillTx/>
                  <a:latin typeface="Aptos" panose="020B0004020202020204" pitchFamily="34" charset="0"/>
                  <a:ea typeface="+mn-ea"/>
                  <a:cs typeface="+mn-cs"/>
                </a:rPr>
                <a:t>fruits</a:t>
              </a:r>
            </a:p>
          </p:txBody>
        </p:sp>
      </p:grpSp>
      <p:grpSp>
        <p:nvGrpSpPr>
          <p:cNvPr id="42" name="Group 41">
            <a:extLst>
              <a:ext uri="{FF2B5EF4-FFF2-40B4-BE49-F238E27FC236}">
                <a16:creationId xmlns:a16="http://schemas.microsoft.com/office/drawing/2014/main" id="{4B54CECB-39C1-B8CA-9C18-49173B966F56}"/>
              </a:ext>
            </a:extLst>
          </p:cNvPr>
          <p:cNvGrpSpPr/>
          <p:nvPr/>
        </p:nvGrpSpPr>
        <p:grpSpPr>
          <a:xfrm>
            <a:off x="2576523" y="2382936"/>
            <a:ext cx="2252676" cy="2700762"/>
            <a:chOff x="2576523" y="2382936"/>
            <a:chExt cx="2252676" cy="2700762"/>
          </a:xfrm>
        </p:grpSpPr>
        <p:pic>
          <p:nvPicPr>
            <p:cNvPr id="33" name="Picture 32">
              <a:extLst>
                <a:ext uri="{FF2B5EF4-FFF2-40B4-BE49-F238E27FC236}">
                  <a16:creationId xmlns:a16="http://schemas.microsoft.com/office/drawing/2014/main" id="{6859F773-2184-7750-0ECA-8098AD2241A6}"/>
                </a:ext>
              </a:extLst>
            </p:cNvPr>
            <p:cNvPicPr>
              <a:picLocks noChangeAspect="1"/>
            </p:cNvPicPr>
            <p:nvPr/>
          </p:nvPicPr>
          <p:blipFill>
            <a:blip r:embed="rId3">
              <a:lum bright="70000" contrast="-70000"/>
            </a:blip>
            <a:stretch>
              <a:fillRect/>
            </a:stretch>
          </p:blipFill>
          <p:spPr>
            <a:xfrm>
              <a:off x="2576523" y="2382936"/>
              <a:ext cx="2252676" cy="2700762"/>
            </a:xfrm>
            <a:prstGeom prst="rect">
              <a:avLst/>
            </a:prstGeom>
          </p:spPr>
        </p:pic>
        <p:sp>
          <p:nvSpPr>
            <p:cNvPr id="37" name="TextBox 36">
              <a:extLst>
                <a:ext uri="{FF2B5EF4-FFF2-40B4-BE49-F238E27FC236}">
                  <a16:creationId xmlns:a16="http://schemas.microsoft.com/office/drawing/2014/main" id="{3292018F-3A07-D66C-A343-C54A6DCE2BCF}"/>
                </a:ext>
              </a:extLst>
            </p:cNvPr>
            <p:cNvSpPr txBox="1"/>
            <p:nvPr/>
          </p:nvSpPr>
          <p:spPr>
            <a:xfrm>
              <a:off x="2898975" y="3429000"/>
              <a:ext cx="1591466"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2400" b="1" i="0" u="none" strike="noStrike" kern="0" cap="none" spc="0" normalizeH="0" baseline="0" noProof="0" dirty="0">
                  <a:ln>
                    <a:noFill/>
                  </a:ln>
                  <a:effectLst/>
                  <a:uLnTx/>
                  <a:uFillTx/>
                  <a:latin typeface="Aptos" panose="020B0004020202020204" pitchFamily="34" charset="0"/>
                  <a:ea typeface="+mn-ea"/>
                  <a:cs typeface="+mn-cs"/>
                </a:rPr>
                <a:t>Tithing</a:t>
              </a:r>
            </a:p>
          </p:txBody>
        </p:sp>
      </p:grpSp>
      <p:grpSp>
        <p:nvGrpSpPr>
          <p:cNvPr id="43" name="Group 42">
            <a:extLst>
              <a:ext uri="{FF2B5EF4-FFF2-40B4-BE49-F238E27FC236}">
                <a16:creationId xmlns:a16="http://schemas.microsoft.com/office/drawing/2014/main" id="{47A6139E-AC31-CB0D-B532-4B94FF0B95A2}"/>
              </a:ext>
            </a:extLst>
          </p:cNvPr>
          <p:cNvGrpSpPr/>
          <p:nvPr/>
        </p:nvGrpSpPr>
        <p:grpSpPr>
          <a:xfrm>
            <a:off x="4957894" y="1772320"/>
            <a:ext cx="2252676" cy="2700762"/>
            <a:chOff x="4957894" y="1772320"/>
            <a:chExt cx="2252676" cy="2700762"/>
          </a:xfrm>
        </p:grpSpPr>
        <p:pic>
          <p:nvPicPr>
            <p:cNvPr id="34" name="Picture 33">
              <a:extLst>
                <a:ext uri="{FF2B5EF4-FFF2-40B4-BE49-F238E27FC236}">
                  <a16:creationId xmlns:a16="http://schemas.microsoft.com/office/drawing/2014/main" id="{69A6C1E4-D643-1857-3601-B273CDF60396}"/>
                </a:ext>
              </a:extLst>
            </p:cNvPr>
            <p:cNvPicPr>
              <a:picLocks noChangeAspect="1"/>
            </p:cNvPicPr>
            <p:nvPr/>
          </p:nvPicPr>
          <p:blipFill>
            <a:blip r:embed="rId3">
              <a:lum bright="70000" contrast="-70000"/>
            </a:blip>
            <a:stretch>
              <a:fillRect/>
            </a:stretch>
          </p:blipFill>
          <p:spPr>
            <a:xfrm>
              <a:off x="4957894" y="1772320"/>
              <a:ext cx="2252676" cy="2700762"/>
            </a:xfrm>
            <a:prstGeom prst="rect">
              <a:avLst/>
            </a:prstGeom>
          </p:spPr>
        </p:pic>
        <p:sp>
          <p:nvSpPr>
            <p:cNvPr id="38" name="TextBox 37">
              <a:extLst>
                <a:ext uri="{FF2B5EF4-FFF2-40B4-BE49-F238E27FC236}">
                  <a16:creationId xmlns:a16="http://schemas.microsoft.com/office/drawing/2014/main" id="{F6C62576-E31B-997C-F406-87E25D80244F}"/>
                </a:ext>
              </a:extLst>
            </p:cNvPr>
            <p:cNvSpPr txBox="1"/>
            <p:nvPr/>
          </p:nvSpPr>
          <p:spPr>
            <a:xfrm>
              <a:off x="5151651" y="2857256"/>
              <a:ext cx="1848855"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2400" b="1" i="0" u="none" strike="noStrike" kern="0" cap="none" spc="0" normalizeH="0" baseline="0" noProof="0" dirty="0">
                  <a:ln>
                    <a:noFill/>
                  </a:ln>
                  <a:effectLst/>
                  <a:uLnTx/>
                  <a:uFillTx/>
                  <a:latin typeface="Aptos" panose="020B0004020202020204" pitchFamily="34" charset="0"/>
                  <a:ea typeface="Aptos" panose="020B0004020202020204" pitchFamily="34" charset="0"/>
                  <a:cs typeface="Aptos" panose="020B0004020202020204" pitchFamily="34" charset="0"/>
                </a:rPr>
                <a:t>Graduated Tithe</a:t>
              </a:r>
              <a:endParaRPr kumimoji="0" lang="en-ZA" sz="2400" b="1" i="0" u="none" strike="noStrike" kern="1200" cap="none" spc="0" normalizeH="0" baseline="0" noProof="0" dirty="0">
                <a:ln>
                  <a:noFill/>
                </a:ln>
                <a:effectLst/>
                <a:uLnTx/>
                <a:uFillTx/>
                <a:latin typeface="Aptos" panose="02110004020202020204"/>
                <a:ea typeface="+mn-ea"/>
                <a:cs typeface="+mn-cs"/>
              </a:endParaRPr>
            </a:p>
          </p:txBody>
        </p:sp>
      </p:grpSp>
      <p:grpSp>
        <p:nvGrpSpPr>
          <p:cNvPr id="44" name="Group 43">
            <a:extLst>
              <a:ext uri="{FF2B5EF4-FFF2-40B4-BE49-F238E27FC236}">
                <a16:creationId xmlns:a16="http://schemas.microsoft.com/office/drawing/2014/main" id="{82BEEB6D-3767-E706-B325-B02E15539509}"/>
              </a:ext>
            </a:extLst>
          </p:cNvPr>
          <p:cNvGrpSpPr/>
          <p:nvPr/>
        </p:nvGrpSpPr>
        <p:grpSpPr>
          <a:xfrm>
            <a:off x="7339265" y="2401049"/>
            <a:ext cx="2252676" cy="2700762"/>
            <a:chOff x="7339265" y="2401049"/>
            <a:chExt cx="2252676" cy="2700762"/>
          </a:xfrm>
        </p:grpSpPr>
        <p:pic>
          <p:nvPicPr>
            <p:cNvPr id="35" name="Picture 34">
              <a:extLst>
                <a:ext uri="{FF2B5EF4-FFF2-40B4-BE49-F238E27FC236}">
                  <a16:creationId xmlns:a16="http://schemas.microsoft.com/office/drawing/2014/main" id="{CB7D3BDC-4265-D7EC-3477-8C26DDD85AB3}"/>
                </a:ext>
              </a:extLst>
            </p:cNvPr>
            <p:cNvPicPr>
              <a:picLocks noChangeAspect="1"/>
            </p:cNvPicPr>
            <p:nvPr/>
          </p:nvPicPr>
          <p:blipFill>
            <a:blip r:embed="rId3"/>
            <a:stretch>
              <a:fillRect/>
            </a:stretch>
          </p:blipFill>
          <p:spPr>
            <a:xfrm>
              <a:off x="7339265" y="2401049"/>
              <a:ext cx="2252676" cy="2700762"/>
            </a:xfrm>
            <a:prstGeom prst="rect">
              <a:avLst/>
            </a:prstGeom>
          </p:spPr>
        </p:pic>
        <p:sp>
          <p:nvSpPr>
            <p:cNvPr id="39" name="TextBox 38">
              <a:extLst>
                <a:ext uri="{FF2B5EF4-FFF2-40B4-BE49-F238E27FC236}">
                  <a16:creationId xmlns:a16="http://schemas.microsoft.com/office/drawing/2014/main" id="{E60651E4-0160-8F34-DBC0-262BAF27DC89}"/>
                </a:ext>
              </a:extLst>
            </p:cNvPr>
            <p:cNvSpPr txBox="1"/>
            <p:nvPr/>
          </p:nvSpPr>
          <p:spPr>
            <a:xfrm>
              <a:off x="7588755" y="3422485"/>
              <a:ext cx="1708588" cy="1200329"/>
            </a:xfrm>
            <a:prstGeom prst="rect">
              <a:avLst/>
            </a:prstGeom>
            <a:noFill/>
          </p:spPr>
          <p:txBody>
            <a:bodyPr wrap="square">
              <a:spAutoFit/>
            </a:bodyPr>
            <a:lstStyle>
              <a:defPPr>
                <a:defRPr lang="en-US"/>
              </a:defPPr>
              <a:lvl1pPr algn="ctr">
                <a:defRPr sz="2400" b="1" kern="0">
                  <a:solidFill>
                    <a:schemeClr val="accent2">
                      <a:lumMod val="40000"/>
                      <a:lumOff val="60000"/>
                    </a:schemeClr>
                  </a:solidFill>
                  <a:effectLst/>
                  <a:latin typeface="Aptos" panose="020B0004020202020204" pitchFamily="34" charset="0"/>
                  <a:ea typeface="Aptos" panose="020B0004020202020204" pitchFamily="34" charset="0"/>
                  <a:cs typeface="Aptos" panose="020B00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2400" b="1" i="0" u="none" strike="noStrike" kern="0" cap="none" spc="0" normalizeH="0" baseline="0" noProof="0" dirty="0">
                  <a:ln>
                    <a:noFill/>
                  </a:ln>
                  <a:solidFill>
                    <a:srgbClr val="E97132">
                      <a:lumMod val="40000"/>
                      <a:lumOff val="60000"/>
                    </a:srgbClr>
                  </a:solidFill>
                  <a:effectLst/>
                  <a:uLnTx/>
                  <a:uFillTx/>
                  <a:latin typeface="Aptos" panose="020B0004020202020204" pitchFamily="34" charset="0"/>
                </a:rPr>
                <a:t>A Generosity Fund</a:t>
              </a:r>
            </a:p>
          </p:txBody>
        </p:sp>
      </p:grpSp>
    </p:spTree>
    <p:extLst>
      <p:ext uri="{BB962C8B-B14F-4D97-AF65-F5344CB8AC3E}">
        <p14:creationId xmlns:p14="http://schemas.microsoft.com/office/powerpoint/2010/main" val="20801244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3DE406F-A7C3-7812-8B9A-D98BE800BF59}"/>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26F0440-70D0-4282-C0AF-BBC9671BC7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0CF6726A-919D-5EA6-312B-0A5A9FAE8A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66402"/>
            <a:ext cx="12191998" cy="1590742"/>
          </a:xfrm>
          <a:prstGeom prst="rect">
            <a:avLst/>
          </a:prstGeom>
          <a:gradFill>
            <a:gsLst>
              <a:gs pos="0">
                <a:srgbClr val="000000"/>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2FC83811-DED6-4593-D3E3-F8031E04C9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70175"/>
            <a:ext cx="12185331" cy="1590742"/>
          </a:xfrm>
          <a:prstGeom prst="rect">
            <a:avLst/>
          </a:prstGeom>
          <a:gradFill>
            <a:gsLst>
              <a:gs pos="0">
                <a:schemeClr val="accent1">
                  <a:alpha val="0"/>
                </a:schemeClr>
              </a:gs>
              <a:gs pos="100000">
                <a:schemeClr val="accent1">
                  <a:lumMod val="50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C6313D5-E301-42B5-4B9A-5A016AFC1C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5265546"/>
            <a:ext cx="4076698" cy="1590742"/>
          </a:xfrm>
          <a:prstGeom prst="rect">
            <a:avLst/>
          </a:prstGeom>
          <a:gradFill>
            <a:gsLst>
              <a:gs pos="0">
                <a:schemeClr val="accent1">
                  <a:lumMod val="50000"/>
                </a:schemeClr>
              </a:gs>
              <a:gs pos="100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CD3F70F1-5AAC-9803-A337-700E5F3634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3335" y="5263483"/>
            <a:ext cx="12192000" cy="1597433"/>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itle 1">
            <a:extLst>
              <a:ext uri="{FF2B5EF4-FFF2-40B4-BE49-F238E27FC236}">
                <a16:creationId xmlns:a16="http://schemas.microsoft.com/office/drawing/2014/main" id="{A8D87AFB-B6CE-2A5D-8543-35BBF6022299}"/>
              </a:ext>
            </a:extLst>
          </p:cNvPr>
          <p:cNvSpPr>
            <a:spLocks noGrp="1"/>
          </p:cNvSpPr>
          <p:nvPr>
            <p:ph type="title"/>
          </p:nvPr>
        </p:nvSpPr>
        <p:spPr>
          <a:xfrm>
            <a:off x="1371599" y="5510253"/>
            <a:ext cx="9895951" cy="1033669"/>
          </a:xfrm>
        </p:spPr>
        <p:txBody>
          <a:bodyPr>
            <a:normAutofit/>
          </a:bodyPr>
          <a:lstStyle/>
          <a:p>
            <a:pPr algn="ctr"/>
            <a:r>
              <a:rPr lang="en-US" sz="4000" dirty="0">
                <a:solidFill>
                  <a:srgbClr val="FFFFFF"/>
                </a:solidFill>
              </a:rPr>
              <a:t>Head    -    Heart    -    Hands</a:t>
            </a:r>
            <a:endParaRPr lang="en-ZA" sz="4000" dirty="0">
              <a:solidFill>
                <a:srgbClr val="FFFFFF"/>
              </a:solidFill>
            </a:endParaRPr>
          </a:p>
        </p:txBody>
      </p:sp>
      <p:sp>
        <p:nvSpPr>
          <p:cNvPr id="4" name="Rectangle 3">
            <a:extLst>
              <a:ext uri="{FF2B5EF4-FFF2-40B4-BE49-F238E27FC236}">
                <a16:creationId xmlns:a16="http://schemas.microsoft.com/office/drawing/2014/main" id="{BE7AF263-D23B-87E5-3300-BA9A9661C9F4}"/>
              </a:ext>
            </a:extLst>
          </p:cNvPr>
          <p:cNvSpPr/>
          <p:nvPr/>
        </p:nvSpPr>
        <p:spPr>
          <a:xfrm>
            <a:off x="7589318" y="5693712"/>
            <a:ext cx="1609109" cy="666750"/>
          </a:xfrm>
          <a:prstGeom prst="rect">
            <a:avLst/>
          </a:prstGeom>
          <a:noFill/>
          <a:ln w="28575">
            <a:solidFill>
              <a:srgbClr val="FFFF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5" name="Picture 4">
            <a:extLst>
              <a:ext uri="{FF2B5EF4-FFF2-40B4-BE49-F238E27FC236}">
                <a16:creationId xmlns:a16="http://schemas.microsoft.com/office/drawing/2014/main" id="{357AC4D7-16E5-E8B8-65B0-A4751A648572}"/>
              </a:ext>
            </a:extLst>
          </p:cNvPr>
          <p:cNvPicPr>
            <a:picLocks noChangeAspect="1" noChangeArrowheads="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t="11453" b="11453"/>
          <a:stretch/>
        </p:blipFill>
        <p:spPr bwMode="auto">
          <a:xfrm>
            <a:off x="-13338" y="1"/>
            <a:ext cx="12218670" cy="529865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1532B76-8A3A-EF3D-B147-88218F28FB4B}"/>
              </a:ext>
            </a:extLst>
          </p:cNvPr>
          <p:cNvSpPr txBox="1"/>
          <p:nvPr/>
        </p:nvSpPr>
        <p:spPr>
          <a:xfrm>
            <a:off x="987132" y="686191"/>
            <a:ext cx="10072754"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rPr>
              <a:t>Q3. How should we give? </a:t>
            </a:r>
            <a:endParaRPr kumimoji="0" lang="en-ZA" sz="4400" b="1"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endParaRPr>
          </a:p>
        </p:txBody>
      </p:sp>
      <p:grpSp>
        <p:nvGrpSpPr>
          <p:cNvPr id="41" name="Group 40">
            <a:extLst>
              <a:ext uri="{FF2B5EF4-FFF2-40B4-BE49-F238E27FC236}">
                <a16:creationId xmlns:a16="http://schemas.microsoft.com/office/drawing/2014/main" id="{96ED33F1-ABB7-4EDD-AD63-0FC5A619C721}"/>
              </a:ext>
            </a:extLst>
          </p:cNvPr>
          <p:cNvGrpSpPr/>
          <p:nvPr/>
        </p:nvGrpSpPr>
        <p:grpSpPr>
          <a:xfrm>
            <a:off x="195152" y="1772320"/>
            <a:ext cx="2252676" cy="2700762"/>
            <a:chOff x="195152" y="1772320"/>
            <a:chExt cx="2252676" cy="2700762"/>
          </a:xfrm>
        </p:grpSpPr>
        <p:pic>
          <p:nvPicPr>
            <p:cNvPr id="20" name="Picture 19">
              <a:extLst>
                <a:ext uri="{FF2B5EF4-FFF2-40B4-BE49-F238E27FC236}">
                  <a16:creationId xmlns:a16="http://schemas.microsoft.com/office/drawing/2014/main" id="{7AB4359B-5574-D369-C204-C2874BC88713}"/>
                </a:ext>
              </a:extLst>
            </p:cNvPr>
            <p:cNvPicPr>
              <a:picLocks noChangeAspect="1"/>
            </p:cNvPicPr>
            <p:nvPr/>
          </p:nvPicPr>
          <p:blipFill>
            <a:blip r:embed="rId3">
              <a:lum bright="70000" contrast="-70000"/>
            </a:blip>
            <a:stretch>
              <a:fillRect/>
            </a:stretch>
          </p:blipFill>
          <p:spPr>
            <a:xfrm>
              <a:off x="195152" y="1772320"/>
              <a:ext cx="2252676" cy="2700762"/>
            </a:xfrm>
            <a:prstGeom prst="rect">
              <a:avLst/>
            </a:prstGeom>
          </p:spPr>
        </p:pic>
        <p:sp>
          <p:nvSpPr>
            <p:cNvPr id="22" name="TextBox 21">
              <a:extLst>
                <a:ext uri="{FF2B5EF4-FFF2-40B4-BE49-F238E27FC236}">
                  <a16:creationId xmlns:a16="http://schemas.microsoft.com/office/drawing/2014/main" id="{C696195E-4986-1C58-4280-467FD807D0F3}"/>
                </a:ext>
              </a:extLst>
            </p:cNvPr>
            <p:cNvSpPr txBox="1"/>
            <p:nvPr/>
          </p:nvSpPr>
          <p:spPr>
            <a:xfrm>
              <a:off x="710302" y="2857256"/>
              <a:ext cx="1222375" cy="95410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2400" b="1" i="0" u="none" strike="noStrike" kern="0" cap="none" spc="0" normalizeH="0" baseline="0" noProof="0" dirty="0">
                  <a:ln>
                    <a:noFill/>
                  </a:ln>
                  <a:effectLst/>
                  <a:uLnTx/>
                  <a:uFillTx/>
                  <a:latin typeface="Aptos" panose="020B0004020202020204" pitchFamily="34" charset="0"/>
                  <a:ea typeface="+mn-ea"/>
                  <a:cs typeface="+mn-cs"/>
                </a:rPr>
                <a:t>First</a:t>
              </a:r>
              <a:r>
                <a:rPr kumimoji="0" lang="en-ZA" sz="3200" b="1" i="0" u="none" strike="noStrike" kern="0" cap="none" spc="0" normalizeH="0" baseline="0" noProof="0" dirty="0">
                  <a:ln>
                    <a:noFill/>
                  </a:ln>
                  <a:effectLst/>
                  <a:uLnTx/>
                  <a:uFillTx/>
                  <a:latin typeface="Aptos" panose="020B0004020202020204" pitchFamily="34" charset="0"/>
                  <a:ea typeface="Aptos" panose="020B0004020202020204" pitchFamily="34" charset="0"/>
                  <a:cs typeface="Aptos" panose="020B0004020202020204" pitchFamily="34" charset="0"/>
                </a:rPr>
                <a:t> </a:t>
              </a:r>
              <a:r>
                <a:rPr kumimoji="0" lang="en-ZA" sz="2400" b="1" i="0" u="none" strike="noStrike" kern="0" cap="none" spc="0" normalizeH="0" baseline="0" noProof="0" dirty="0">
                  <a:ln>
                    <a:noFill/>
                  </a:ln>
                  <a:effectLst/>
                  <a:uLnTx/>
                  <a:uFillTx/>
                  <a:latin typeface="Aptos" panose="020B0004020202020204" pitchFamily="34" charset="0"/>
                  <a:ea typeface="+mn-ea"/>
                  <a:cs typeface="+mn-cs"/>
                </a:rPr>
                <a:t>fruits</a:t>
              </a:r>
            </a:p>
          </p:txBody>
        </p:sp>
      </p:grpSp>
      <p:grpSp>
        <p:nvGrpSpPr>
          <p:cNvPr id="42" name="Group 41">
            <a:extLst>
              <a:ext uri="{FF2B5EF4-FFF2-40B4-BE49-F238E27FC236}">
                <a16:creationId xmlns:a16="http://schemas.microsoft.com/office/drawing/2014/main" id="{DC00E999-0A3B-1D5C-8397-27244BC7E343}"/>
              </a:ext>
            </a:extLst>
          </p:cNvPr>
          <p:cNvGrpSpPr/>
          <p:nvPr/>
        </p:nvGrpSpPr>
        <p:grpSpPr>
          <a:xfrm>
            <a:off x="2576523" y="2382936"/>
            <a:ext cx="2252676" cy="2700762"/>
            <a:chOff x="2576523" y="2382936"/>
            <a:chExt cx="2252676" cy="2700762"/>
          </a:xfrm>
        </p:grpSpPr>
        <p:pic>
          <p:nvPicPr>
            <p:cNvPr id="33" name="Picture 32">
              <a:extLst>
                <a:ext uri="{FF2B5EF4-FFF2-40B4-BE49-F238E27FC236}">
                  <a16:creationId xmlns:a16="http://schemas.microsoft.com/office/drawing/2014/main" id="{FF70FD19-FEFC-938D-41A8-69B48C321B98}"/>
                </a:ext>
              </a:extLst>
            </p:cNvPr>
            <p:cNvPicPr>
              <a:picLocks noChangeAspect="1"/>
            </p:cNvPicPr>
            <p:nvPr/>
          </p:nvPicPr>
          <p:blipFill>
            <a:blip r:embed="rId3">
              <a:lum bright="70000" contrast="-70000"/>
            </a:blip>
            <a:stretch>
              <a:fillRect/>
            </a:stretch>
          </p:blipFill>
          <p:spPr>
            <a:xfrm>
              <a:off x="2576523" y="2382936"/>
              <a:ext cx="2252676" cy="2700762"/>
            </a:xfrm>
            <a:prstGeom prst="rect">
              <a:avLst/>
            </a:prstGeom>
          </p:spPr>
        </p:pic>
        <p:sp>
          <p:nvSpPr>
            <p:cNvPr id="37" name="TextBox 36">
              <a:extLst>
                <a:ext uri="{FF2B5EF4-FFF2-40B4-BE49-F238E27FC236}">
                  <a16:creationId xmlns:a16="http://schemas.microsoft.com/office/drawing/2014/main" id="{6C5CBD87-77AA-676E-305F-ADECB9A4B565}"/>
                </a:ext>
              </a:extLst>
            </p:cNvPr>
            <p:cNvSpPr txBox="1"/>
            <p:nvPr/>
          </p:nvSpPr>
          <p:spPr>
            <a:xfrm>
              <a:off x="2898975" y="3429000"/>
              <a:ext cx="1591466"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2400" b="1" i="0" u="none" strike="noStrike" kern="0" cap="none" spc="0" normalizeH="0" baseline="0" noProof="0" dirty="0">
                  <a:ln>
                    <a:noFill/>
                  </a:ln>
                  <a:effectLst/>
                  <a:uLnTx/>
                  <a:uFillTx/>
                  <a:latin typeface="Aptos" panose="020B0004020202020204" pitchFamily="34" charset="0"/>
                  <a:ea typeface="+mn-ea"/>
                  <a:cs typeface="+mn-cs"/>
                </a:rPr>
                <a:t>Tithing</a:t>
              </a:r>
            </a:p>
          </p:txBody>
        </p:sp>
      </p:grpSp>
      <p:grpSp>
        <p:nvGrpSpPr>
          <p:cNvPr id="43" name="Group 42">
            <a:extLst>
              <a:ext uri="{FF2B5EF4-FFF2-40B4-BE49-F238E27FC236}">
                <a16:creationId xmlns:a16="http://schemas.microsoft.com/office/drawing/2014/main" id="{FAA723F7-164C-545C-B5B0-EC372185EDE8}"/>
              </a:ext>
            </a:extLst>
          </p:cNvPr>
          <p:cNvGrpSpPr/>
          <p:nvPr/>
        </p:nvGrpSpPr>
        <p:grpSpPr>
          <a:xfrm>
            <a:off x="4957894" y="1772320"/>
            <a:ext cx="2252676" cy="2700762"/>
            <a:chOff x="4957894" y="1772320"/>
            <a:chExt cx="2252676" cy="2700762"/>
          </a:xfrm>
        </p:grpSpPr>
        <p:pic>
          <p:nvPicPr>
            <p:cNvPr id="34" name="Picture 33">
              <a:extLst>
                <a:ext uri="{FF2B5EF4-FFF2-40B4-BE49-F238E27FC236}">
                  <a16:creationId xmlns:a16="http://schemas.microsoft.com/office/drawing/2014/main" id="{BA58C8E8-934B-5725-45E0-FDDC3A34D9E5}"/>
                </a:ext>
              </a:extLst>
            </p:cNvPr>
            <p:cNvPicPr>
              <a:picLocks noChangeAspect="1"/>
            </p:cNvPicPr>
            <p:nvPr/>
          </p:nvPicPr>
          <p:blipFill>
            <a:blip r:embed="rId3">
              <a:lum bright="70000" contrast="-70000"/>
            </a:blip>
            <a:stretch>
              <a:fillRect/>
            </a:stretch>
          </p:blipFill>
          <p:spPr>
            <a:xfrm>
              <a:off x="4957894" y="1772320"/>
              <a:ext cx="2252676" cy="2700762"/>
            </a:xfrm>
            <a:prstGeom prst="rect">
              <a:avLst/>
            </a:prstGeom>
          </p:spPr>
        </p:pic>
        <p:sp>
          <p:nvSpPr>
            <p:cNvPr id="38" name="TextBox 37">
              <a:extLst>
                <a:ext uri="{FF2B5EF4-FFF2-40B4-BE49-F238E27FC236}">
                  <a16:creationId xmlns:a16="http://schemas.microsoft.com/office/drawing/2014/main" id="{2DDBC5B8-426E-01DB-4C52-37AA03BCD60B}"/>
                </a:ext>
              </a:extLst>
            </p:cNvPr>
            <p:cNvSpPr txBox="1"/>
            <p:nvPr/>
          </p:nvSpPr>
          <p:spPr>
            <a:xfrm>
              <a:off x="5151651" y="2857256"/>
              <a:ext cx="1848855"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2400" b="1" i="0" u="none" strike="noStrike" kern="0" cap="none" spc="0" normalizeH="0" baseline="0" noProof="0" dirty="0">
                  <a:ln>
                    <a:noFill/>
                  </a:ln>
                  <a:effectLst/>
                  <a:uLnTx/>
                  <a:uFillTx/>
                  <a:latin typeface="Aptos" panose="020B0004020202020204" pitchFamily="34" charset="0"/>
                  <a:ea typeface="Aptos" panose="020B0004020202020204" pitchFamily="34" charset="0"/>
                  <a:cs typeface="Aptos" panose="020B0004020202020204" pitchFamily="34" charset="0"/>
                </a:rPr>
                <a:t>Graduated Tithe</a:t>
              </a:r>
              <a:endParaRPr kumimoji="0" lang="en-ZA" sz="2400" b="1" i="0" u="none" strike="noStrike" kern="1200" cap="none" spc="0" normalizeH="0" baseline="0" noProof="0" dirty="0">
                <a:ln>
                  <a:noFill/>
                </a:ln>
                <a:effectLst/>
                <a:uLnTx/>
                <a:uFillTx/>
                <a:latin typeface="Aptos" panose="02110004020202020204"/>
                <a:ea typeface="+mn-ea"/>
                <a:cs typeface="+mn-cs"/>
              </a:endParaRPr>
            </a:p>
          </p:txBody>
        </p:sp>
      </p:grpSp>
      <p:grpSp>
        <p:nvGrpSpPr>
          <p:cNvPr id="44" name="Group 43">
            <a:extLst>
              <a:ext uri="{FF2B5EF4-FFF2-40B4-BE49-F238E27FC236}">
                <a16:creationId xmlns:a16="http://schemas.microsoft.com/office/drawing/2014/main" id="{85960BEE-1B2F-F976-B1F7-6E0F7D059013}"/>
              </a:ext>
            </a:extLst>
          </p:cNvPr>
          <p:cNvGrpSpPr/>
          <p:nvPr/>
        </p:nvGrpSpPr>
        <p:grpSpPr>
          <a:xfrm>
            <a:off x="7339265" y="2401049"/>
            <a:ext cx="2252676" cy="2700762"/>
            <a:chOff x="7339265" y="2401049"/>
            <a:chExt cx="2252676" cy="2700762"/>
          </a:xfrm>
        </p:grpSpPr>
        <p:pic>
          <p:nvPicPr>
            <p:cNvPr id="35" name="Picture 34">
              <a:extLst>
                <a:ext uri="{FF2B5EF4-FFF2-40B4-BE49-F238E27FC236}">
                  <a16:creationId xmlns:a16="http://schemas.microsoft.com/office/drawing/2014/main" id="{E40D6AD7-C1ED-C5E8-782A-23D8D933215B}"/>
                </a:ext>
              </a:extLst>
            </p:cNvPr>
            <p:cNvPicPr>
              <a:picLocks noChangeAspect="1"/>
            </p:cNvPicPr>
            <p:nvPr/>
          </p:nvPicPr>
          <p:blipFill>
            <a:blip r:embed="rId3">
              <a:lum bright="70000" contrast="-70000"/>
            </a:blip>
            <a:stretch>
              <a:fillRect/>
            </a:stretch>
          </p:blipFill>
          <p:spPr>
            <a:xfrm>
              <a:off x="7339265" y="2401049"/>
              <a:ext cx="2252676" cy="2700762"/>
            </a:xfrm>
            <a:prstGeom prst="rect">
              <a:avLst/>
            </a:prstGeom>
          </p:spPr>
        </p:pic>
        <p:sp>
          <p:nvSpPr>
            <p:cNvPr id="39" name="TextBox 38">
              <a:extLst>
                <a:ext uri="{FF2B5EF4-FFF2-40B4-BE49-F238E27FC236}">
                  <a16:creationId xmlns:a16="http://schemas.microsoft.com/office/drawing/2014/main" id="{6FB09DBD-E1F6-4CC9-2639-8D1852542031}"/>
                </a:ext>
              </a:extLst>
            </p:cNvPr>
            <p:cNvSpPr txBox="1"/>
            <p:nvPr/>
          </p:nvSpPr>
          <p:spPr>
            <a:xfrm>
              <a:off x="7588755" y="3422485"/>
              <a:ext cx="1708588" cy="1200329"/>
            </a:xfrm>
            <a:prstGeom prst="rect">
              <a:avLst/>
            </a:prstGeom>
          </p:spPr>
          <p:txBody>
            <a:bodyPr wrap="square">
              <a:spAutoFit/>
            </a:bodyPr>
            <a:lstStyle>
              <a:defPPr>
                <a:defRPr lang="en-US"/>
              </a:defPPr>
              <a:lvl1pPr algn="ctr">
                <a:defRPr sz="2400" b="1" kern="0">
                  <a:solidFill>
                    <a:schemeClr val="accent2">
                      <a:lumMod val="40000"/>
                      <a:lumOff val="60000"/>
                    </a:schemeClr>
                  </a:solidFill>
                  <a:effectLst/>
                  <a:latin typeface="Aptos" panose="020B0004020202020204" pitchFamily="34" charset="0"/>
                  <a:ea typeface="Aptos" panose="020B0004020202020204" pitchFamily="34" charset="0"/>
                  <a:cs typeface="Aptos" panose="020B00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2400" b="1" i="0" u="none" strike="noStrike" kern="0" cap="none" spc="0" normalizeH="0" baseline="0" noProof="0" dirty="0">
                  <a:ln>
                    <a:noFill/>
                  </a:ln>
                  <a:solidFill>
                    <a:schemeClr val="tx1"/>
                  </a:solidFill>
                  <a:effectLst/>
                  <a:uLnTx/>
                  <a:uFillTx/>
                  <a:latin typeface="Aptos" panose="020B0004020202020204" pitchFamily="34" charset="0"/>
                </a:rPr>
                <a:t>A Generosity Fund</a:t>
              </a:r>
            </a:p>
          </p:txBody>
        </p:sp>
      </p:grpSp>
      <p:grpSp>
        <p:nvGrpSpPr>
          <p:cNvPr id="45" name="Group 44">
            <a:extLst>
              <a:ext uri="{FF2B5EF4-FFF2-40B4-BE49-F238E27FC236}">
                <a16:creationId xmlns:a16="http://schemas.microsoft.com/office/drawing/2014/main" id="{447EBF67-4726-6F45-FBFE-38A1DD49B161}"/>
              </a:ext>
            </a:extLst>
          </p:cNvPr>
          <p:cNvGrpSpPr/>
          <p:nvPr/>
        </p:nvGrpSpPr>
        <p:grpSpPr>
          <a:xfrm>
            <a:off x="9720636" y="1772320"/>
            <a:ext cx="2252676" cy="2700762"/>
            <a:chOff x="9720636" y="1772320"/>
            <a:chExt cx="2252676" cy="2700762"/>
          </a:xfrm>
        </p:grpSpPr>
        <p:pic>
          <p:nvPicPr>
            <p:cNvPr id="36" name="Picture 35">
              <a:extLst>
                <a:ext uri="{FF2B5EF4-FFF2-40B4-BE49-F238E27FC236}">
                  <a16:creationId xmlns:a16="http://schemas.microsoft.com/office/drawing/2014/main" id="{A2498EC0-1BE6-CAC3-1DD8-828B36D468EB}"/>
                </a:ext>
              </a:extLst>
            </p:cNvPr>
            <p:cNvPicPr>
              <a:picLocks noChangeAspect="1"/>
            </p:cNvPicPr>
            <p:nvPr/>
          </p:nvPicPr>
          <p:blipFill>
            <a:blip r:embed="rId3"/>
            <a:stretch>
              <a:fillRect/>
            </a:stretch>
          </p:blipFill>
          <p:spPr>
            <a:xfrm>
              <a:off x="9720636" y="1772320"/>
              <a:ext cx="2252676" cy="2700762"/>
            </a:xfrm>
            <a:prstGeom prst="rect">
              <a:avLst/>
            </a:prstGeom>
          </p:spPr>
        </p:pic>
        <p:sp>
          <p:nvSpPr>
            <p:cNvPr id="40" name="TextBox 39">
              <a:extLst>
                <a:ext uri="{FF2B5EF4-FFF2-40B4-BE49-F238E27FC236}">
                  <a16:creationId xmlns:a16="http://schemas.microsoft.com/office/drawing/2014/main" id="{8CD077AB-77E3-E45B-F3EC-4A415DE65722}"/>
                </a:ext>
              </a:extLst>
            </p:cNvPr>
            <p:cNvSpPr txBox="1"/>
            <p:nvPr/>
          </p:nvSpPr>
          <p:spPr>
            <a:xfrm>
              <a:off x="10249094" y="2557990"/>
              <a:ext cx="1222375" cy="169277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2400" b="1" i="0" u="none" strike="noStrike" kern="0" cap="none" spc="0" normalizeH="0" baseline="0" noProof="0" dirty="0">
                  <a:ln>
                    <a:noFill/>
                  </a:ln>
                  <a:solidFill>
                    <a:srgbClr val="E97132">
                      <a:lumMod val="40000"/>
                      <a:lumOff val="60000"/>
                    </a:srgbClr>
                  </a:solidFill>
                  <a:effectLst/>
                  <a:uLnTx/>
                  <a:uFillTx/>
                  <a:latin typeface="Aptos" panose="020B0004020202020204" pitchFamily="34" charset="0"/>
                  <a:ea typeface="+mn-ea"/>
                  <a:cs typeface="+mn-cs"/>
                </a:rPr>
                <a:t>Live</a:t>
              </a:r>
              <a:r>
                <a:rPr kumimoji="0" lang="en-ZA" sz="3200" b="1" i="0" u="none" strike="noStrike" kern="0" cap="none" spc="0" normalizeH="0" baseline="0" noProof="0" dirty="0">
                  <a:ln>
                    <a:noFill/>
                  </a:ln>
                  <a:solidFill>
                    <a:srgbClr val="E97132">
                      <a:lumMod val="40000"/>
                      <a:lumOff val="60000"/>
                    </a:srgbClr>
                  </a:solidFill>
                  <a:effectLst/>
                  <a:uLnTx/>
                  <a:uFillTx/>
                  <a:latin typeface="Aptos" panose="020B0004020202020204" pitchFamily="34" charset="0"/>
                  <a:ea typeface="Aptos" panose="020B0004020202020204" pitchFamily="34" charset="0"/>
                  <a:cs typeface="Aptos" panose="020B0004020202020204" pitchFamily="34" charset="0"/>
                </a:rPr>
                <a:t> </a:t>
              </a:r>
              <a:r>
                <a:rPr kumimoji="0" lang="en-ZA" sz="2400" b="1" i="0" u="none" strike="noStrike" kern="0" cap="none" spc="0" normalizeH="0" baseline="0" noProof="0" dirty="0">
                  <a:ln>
                    <a:noFill/>
                  </a:ln>
                  <a:solidFill>
                    <a:srgbClr val="E97132">
                      <a:lumMod val="40000"/>
                      <a:lumOff val="60000"/>
                    </a:srgbClr>
                  </a:solidFill>
                  <a:effectLst/>
                  <a:uLnTx/>
                  <a:uFillTx/>
                  <a:latin typeface="Aptos" panose="020B0004020202020204" pitchFamily="34" charset="0"/>
                  <a:ea typeface="+mn-ea"/>
                  <a:cs typeface="+mn-cs"/>
                </a:rPr>
                <a:t>below your means</a:t>
              </a:r>
            </a:p>
          </p:txBody>
        </p:sp>
      </p:grpSp>
    </p:spTree>
    <p:extLst>
      <p:ext uri="{BB962C8B-B14F-4D97-AF65-F5344CB8AC3E}">
        <p14:creationId xmlns:p14="http://schemas.microsoft.com/office/powerpoint/2010/main" val="34615778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South African road trip through the KwaZulu-Natal Midlands">
            <a:extLst>
              <a:ext uri="{FF2B5EF4-FFF2-40B4-BE49-F238E27FC236}">
                <a16:creationId xmlns:a16="http://schemas.microsoft.com/office/drawing/2014/main" id="{2CF2A3A2-1AEB-1AB9-21BF-6628BD677A8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5913"/>
          <a:stretch/>
        </p:blipFill>
        <p:spPr bwMode="auto">
          <a:xfrm>
            <a:off x="-13335" y="0"/>
            <a:ext cx="1221866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Hvad er Mindset?">
            <a:extLst>
              <a:ext uri="{FF2B5EF4-FFF2-40B4-BE49-F238E27FC236}">
                <a16:creationId xmlns:a16="http://schemas.microsoft.com/office/drawing/2014/main" id="{DF67E646-ED93-9979-2F38-905F1852FB86}"/>
              </a:ext>
            </a:extLst>
          </p:cNvPr>
          <p:cNvPicPr>
            <a:picLocks noChangeAspect="1" noChangeArrowheads="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colorTemperature colorTemp="112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l="53622" t="15162" r="10776" b="12432"/>
          <a:stretch/>
        </p:blipFill>
        <p:spPr bwMode="auto">
          <a:xfrm>
            <a:off x="949559" y="1864141"/>
            <a:ext cx="2535444" cy="290054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FD92539-01FE-A8D1-F44E-045C3EC4F9C4}"/>
              </a:ext>
            </a:extLst>
          </p:cNvPr>
          <p:cNvSpPr txBox="1"/>
          <p:nvPr/>
        </p:nvSpPr>
        <p:spPr>
          <a:xfrm>
            <a:off x="1711047" y="1273204"/>
            <a:ext cx="6108700" cy="707886"/>
          </a:xfrm>
          <a:prstGeom prst="rect">
            <a:avLst/>
          </a:prstGeom>
          <a:noFill/>
        </p:spPr>
        <p:txBody>
          <a:bodyPr wrap="square">
            <a:spAutoFit/>
          </a:bodyPr>
          <a:lstStyle/>
          <a:p>
            <a:r>
              <a:rPr lang="en-US" sz="4000" dirty="0">
                <a:solidFill>
                  <a:srgbClr val="FFFFFF"/>
                </a:solidFill>
                <a:latin typeface="+mj-lt"/>
                <a:ea typeface="+mj-ea"/>
                <a:cs typeface="+mj-cs"/>
              </a:rPr>
              <a:t>Head</a:t>
            </a:r>
            <a:r>
              <a:rPr lang="en-US" sz="1800" dirty="0">
                <a:solidFill>
                  <a:srgbClr val="FFFFFF"/>
                </a:solidFill>
              </a:rPr>
              <a:t> </a:t>
            </a:r>
            <a:endParaRPr lang="en-ZA" dirty="0"/>
          </a:p>
        </p:txBody>
      </p:sp>
      <p:pic>
        <p:nvPicPr>
          <p:cNvPr id="14338" name="Picture 2" descr="2,400+ Two Hands Giving Stock Illustrations, Royalty-Free Vector Graphics &amp; Clip  Art - iStock | Hands cupped, Giving hands">
            <a:extLst>
              <a:ext uri="{FF2B5EF4-FFF2-40B4-BE49-F238E27FC236}">
                <a16:creationId xmlns:a16="http://schemas.microsoft.com/office/drawing/2014/main" id="{5AE4B370-23B2-B097-0420-A9FD1942905B}"/>
              </a:ext>
            </a:extLst>
          </p:cNvPr>
          <p:cNvPicPr>
            <a:picLocks noChangeAspect="1" noChangeArrowheads="1"/>
          </p:cNvPicPr>
          <p:nvPr/>
        </p:nvPicPr>
        <p:blipFill>
          <a:blip r:embed="rId5">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175392" y="1443623"/>
            <a:ext cx="3067049" cy="3741584"/>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a:extLst>
              <a:ext uri="{FF2B5EF4-FFF2-40B4-BE49-F238E27FC236}">
                <a16:creationId xmlns:a16="http://schemas.microsoft.com/office/drawing/2014/main" id="{CB9506AE-F17A-B48C-8CD3-7F0E0C5A0356}"/>
              </a:ext>
            </a:extLst>
          </p:cNvPr>
          <p:cNvPicPr>
            <a:picLocks noChangeAspect="1" noChangeArrowheads="1"/>
          </p:cNvPicPr>
          <p:nvPr/>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4807374" y="2235200"/>
            <a:ext cx="2589196" cy="240795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9136F99-64D4-A207-167D-74897F410CD9}"/>
              </a:ext>
            </a:extLst>
          </p:cNvPr>
          <p:cNvSpPr txBox="1"/>
          <p:nvPr/>
        </p:nvSpPr>
        <p:spPr>
          <a:xfrm>
            <a:off x="5396671" y="1289108"/>
            <a:ext cx="1527453" cy="707886"/>
          </a:xfrm>
          <a:prstGeom prst="rect">
            <a:avLst/>
          </a:prstGeom>
          <a:noFill/>
        </p:spPr>
        <p:txBody>
          <a:bodyPr wrap="square">
            <a:spAutoFit/>
          </a:bodyPr>
          <a:lstStyle/>
          <a:p>
            <a:r>
              <a:rPr lang="en-US" sz="4000" dirty="0">
                <a:solidFill>
                  <a:srgbClr val="FFFFFF"/>
                </a:solidFill>
                <a:latin typeface="+mj-lt"/>
                <a:ea typeface="+mj-ea"/>
                <a:cs typeface="+mj-cs"/>
              </a:rPr>
              <a:t>Heart</a:t>
            </a:r>
            <a:r>
              <a:rPr lang="en-US" sz="1800" dirty="0">
                <a:solidFill>
                  <a:srgbClr val="FFFFFF"/>
                </a:solidFill>
              </a:rPr>
              <a:t> </a:t>
            </a:r>
            <a:endParaRPr lang="en-ZA" dirty="0"/>
          </a:p>
        </p:txBody>
      </p:sp>
      <p:sp>
        <p:nvSpPr>
          <p:cNvPr id="7" name="TextBox 6">
            <a:extLst>
              <a:ext uri="{FF2B5EF4-FFF2-40B4-BE49-F238E27FC236}">
                <a16:creationId xmlns:a16="http://schemas.microsoft.com/office/drawing/2014/main" id="{BE0FA2CE-7641-52FC-3B37-43E0CCEEE17C}"/>
              </a:ext>
            </a:extLst>
          </p:cNvPr>
          <p:cNvSpPr txBox="1"/>
          <p:nvPr/>
        </p:nvSpPr>
        <p:spPr>
          <a:xfrm>
            <a:off x="8928769" y="1289108"/>
            <a:ext cx="1527453" cy="707886"/>
          </a:xfrm>
          <a:prstGeom prst="rect">
            <a:avLst/>
          </a:prstGeom>
          <a:noFill/>
        </p:spPr>
        <p:txBody>
          <a:bodyPr wrap="square">
            <a:spAutoFit/>
          </a:bodyPr>
          <a:lstStyle/>
          <a:p>
            <a:r>
              <a:rPr lang="en-US" sz="4000" dirty="0">
                <a:solidFill>
                  <a:srgbClr val="FFFFFF"/>
                </a:solidFill>
                <a:latin typeface="+mj-lt"/>
                <a:ea typeface="+mj-ea"/>
                <a:cs typeface="+mj-cs"/>
              </a:rPr>
              <a:t>Hands</a:t>
            </a:r>
            <a:r>
              <a:rPr lang="en-US" sz="1800" dirty="0">
                <a:solidFill>
                  <a:srgbClr val="FFFFFF"/>
                </a:solidFill>
              </a:rPr>
              <a:t> </a:t>
            </a:r>
            <a:endParaRPr lang="en-ZA" dirty="0"/>
          </a:p>
        </p:txBody>
      </p:sp>
      <p:sp>
        <p:nvSpPr>
          <p:cNvPr id="3" name="TextBox 2">
            <a:extLst>
              <a:ext uri="{FF2B5EF4-FFF2-40B4-BE49-F238E27FC236}">
                <a16:creationId xmlns:a16="http://schemas.microsoft.com/office/drawing/2014/main" id="{5CEF7C1A-E129-E2FF-22D6-AC2EC2CB770F}"/>
              </a:ext>
            </a:extLst>
          </p:cNvPr>
          <p:cNvSpPr txBox="1"/>
          <p:nvPr/>
        </p:nvSpPr>
        <p:spPr>
          <a:xfrm>
            <a:off x="1291461" y="4741839"/>
            <a:ext cx="2084990" cy="707886"/>
          </a:xfrm>
          <a:prstGeom prst="rect">
            <a:avLst/>
          </a:prstGeom>
          <a:noFill/>
        </p:spPr>
        <p:txBody>
          <a:bodyPr wrap="square">
            <a:spAutoFit/>
          </a:bodyPr>
          <a:lstStyle/>
          <a:p>
            <a:pPr algn="ctr"/>
            <a:r>
              <a:rPr lang="en-ZA" sz="2000" kern="0" dirty="0">
                <a:solidFill>
                  <a:schemeClr val="bg1"/>
                </a:solidFill>
                <a:effectLst/>
                <a:latin typeface="Aptos" panose="020B0004020202020204" pitchFamily="34" charset="0"/>
                <a:ea typeface="Aptos" panose="020B0004020202020204" pitchFamily="34" charset="0"/>
                <a:cs typeface="Aptos" panose="020B0004020202020204" pitchFamily="34" charset="0"/>
              </a:rPr>
              <a:t>What we believe about God</a:t>
            </a:r>
            <a:endParaRPr lang="en-ZA" sz="2000" dirty="0">
              <a:solidFill>
                <a:schemeClr val="bg1"/>
              </a:solidFill>
            </a:endParaRPr>
          </a:p>
        </p:txBody>
      </p:sp>
      <p:sp>
        <p:nvSpPr>
          <p:cNvPr id="8" name="TextBox 7">
            <a:extLst>
              <a:ext uri="{FF2B5EF4-FFF2-40B4-BE49-F238E27FC236}">
                <a16:creationId xmlns:a16="http://schemas.microsoft.com/office/drawing/2014/main" id="{A30998F0-FFB9-4CF4-B902-B500A97EE556}"/>
              </a:ext>
            </a:extLst>
          </p:cNvPr>
          <p:cNvSpPr txBox="1"/>
          <p:nvPr/>
        </p:nvSpPr>
        <p:spPr>
          <a:xfrm>
            <a:off x="4681246" y="4764689"/>
            <a:ext cx="2824876" cy="707886"/>
          </a:xfrm>
          <a:prstGeom prst="rect">
            <a:avLst/>
          </a:prstGeom>
          <a:noFill/>
        </p:spPr>
        <p:txBody>
          <a:bodyPr wrap="square">
            <a:spAutoFit/>
          </a:bodyPr>
          <a:lstStyle/>
          <a:p>
            <a:pPr algn="ctr"/>
            <a:r>
              <a:rPr lang="en-ZA" sz="2000" kern="0" dirty="0">
                <a:solidFill>
                  <a:schemeClr val="bg1"/>
                </a:solidFill>
                <a:latin typeface="Aptos" panose="020B0004020202020204" pitchFamily="34" charset="0"/>
              </a:rPr>
              <a:t>Where we choose to submit to and trust God</a:t>
            </a:r>
          </a:p>
        </p:txBody>
      </p:sp>
      <p:sp>
        <p:nvSpPr>
          <p:cNvPr id="9" name="TextBox 8">
            <a:extLst>
              <a:ext uri="{FF2B5EF4-FFF2-40B4-BE49-F238E27FC236}">
                <a16:creationId xmlns:a16="http://schemas.microsoft.com/office/drawing/2014/main" id="{EA961C95-AD10-04AF-9632-076AE02AB670}"/>
              </a:ext>
            </a:extLst>
          </p:cNvPr>
          <p:cNvSpPr txBox="1"/>
          <p:nvPr/>
        </p:nvSpPr>
        <p:spPr>
          <a:xfrm>
            <a:off x="8471193" y="4764689"/>
            <a:ext cx="2407455" cy="707886"/>
          </a:xfrm>
          <a:prstGeom prst="rect">
            <a:avLst/>
          </a:prstGeom>
          <a:noFill/>
        </p:spPr>
        <p:txBody>
          <a:bodyPr wrap="square">
            <a:spAutoFit/>
          </a:bodyPr>
          <a:lstStyle/>
          <a:p>
            <a:pPr algn="ctr"/>
            <a:r>
              <a:rPr lang="en-ZA" sz="2000" kern="0" dirty="0">
                <a:solidFill>
                  <a:schemeClr val="bg1"/>
                </a:solidFill>
                <a:latin typeface="Aptos" panose="020B0004020202020204" pitchFamily="34" charset="0"/>
              </a:rPr>
              <a:t>Putting generosity into practice</a:t>
            </a:r>
          </a:p>
        </p:txBody>
      </p:sp>
    </p:spTree>
    <p:extLst>
      <p:ext uri="{BB962C8B-B14F-4D97-AF65-F5344CB8AC3E}">
        <p14:creationId xmlns:p14="http://schemas.microsoft.com/office/powerpoint/2010/main" val="18316347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66402"/>
            <a:ext cx="12191998" cy="1590742"/>
          </a:xfrm>
          <a:prstGeom prst="rect">
            <a:avLst/>
          </a:prstGeom>
          <a:gradFill>
            <a:gsLst>
              <a:gs pos="0">
                <a:srgbClr val="000000"/>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70175"/>
            <a:ext cx="12185331" cy="1590742"/>
          </a:xfrm>
          <a:prstGeom prst="rect">
            <a:avLst/>
          </a:prstGeom>
          <a:gradFill>
            <a:gsLst>
              <a:gs pos="0">
                <a:schemeClr val="accent1">
                  <a:alpha val="0"/>
                </a:schemeClr>
              </a:gs>
              <a:gs pos="100000">
                <a:schemeClr val="accent1">
                  <a:lumMod val="50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5265546"/>
            <a:ext cx="4076698" cy="1590742"/>
          </a:xfrm>
          <a:prstGeom prst="rect">
            <a:avLst/>
          </a:prstGeom>
          <a:gradFill>
            <a:gsLst>
              <a:gs pos="0">
                <a:schemeClr val="accent1">
                  <a:lumMod val="50000"/>
                </a:schemeClr>
              </a:gs>
              <a:gs pos="100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3335" y="5263483"/>
            <a:ext cx="12192000" cy="1597433"/>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7EAF8AF-6835-6988-5D18-62DC371289D4}"/>
              </a:ext>
            </a:extLst>
          </p:cNvPr>
          <p:cNvSpPr>
            <a:spLocks noGrp="1"/>
          </p:cNvSpPr>
          <p:nvPr>
            <p:ph type="title"/>
          </p:nvPr>
        </p:nvSpPr>
        <p:spPr>
          <a:xfrm>
            <a:off x="1371599" y="5510253"/>
            <a:ext cx="9895951" cy="1033669"/>
          </a:xfrm>
        </p:spPr>
        <p:txBody>
          <a:bodyPr>
            <a:normAutofit/>
          </a:bodyPr>
          <a:lstStyle/>
          <a:p>
            <a:r>
              <a:rPr lang="en-US" sz="4000" dirty="0">
                <a:solidFill>
                  <a:srgbClr val="FFFFFF"/>
                </a:solidFill>
              </a:rPr>
              <a:t>The upside-down kingdom</a:t>
            </a:r>
            <a:endParaRPr lang="en-ZA" sz="4000" dirty="0">
              <a:solidFill>
                <a:srgbClr val="FFFFFF"/>
              </a:solidFill>
            </a:endParaRPr>
          </a:p>
        </p:txBody>
      </p:sp>
      <p:pic>
        <p:nvPicPr>
          <p:cNvPr id="1026" name="Picture 2" descr="Money - Wikipedia">
            <a:extLst>
              <a:ext uri="{FF2B5EF4-FFF2-40B4-BE49-F238E27FC236}">
                <a16:creationId xmlns:a16="http://schemas.microsoft.com/office/drawing/2014/main" id="{490F31EC-B6D7-7884-FD25-4C0DE8347311}"/>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artisticPlasticWrap/>
                    </a14:imgEffect>
                  </a14:imgLayer>
                </a14:imgProps>
              </a:ext>
              <a:ext uri="{28A0092B-C50C-407E-A947-70E740481C1C}">
                <a14:useLocalDpi xmlns:a14="http://schemas.microsoft.com/office/drawing/2010/main" val="0"/>
              </a:ext>
            </a:extLst>
          </a:blip>
          <a:srcRect t="33989"/>
          <a:stretch/>
        </p:blipFill>
        <p:spPr bwMode="auto">
          <a:xfrm>
            <a:off x="13334" y="-2917"/>
            <a:ext cx="12171995" cy="5356559"/>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7D64FF4E-1F23-6F4C-F03A-241C7EE538E5}"/>
              </a:ext>
            </a:extLst>
          </p:cNvPr>
          <p:cNvSpPr>
            <a:spLocks noGrp="1"/>
          </p:cNvSpPr>
          <p:nvPr>
            <p:ph idx="1"/>
          </p:nvPr>
        </p:nvSpPr>
        <p:spPr>
          <a:xfrm>
            <a:off x="871368" y="3833199"/>
            <a:ext cx="10574766" cy="1117062"/>
          </a:xfrm>
          <a:solidFill>
            <a:srgbClr val="FFCC99"/>
          </a:solidFill>
        </p:spPr>
        <p:txBody>
          <a:bodyPr anchor="ctr">
            <a:normAutofit/>
          </a:bodyPr>
          <a:lstStyle/>
          <a:p>
            <a:pPr marL="0" indent="0">
              <a:buNone/>
            </a:pPr>
            <a:r>
              <a:rPr lang="en-ZA" sz="2000" i="1" dirty="0">
                <a:effectLst/>
                <a:latin typeface="Aptos" panose="020B0004020202020204" pitchFamily="34" charset="0"/>
                <a:ea typeface="Aptos" panose="020B0004020202020204" pitchFamily="34" charset="0"/>
                <a:cs typeface="Aptos" panose="020B0004020202020204" pitchFamily="34" charset="0"/>
              </a:rPr>
              <a:t>Acts of the Apostles 20:35b NLT</a:t>
            </a:r>
          </a:p>
          <a:p>
            <a:pPr marL="0" indent="0">
              <a:buNone/>
            </a:pPr>
            <a:r>
              <a:rPr lang="en-ZA" sz="2000" i="1" dirty="0">
                <a:effectLst/>
                <a:latin typeface="Aptos" panose="020B0004020202020204" pitchFamily="34" charset="0"/>
                <a:ea typeface="Aptos" panose="020B0004020202020204" pitchFamily="34" charset="0"/>
                <a:cs typeface="Aptos" panose="020B0004020202020204" pitchFamily="34" charset="0"/>
              </a:rPr>
              <a:t>You should remember the words of the Lord Jesus: ‘</a:t>
            </a:r>
            <a:r>
              <a:rPr lang="en-ZA" sz="2000" b="1" i="1" dirty="0">
                <a:effectLst/>
                <a:latin typeface="Aptos" panose="020B0004020202020204" pitchFamily="34" charset="0"/>
                <a:ea typeface="Aptos" panose="020B0004020202020204" pitchFamily="34" charset="0"/>
                <a:cs typeface="Aptos" panose="020B0004020202020204" pitchFamily="34" charset="0"/>
              </a:rPr>
              <a:t>It is more blessed to give than to receive</a:t>
            </a:r>
            <a:r>
              <a:rPr lang="en-ZA" sz="2000" i="1" dirty="0">
                <a:effectLst/>
                <a:latin typeface="Aptos" panose="020B0004020202020204" pitchFamily="34" charset="0"/>
                <a:ea typeface="Aptos" panose="020B0004020202020204" pitchFamily="34" charset="0"/>
                <a:cs typeface="Aptos" panose="020B0004020202020204" pitchFamily="34" charset="0"/>
              </a:rPr>
              <a:t>.’</a:t>
            </a:r>
          </a:p>
        </p:txBody>
      </p:sp>
      <p:graphicFrame>
        <p:nvGraphicFramePr>
          <p:cNvPr id="4" name="Table 3">
            <a:extLst>
              <a:ext uri="{FF2B5EF4-FFF2-40B4-BE49-F238E27FC236}">
                <a16:creationId xmlns:a16="http://schemas.microsoft.com/office/drawing/2014/main" id="{692ED3A7-D75F-762C-2FB0-F6470C5B9C94}"/>
              </a:ext>
            </a:extLst>
          </p:cNvPr>
          <p:cNvGraphicFramePr>
            <a:graphicFrameLocks noGrp="1"/>
          </p:cNvGraphicFramePr>
          <p:nvPr>
            <p:extLst>
              <p:ext uri="{D42A27DB-BD31-4B8C-83A1-F6EECF244321}">
                <p14:modId xmlns:p14="http://schemas.microsoft.com/office/powerpoint/2010/main" val="3888894596"/>
              </p:ext>
            </p:extLst>
          </p:nvPr>
        </p:nvGraphicFramePr>
        <p:xfrm>
          <a:off x="871368" y="872350"/>
          <a:ext cx="10574767" cy="2275714"/>
        </p:xfrm>
        <a:graphic>
          <a:graphicData uri="http://schemas.openxmlformats.org/drawingml/2006/table">
            <a:tbl>
              <a:tblPr firstRow="1" bandRow="1">
                <a:tableStyleId>{5C22544A-7EE6-4342-B048-85BDC9FD1C3A}</a:tableStyleId>
              </a:tblPr>
              <a:tblGrid>
                <a:gridCol w="3114366">
                  <a:extLst>
                    <a:ext uri="{9D8B030D-6E8A-4147-A177-3AD203B41FA5}">
                      <a16:colId xmlns:a16="http://schemas.microsoft.com/office/drawing/2014/main" val="317391485"/>
                    </a:ext>
                  </a:extLst>
                </a:gridCol>
                <a:gridCol w="7460401">
                  <a:extLst>
                    <a:ext uri="{9D8B030D-6E8A-4147-A177-3AD203B41FA5}">
                      <a16:colId xmlns:a16="http://schemas.microsoft.com/office/drawing/2014/main" val="1667707713"/>
                    </a:ext>
                  </a:extLst>
                </a:gridCol>
              </a:tblGrid>
              <a:tr h="1137857">
                <a:tc>
                  <a:txBody>
                    <a:bodyPr/>
                    <a:lstStyle/>
                    <a:p>
                      <a:pPr algn="ctr"/>
                      <a:r>
                        <a:rPr lang="en-US" sz="3300" dirty="0"/>
                        <a:t>Our Culture</a:t>
                      </a:r>
                      <a:endParaRPr lang="en-ZA" sz="3300" dirty="0"/>
                    </a:p>
                  </a:txBody>
                  <a:tcPr marL="94298" marR="94298" marT="47149" marB="47149" anchor="ctr">
                    <a:solidFill>
                      <a:schemeClr val="bg2">
                        <a:lumMod val="25000"/>
                      </a:schemeClr>
                    </a:solidFill>
                  </a:tcPr>
                </a:tc>
                <a:tc>
                  <a:txBody>
                    <a:bodyPr/>
                    <a:lstStyle/>
                    <a:p>
                      <a:pPr algn="ctr"/>
                      <a:r>
                        <a:rPr lang="en-US" sz="3300"/>
                        <a:t>More Money = More Happiness</a:t>
                      </a:r>
                      <a:endParaRPr lang="en-ZA" sz="3300"/>
                    </a:p>
                  </a:txBody>
                  <a:tcPr marL="94298" marR="94298" marT="47149" marB="47149" anchor="ctr">
                    <a:solidFill>
                      <a:schemeClr val="bg2">
                        <a:lumMod val="25000"/>
                      </a:schemeClr>
                    </a:solidFill>
                  </a:tcPr>
                </a:tc>
                <a:extLst>
                  <a:ext uri="{0D108BD9-81ED-4DB2-BD59-A6C34878D82A}">
                    <a16:rowId xmlns:a16="http://schemas.microsoft.com/office/drawing/2014/main" val="389322285"/>
                  </a:ext>
                </a:extLst>
              </a:tr>
              <a:tr h="1137857">
                <a:tc>
                  <a:txBody>
                    <a:bodyPr/>
                    <a:lstStyle/>
                    <a:p>
                      <a:pPr algn="ctr"/>
                      <a:r>
                        <a:rPr lang="en-US" sz="3300" b="1" dirty="0">
                          <a:solidFill>
                            <a:schemeClr val="bg1"/>
                          </a:solidFill>
                        </a:rPr>
                        <a:t>Jesus</a:t>
                      </a:r>
                      <a:endParaRPr lang="en-ZA" sz="3300" b="1" dirty="0">
                        <a:solidFill>
                          <a:schemeClr val="bg1"/>
                        </a:solidFill>
                      </a:endParaRPr>
                    </a:p>
                  </a:txBody>
                  <a:tcPr marL="94298" marR="94298" marT="47149" marB="47149" anchor="ctr">
                    <a:solidFill>
                      <a:schemeClr val="tx2">
                        <a:lumMod val="90000"/>
                        <a:lumOff val="10000"/>
                      </a:schemeClr>
                    </a:solidFill>
                  </a:tcPr>
                </a:tc>
                <a:tc>
                  <a:txBody>
                    <a:bodyPr/>
                    <a:lstStyle/>
                    <a:p>
                      <a:pPr algn="ctr"/>
                      <a:r>
                        <a:rPr lang="en-US" sz="3300" b="1" dirty="0">
                          <a:solidFill>
                            <a:schemeClr val="bg1"/>
                          </a:solidFill>
                        </a:rPr>
                        <a:t>More Generosity = More Happiness</a:t>
                      </a:r>
                      <a:endParaRPr lang="en-ZA" sz="3300" b="1" dirty="0">
                        <a:solidFill>
                          <a:schemeClr val="bg1"/>
                        </a:solidFill>
                      </a:endParaRPr>
                    </a:p>
                  </a:txBody>
                  <a:tcPr marL="94298" marR="94298" marT="47149" marB="47149" anchor="ctr">
                    <a:solidFill>
                      <a:schemeClr val="tx2">
                        <a:lumMod val="90000"/>
                        <a:lumOff val="10000"/>
                      </a:schemeClr>
                    </a:solidFill>
                  </a:tcPr>
                </a:tc>
                <a:extLst>
                  <a:ext uri="{0D108BD9-81ED-4DB2-BD59-A6C34878D82A}">
                    <a16:rowId xmlns:a16="http://schemas.microsoft.com/office/drawing/2014/main" val="242620251"/>
                  </a:ext>
                </a:extLst>
              </a:tr>
            </a:tbl>
          </a:graphicData>
        </a:graphic>
      </p:graphicFrame>
    </p:spTree>
    <p:extLst>
      <p:ext uri="{BB962C8B-B14F-4D97-AF65-F5344CB8AC3E}">
        <p14:creationId xmlns:p14="http://schemas.microsoft.com/office/powerpoint/2010/main" val="40879611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66402"/>
            <a:ext cx="12191998" cy="1590742"/>
          </a:xfrm>
          <a:prstGeom prst="rect">
            <a:avLst/>
          </a:prstGeom>
          <a:gradFill>
            <a:gsLst>
              <a:gs pos="0">
                <a:srgbClr val="000000"/>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70175"/>
            <a:ext cx="12185331" cy="1590742"/>
          </a:xfrm>
          <a:prstGeom prst="rect">
            <a:avLst/>
          </a:prstGeom>
          <a:gradFill>
            <a:gsLst>
              <a:gs pos="0">
                <a:schemeClr val="accent1">
                  <a:alpha val="0"/>
                </a:schemeClr>
              </a:gs>
              <a:gs pos="100000">
                <a:schemeClr val="accent1">
                  <a:lumMod val="50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5265546"/>
            <a:ext cx="4076698" cy="1590742"/>
          </a:xfrm>
          <a:prstGeom prst="rect">
            <a:avLst/>
          </a:prstGeom>
          <a:gradFill>
            <a:gsLst>
              <a:gs pos="0">
                <a:schemeClr val="accent1">
                  <a:lumMod val="50000"/>
                </a:schemeClr>
              </a:gs>
              <a:gs pos="100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3335" y="5263483"/>
            <a:ext cx="12192000" cy="1597433"/>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B51F4E8-C709-D7FF-3610-0321D3252F1B}"/>
              </a:ext>
            </a:extLst>
          </p:cNvPr>
          <p:cNvSpPr>
            <a:spLocks noGrp="1"/>
          </p:cNvSpPr>
          <p:nvPr>
            <p:ph type="title"/>
          </p:nvPr>
        </p:nvSpPr>
        <p:spPr>
          <a:xfrm>
            <a:off x="1371599" y="5510253"/>
            <a:ext cx="9895951" cy="1033669"/>
          </a:xfrm>
        </p:spPr>
        <p:txBody>
          <a:bodyPr>
            <a:normAutofit/>
          </a:bodyPr>
          <a:lstStyle/>
          <a:p>
            <a:r>
              <a:rPr lang="en-US" sz="4000" dirty="0">
                <a:solidFill>
                  <a:srgbClr val="FFFFFF"/>
                </a:solidFill>
              </a:rPr>
              <a:t>The Generosity Practice</a:t>
            </a:r>
            <a:endParaRPr lang="en-ZA" sz="4000" dirty="0">
              <a:solidFill>
                <a:srgbClr val="FFFFFF"/>
              </a:solidFill>
            </a:endParaRPr>
          </a:p>
        </p:txBody>
      </p:sp>
      <p:pic>
        <p:nvPicPr>
          <p:cNvPr id="1026" name="Picture 2" descr="God's Treasure Chest: Biblical Tips to Access His Abundance — Harrison House">
            <a:extLst>
              <a:ext uri="{FF2B5EF4-FFF2-40B4-BE49-F238E27FC236}">
                <a16:creationId xmlns:a16="http://schemas.microsoft.com/office/drawing/2014/main" id="{42172C94-928C-6051-003F-D21D847DAF0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9665"/>
          <a:stretch/>
        </p:blipFill>
        <p:spPr bwMode="auto">
          <a:xfrm>
            <a:off x="13335" y="-2918"/>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C2909285-392F-37C5-4068-E8CEDDC16A1B}"/>
              </a:ext>
            </a:extLst>
          </p:cNvPr>
          <p:cNvSpPr>
            <a:spLocks noGrp="1"/>
          </p:cNvSpPr>
          <p:nvPr>
            <p:ph idx="1"/>
          </p:nvPr>
        </p:nvSpPr>
        <p:spPr>
          <a:xfrm>
            <a:off x="1258310" y="572120"/>
            <a:ext cx="10009240" cy="1944937"/>
          </a:xfrm>
          <a:solidFill>
            <a:srgbClr val="FFCC99"/>
          </a:solidFill>
        </p:spPr>
        <p:txBody>
          <a:bodyPr vert="horz" lIns="91440" tIns="45720" rIns="91440" bIns="45720" rtlCol="0" anchor="ctr">
            <a:normAutofit/>
          </a:bodyPr>
          <a:lstStyle/>
          <a:p>
            <a:pPr marL="0" indent="0">
              <a:buNone/>
            </a:pPr>
            <a:r>
              <a:rPr lang="en-ZA" sz="2000" i="1" dirty="0">
                <a:latin typeface="Aptos" panose="020B0004020202020204" pitchFamily="34" charset="0"/>
              </a:rPr>
              <a:t>Matthew 6:19-21 NLT</a:t>
            </a:r>
          </a:p>
          <a:p>
            <a:pPr marL="0" indent="0">
              <a:buNone/>
            </a:pPr>
            <a:r>
              <a:rPr lang="en-ZA" sz="2000" i="1" dirty="0">
                <a:latin typeface="Aptos" panose="020B0004020202020204" pitchFamily="34" charset="0"/>
              </a:rPr>
              <a:t>[19]  “Don’t store up treasures here on earth, where moths eat them and rust destroys them, and where thieves break in and steal. [20] Store your treasures in heaven, where moths and rust cannot destroy, and thieves do not break in and steal. [21] Wherever your treasure is, there the desires of your heart will also be.</a:t>
            </a:r>
          </a:p>
        </p:txBody>
      </p:sp>
    </p:spTree>
    <p:extLst>
      <p:ext uri="{BB962C8B-B14F-4D97-AF65-F5344CB8AC3E}">
        <p14:creationId xmlns:p14="http://schemas.microsoft.com/office/powerpoint/2010/main" val="31309404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727B5A9-30A2-0C1C-4B0C-026B8EAB592E}"/>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D2754ED-3BBC-45C0-21F1-A00A6636CF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026" name="Picture 2">
            <a:extLst>
              <a:ext uri="{FF2B5EF4-FFF2-40B4-BE49-F238E27FC236}">
                <a16:creationId xmlns:a16="http://schemas.microsoft.com/office/drawing/2014/main" id="{AFA56043-9A6F-9938-9EC4-91EDC7E3C8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9587" b="9587"/>
          <a:stretch/>
        </p:blipFill>
        <p:spPr bwMode="auto">
          <a:xfrm>
            <a:off x="13335" y="-2918"/>
            <a:ext cx="12192000" cy="5509397"/>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35D5C1E2-1BB3-3A54-6365-21C1DC5FCE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66402"/>
            <a:ext cx="12191998" cy="1590742"/>
          </a:xfrm>
          <a:prstGeom prst="rect">
            <a:avLst/>
          </a:prstGeom>
          <a:gradFill>
            <a:gsLst>
              <a:gs pos="0">
                <a:srgbClr val="000000"/>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389025DF-16F7-8663-A6F3-64C805DD02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70175"/>
            <a:ext cx="12185331" cy="1590742"/>
          </a:xfrm>
          <a:prstGeom prst="rect">
            <a:avLst/>
          </a:prstGeom>
          <a:gradFill>
            <a:gsLst>
              <a:gs pos="0">
                <a:schemeClr val="accent1">
                  <a:alpha val="0"/>
                </a:schemeClr>
              </a:gs>
              <a:gs pos="100000">
                <a:schemeClr val="accent1">
                  <a:lumMod val="50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A38F616F-338D-C5DD-9B8F-029C988CC1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5265546"/>
            <a:ext cx="4076698" cy="1590742"/>
          </a:xfrm>
          <a:prstGeom prst="rect">
            <a:avLst/>
          </a:prstGeom>
          <a:gradFill>
            <a:gsLst>
              <a:gs pos="0">
                <a:schemeClr val="accent1">
                  <a:lumMod val="50000"/>
                </a:schemeClr>
              </a:gs>
              <a:gs pos="100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0ED0F6D7-38FD-82C0-E013-A5CBD30A13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3335" y="5263483"/>
            <a:ext cx="12192000" cy="1597433"/>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Content Placeholder 2">
            <a:extLst>
              <a:ext uri="{FF2B5EF4-FFF2-40B4-BE49-F238E27FC236}">
                <a16:creationId xmlns:a16="http://schemas.microsoft.com/office/drawing/2014/main" id="{52F53C08-81C9-37F9-32B0-C7FF6A925F26}"/>
              </a:ext>
            </a:extLst>
          </p:cNvPr>
          <p:cNvSpPr>
            <a:spLocks noGrp="1"/>
          </p:cNvSpPr>
          <p:nvPr>
            <p:ph idx="1"/>
          </p:nvPr>
        </p:nvSpPr>
        <p:spPr>
          <a:xfrm>
            <a:off x="1326387" y="4729327"/>
            <a:ext cx="10009240" cy="1590742"/>
          </a:xfrm>
          <a:solidFill>
            <a:srgbClr val="FFCC99"/>
          </a:solidFill>
        </p:spPr>
        <p:txBody>
          <a:bodyPr vert="horz" lIns="91440" tIns="45720" rIns="91440" bIns="45720" rtlCol="0" anchor="ctr">
            <a:normAutofit/>
          </a:bodyPr>
          <a:lstStyle/>
          <a:p>
            <a:pPr marL="0" indent="0">
              <a:buNone/>
            </a:pPr>
            <a:r>
              <a:rPr lang="en-US" sz="2000" i="1" dirty="0">
                <a:latin typeface="Aptos" panose="020B0004020202020204" pitchFamily="34" charset="0"/>
              </a:rPr>
              <a:t>Matthew 6:22-23 NLT</a:t>
            </a:r>
          </a:p>
          <a:p>
            <a:pPr marL="0" indent="0">
              <a:buNone/>
            </a:pPr>
            <a:r>
              <a:rPr lang="en-US" sz="2000" i="1" dirty="0">
                <a:latin typeface="Aptos" panose="020B0004020202020204" pitchFamily="34" charset="0"/>
              </a:rPr>
              <a:t>[22] The eye is the lamp of the body.  If your eyes are healthy, your whole body will be filled with light.  [23] But when your eye is unhealthy, your whole body is filled with darkness. And if the light you think you have is actually darkness, how deep that darkness is!</a:t>
            </a:r>
          </a:p>
        </p:txBody>
      </p:sp>
    </p:spTree>
    <p:extLst>
      <p:ext uri="{BB962C8B-B14F-4D97-AF65-F5344CB8AC3E}">
        <p14:creationId xmlns:p14="http://schemas.microsoft.com/office/powerpoint/2010/main" val="2218021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EA2C51D-E8DE-9243-D510-3436DFED9EA5}"/>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D668079-8899-1FF3-C57C-3C4386243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502279B8-F6BF-BB79-BB60-D62EB00D7A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66402"/>
            <a:ext cx="12191998" cy="1590742"/>
          </a:xfrm>
          <a:prstGeom prst="rect">
            <a:avLst/>
          </a:prstGeom>
          <a:gradFill>
            <a:gsLst>
              <a:gs pos="0">
                <a:srgbClr val="000000"/>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11FFB493-10B1-CA0A-4BA0-35F818CB06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70175"/>
            <a:ext cx="12185331" cy="1590742"/>
          </a:xfrm>
          <a:prstGeom prst="rect">
            <a:avLst/>
          </a:prstGeom>
          <a:gradFill>
            <a:gsLst>
              <a:gs pos="0">
                <a:schemeClr val="accent1">
                  <a:alpha val="0"/>
                </a:schemeClr>
              </a:gs>
              <a:gs pos="100000">
                <a:schemeClr val="accent1">
                  <a:lumMod val="50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82847CD3-8F07-9EA7-6B4D-13750A100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5265546"/>
            <a:ext cx="4076698" cy="1590742"/>
          </a:xfrm>
          <a:prstGeom prst="rect">
            <a:avLst/>
          </a:prstGeom>
          <a:gradFill>
            <a:gsLst>
              <a:gs pos="0">
                <a:schemeClr val="accent1">
                  <a:lumMod val="50000"/>
                </a:schemeClr>
              </a:gs>
              <a:gs pos="100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AF236A56-57C1-4B88-2795-4D1C7D66DB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3335" y="5263483"/>
            <a:ext cx="12192000" cy="1597433"/>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itle 1">
            <a:extLst>
              <a:ext uri="{FF2B5EF4-FFF2-40B4-BE49-F238E27FC236}">
                <a16:creationId xmlns:a16="http://schemas.microsoft.com/office/drawing/2014/main" id="{F9002AE5-95C9-3FBC-F029-6DE6E6A46085}"/>
              </a:ext>
            </a:extLst>
          </p:cNvPr>
          <p:cNvSpPr>
            <a:spLocks noGrp="1"/>
          </p:cNvSpPr>
          <p:nvPr>
            <p:ph type="title"/>
          </p:nvPr>
        </p:nvSpPr>
        <p:spPr>
          <a:xfrm>
            <a:off x="1371599" y="5510253"/>
            <a:ext cx="9895951" cy="1033669"/>
          </a:xfrm>
        </p:spPr>
        <p:txBody>
          <a:bodyPr>
            <a:normAutofit/>
          </a:bodyPr>
          <a:lstStyle/>
          <a:p>
            <a:pPr algn="ctr"/>
            <a:r>
              <a:rPr lang="en-US" sz="4000" dirty="0">
                <a:solidFill>
                  <a:srgbClr val="FFFFFF"/>
                </a:solidFill>
              </a:rPr>
              <a:t>Head    -    Heart    -    Hands</a:t>
            </a:r>
            <a:endParaRPr lang="en-ZA" sz="4000" dirty="0">
              <a:solidFill>
                <a:srgbClr val="FFFFFF"/>
              </a:solidFill>
            </a:endParaRPr>
          </a:p>
        </p:txBody>
      </p:sp>
      <p:sp>
        <p:nvSpPr>
          <p:cNvPr id="17" name="TextBox 16">
            <a:extLst>
              <a:ext uri="{FF2B5EF4-FFF2-40B4-BE49-F238E27FC236}">
                <a16:creationId xmlns:a16="http://schemas.microsoft.com/office/drawing/2014/main" id="{A1109096-F424-C1AE-AADB-E3C9BDAA8593}"/>
              </a:ext>
            </a:extLst>
          </p:cNvPr>
          <p:cNvSpPr txBox="1"/>
          <p:nvPr/>
        </p:nvSpPr>
        <p:spPr>
          <a:xfrm>
            <a:off x="587831" y="1304482"/>
            <a:ext cx="4186268" cy="3877985"/>
          </a:xfrm>
          <a:prstGeom prst="rect">
            <a:avLst/>
          </a:prstGeom>
          <a:noFill/>
        </p:spPr>
        <p:txBody>
          <a:bodyPr wrap="square">
            <a:spAutoFit/>
          </a:bodyPr>
          <a:lstStyle/>
          <a:p>
            <a:r>
              <a:rPr lang="en-ZA" sz="2400" b="1" dirty="0">
                <a:effectLst/>
                <a:latin typeface="Aptos" panose="020B0004020202020204" pitchFamily="34" charset="0"/>
                <a:ea typeface="Aptos" panose="020B0004020202020204" pitchFamily="34" charset="0"/>
                <a:cs typeface="Aptos" panose="020B0004020202020204" pitchFamily="34" charset="0"/>
              </a:rPr>
              <a:t>            SCARCITY </a:t>
            </a:r>
          </a:p>
          <a:p>
            <a:r>
              <a:rPr lang="en-ZA" sz="2400" b="1" dirty="0">
                <a:effectLst/>
                <a:latin typeface="Aptos" panose="020B0004020202020204" pitchFamily="34" charset="0"/>
                <a:ea typeface="Aptos" panose="020B0004020202020204" pitchFamily="34" charset="0"/>
                <a:cs typeface="Aptos" panose="020B0004020202020204" pitchFamily="34" charset="0"/>
              </a:rPr>
              <a:t>             MINDSET</a:t>
            </a:r>
            <a:endParaRPr lang="en-ZA" dirty="0">
              <a:latin typeface="Aptos" panose="020B0004020202020204" pitchFamily="34" charset="0"/>
              <a:ea typeface="Aptos" panose="020B0004020202020204" pitchFamily="34" charset="0"/>
              <a:cs typeface="Aptos" panose="020B0004020202020204" pitchFamily="34" charset="0"/>
            </a:endParaRPr>
          </a:p>
          <a:p>
            <a:endParaRPr lang="en-ZA" sz="1800" dirty="0">
              <a:effectLst/>
              <a:latin typeface="Aptos" panose="020B0004020202020204" pitchFamily="34" charset="0"/>
              <a:ea typeface="Aptos" panose="020B0004020202020204" pitchFamily="34" charset="0"/>
              <a:cs typeface="Aptos" panose="020B0004020202020204" pitchFamily="34" charset="0"/>
            </a:endParaRPr>
          </a:p>
          <a:p>
            <a:pPr marL="285750" indent="-285750">
              <a:buFont typeface="Arial" panose="020B0604020202020204" pitchFamily="34" charset="0"/>
              <a:buChar char="•"/>
            </a:pPr>
            <a:r>
              <a:rPr lang="en-ZA" sz="1800" dirty="0">
                <a:effectLst/>
                <a:latin typeface="Aptos" panose="020B0004020202020204" pitchFamily="34" charset="0"/>
                <a:ea typeface="Aptos" panose="020B0004020202020204" pitchFamily="34" charset="0"/>
                <a:cs typeface="Aptos" panose="020B0004020202020204" pitchFamily="34" charset="0"/>
              </a:rPr>
              <a:t>Life is a battle over scarce resources</a:t>
            </a:r>
          </a:p>
          <a:p>
            <a:pPr marL="285750" indent="-285750">
              <a:buFont typeface="Arial" panose="020B0604020202020204" pitchFamily="34" charset="0"/>
              <a:buChar char="•"/>
            </a:pPr>
            <a:r>
              <a:rPr lang="en-ZA" sz="1800" dirty="0">
                <a:effectLst/>
                <a:latin typeface="Aptos" panose="020B0004020202020204" pitchFamily="34" charset="0"/>
                <a:ea typeface="Aptos" panose="020B0004020202020204" pitchFamily="34" charset="0"/>
                <a:cs typeface="Aptos" panose="020B0004020202020204" pitchFamily="34" charset="0"/>
              </a:rPr>
              <a:t>You're on your own - it's up to you to make it</a:t>
            </a:r>
          </a:p>
          <a:p>
            <a:pPr marL="285750" indent="-285750">
              <a:buFont typeface="Arial" panose="020B0604020202020204" pitchFamily="34" charset="0"/>
              <a:buChar char="•"/>
            </a:pPr>
            <a:r>
              <a:rPr lang="en-ZA" sz="1800" dirty="0">
                <a:effectLst/>
                <a:latin typeface="Aptos" panose="020B0004020202020204" pitchFamily="34" charset="0"/>
                <a:ea typeface="Aptos" panose="020B0004020202020204" pitchFamily="34" charset="0"/>
                <a:cs typeface="Aptos" panose="020B0004020202020204" pitchFamily="34" charset="0"/>
              </a:rPr>
              <a:t>Look out for #1, no one else will</a:t>
            </a:r>
          </a:p>
          <a:p>
            <a:pPr marL="285750" indent="-285750">
              <a:buFont typeface="Arial" panose="020B0604020202020204" pitchFamily="34" charset="0"/>
              <a:buChar char="•"/>
            </a:pPr>
            <a:r>
              <a:rPr lang="en-ZA" sz="1800" dirty="0">
                <a:effectLst/>
                <a:latin typeface="Aptos" panose="020B0004020202020204" pitchFamily="34" charset="0"/>
                <a:ea typeface="Aptos" panose="020B0004020202020204" pitchFamily="34" charset="0"/>
                <a:cs typeface="Aptos" panose="020B0004020202020204" pitchFamily="34" charset="0"/>
              </a:rPr>
              <a:t>There is not enough to give</a:t>
            </a:r>
          </a:p>
          <a:p>
            <a:endParaRPr lang="en-ZA" sz="1800" dirty="0">
              <a:effectLst/>
              <a:latin typeface="Aptos" panose="020B0004020202020204" pitchFamily="34" charset="0"/>
              <a:ea typeface="Aptos" panose="020B0004020202020204" pitchFamily="34" charset="0"/>
              <a:cs typeface="Aptos" panose="020B0004020202020204" pitchFamily="34" charset="0"/>
            </a:endParaRPr>
          </a:p>
          <a:p>
            <a:r>
              <a:rPr lang="en-ZA" sz="1800" dirty="0">
                <a:effectLst/>
                <a:latin typeface="Aptos" panose="020B0004020202020204" pitchFamily="34" charset="0"/>
                <a:ea typeface="Aptos" panose="020B0004020202020204" pitchFamily="34" charset="0"/>
                <a:cs typeface="Aptos" panose="020B0004020202020204" pitchFamily="34" charset="0"/>
              </a:rPr>
              <a:t>Focus/Outcome</a:t>
            </a:r>
          </a:p>
          <a:p>
            <a:pPr marL="285750" indent="-285750">
              <a:buFont typeface="Arial" panose="020B0604020202020204" pitchFamily="34" charset="0"/>
              <a:buChar char="•"/>
            </a:pPr>
            <a:r>
              <a:rPr lang="en-ZA" sz="1800" dirty="0">
                <a:effectLst/>
                <a:latin typeface="Aptos" panose="020B0004020202020204" pitchFamily="34" charset="0"/>
                <a:ea typeface="Aptos" panose="020B0004020202020204" pitchFamily="34" charset="0"/>
                <a:cs typeface="Aptos" panose="020B0004020202020204" pitchFamily="34" charset="0"/>
              </a:rPr>
              <a:t>- What you have / don't have</a:t>
            </a:r>
          </a:p>
          <a:p>
            <a:pPr marL="285750" indent="-285750">
              <a:buFont typeface="Arial" panose="020B0604020202020204" pitchFamily="34" charset="0"/>
              <a:buChar char="•"/>
            </a:pPr>
            <a:r>
              <a:rPr lang="en-ZA" sz="1800" dirty="0">
                <a:effectLst/>
                <a:latin typeface="Aptos" panose="020B0004020202020204" pitchFamily="34" charset="0"/>
                <a:ea typeface="Aptos" panose="020B0004020202020204" pitchFamily="34" charset="0"/>
                <a:cs typeface="Aptos" panose="020B0004020202020204" pitchFamily="34" charset="0"/>
              </a:rPr>
              <a:t>- Easily consumed by fear or greed </a:t>
            </a:r>
          </a:p>
          <a:p>
            <a:pPr marL="285750" indent="-285750">
              <a:buFont typeface="Arial" panose="020B0604020202020204" pitchFamily="34" charset="0"/>
              <a:buChar char="•"/>
            </a:pPr>
            <a:r>
              <a:rPr lang="en-ZA" sz="1800" dirty="0">
                <a:effectLst/>
                <a:latin typeface="Aptos" panose="020B0004020202020204" pitchFamily="34" charset="0"/>
                <a:ea typeface="Aptos" panose="020B0004020202020204" pitchFamily="34" charset="0"/>
                <a:cs typeface="Aptos" panose="020B0004020202020204" pitchFamily="34" charset="0"/>
              </a:rPr>
              <a:t>- Stingy with resources</a:t>
            </a:r>
          </a:p>
        </p:txBody>
      </p:sp>
      <p:sp>
        <p:nvSpPr>
          <p:cNvPr id="20" name="TextBox 19">
            <a:extLst>
              <a:ext uri="{FF2B5EF4-FFF2-40B4-BE49-F238E27FC236}">
                <a16:creationId xmlns:a16="http://schemas.microsoft.com/office/drawing/2014/main" id="{6CB7EE65-FEDB-ED78-D67E-86204687795F}"/>
              </a:ext>
            </a:extLst>
          </p:cNvPr>
          <p:cNvSpPr txBox="1"/>
          <p:nvPr/>
        </p:nvSpPr>
        <p:spPr>
          <a:xfrm>
            <a:off x="8034276" y="1204080"/>
            <a:ext cx="3705755" cy="3877985"/>
          </a:xfrm>
          <a:prstGeom prst="rect">
            <a:avLst/>
          </a:prstGeom>
          <a:noFill/>
        </p:spPr>
        <p:txBody>
          <a:bodyPr wrap="square">
            <a:spAutoFit/>
          </a:bodyPr>
          <a:lstStyle/>
          <a:p>
            <a:pPr algn="ctr"/>
            <a:r>
              <a:rPr lang="en-ZA" sz="2400" b="1" cap="all" dirty="0">
                <a:latin typeface="Aptos" panose="020B0004020202020204" pitchFamily="34" charset="0"/>
              </a:rPr>
              <a:t>Abundance </a:t>
            </a:r>
          </a:p>
          <a:p>
            <a:pPr algn="ctr"/>
            <a:r>
              <a:rPr lang="en-ZA" sz="2400" b="1" cap="all" dirty="0">
                <a:latin typeface="Aptos" panose="020B0004020202020204" pitchFamily="34" charset="0"/>
              </a:rPr>
              <a:t>Mindset</a:t>
            </a:r>
            <a:endParaRPr lang="en-ZA" sz="1800" dirty="0">
              <a:effectLst/>
              <a:latin typeface="Aptos" panose="020B0004020202020204" pitchFamily="34" charset="0"/>
              <a:ea typeface="Aptos" panose="020B0004020202020204" pitchFamily="34" charset="0"/>
              <a:cs typeface="Aptos" panose="020B0004020202020204" pitchFamily="34" charset="0"/>
            </a:endParaRPr>
          </a:p>
          <a:p>
            <a:endParaRPr lang="en-ZA" dirty="0">
              <a:latin typeface="Aptos" panose="020B0004020202020204" pitchFamily="34" charset="0"/>
              <a:ea typeface="Aptos" panose="020B0004020202020204" pitchFamily="34" charset="0"/>
              <a:cs typeface="Aptos" panose="020B0004020202020204" pitchFamily="34" charset="0"/>
            </a:endParaRPr>
          </a:p>
          <a:p>
            <a:r>
              <a:rPr lang="en-ZA" sz="1800" dirty="0">
                <a:effectLst/>
                <a:latin typeface="Aptos" panose="020B0004020202020204" pitchFamily="34" charset="0"/>
                <a:ea typeface="Aptos" panose="020B0004020202020204" pitchFamily="34" charset="0"/>
                <a:cs typeface="Aptos" panose="020B0004020202020204" pitchFamily="34" charset="0"/>
              </a:rPr>
              <a:t>- God is our father and provider </a:t>
            </a:r>
          </a:p>
          <a:p>
            <a:r>
              <a:rPr lang="en-ZA" sz="1800" dirty="0">
                <a:effectLst/>
                <a:latin typeface="Aptos" panose="020B0004020202020204" pitchFamily="34" charset="0"/>
                <a:ea typeface="Aptos" panose="020B0004020202020204" pitchFamily="34" charset="0"/>
                <a:cs typeface="Aptos" panose="020B0004020202020204" pitchFamily="34" charset="0"/>
              </a:rPr>
              <a:t>- You are His child whom He loves</a:t>
            </a:r>
          </a:p>
          <a:p>
            <a:r>
              <a:rPr lang="en-ZA" sz="1800" dirty="0">
                <a:effectLst/>
                <a:latin typeface="Aptos" panose="020B0004020202020204" pitchFamily="34" charset="0"/>
                <a:ea typeface="Aptos" panose="020B0004020202020204" pitchFamily="34" charset="0"/>
                <a:cs typeface="Aptos" panose="020B0004020202020204" pitchFamily="34" charset="0"/>
              </a:rPr>
              <a:t>- All we have is a gift from God</a:t>
            </a:r>
          </a:p>
          <a:p>
            <a:r>
              <a:rPr lang="en-ZA" sz="1800" dirty="0">
                <a:effectLst/>
                <a:latin typeface="Aptos" panose="020B0004020202020204" pitchFamily="34" charset="0"/>
                <a:ea typeface="Aptos" panose="020B0004020202020204" pitchFamily="34" charset="0"/>
                <a:cs typeface="Aptos" panose="020B0004020202020204" pitchFamily="34" charset="0"/>
              </a:rPr>
              <a:t>- There is more than enough</a:t>
            </a:r>
          </a:p>
          <a:p>
            <a:r>
              <a:rPr lang="en-ZA" sz="1800" dirty="0">
                <a:effectLst/>
                <a:latin typeface="Aptos" panose="020B0004020202020204" pitchFamily="34" charset="0"/>
                <a:ea typeface="Aptos" panose="020B0004020202020204" pitchFamily="34" charset="0"/>
                <a:cs typeface="Aptos" panose="020B0004020202020204" pitchFamily="34" charset="0"/>
              </a:rPr>
              <a:t> </a:t>
            </a:r>
          </a:p>
          <a:p>
            <a:r>
              <a:rPr lang="en-ZA" sz="1800" dirty="0">
                <a:effectLst/>
                <a:latin typeface="Aptos" panose="020B0004020202020204" pitchFamily="34" charset="0"/>
                <a:ea typeface="Aptos" panose="020B0004020202020204" pitchFamily="34" charset="0"/>
                <a:cs typeface="Aptos" panose="020B0004020202020204" pitchFamily="34" charset="0"/>
              </a:rPr>
              <a:t>Focus/Outcome</a:t>
            </a:r>
          </a:p>
          <a:p>
            <a:pPr marL="285750" indent="-285750">
              <a:buFont typeface="Arial" panose="020B0604020202020204" pitchFamily="34" charset="0"/>
              <a:buChar char="•"/>
            </a:pPr>
            <a:r>
              <a:rPr lang="en-ZA" sz="1800" dirty="0">
                <a:effectLst/>
                <a:latin typeface="Aptos" panose="020B0004020202020204" pitchFamily="34" charset="0"/>
                <a:ea typeface="Aptos" panose="020B0004020202020204" pitchFamily="34" charset="0"/>
                <a:cs typeface="Aptos" panose="020B0004020202020204" pitchFamily="34" charset="0"/>
              </a:rPr>
              <a:t>Trust in God to meet your needs</a:t>
            </a:r>
          </a:p>
          <a:p>
            <a:pPr marL="285750" indent="-285750">
              <a:buFont typeface="Arial" panose="020B0604020202020204" pitchFamily="34" charset="0"/>
              <a:buChar char="•"/>
            </a:pPr>
            <a:r>
              <a:rPr lang="en-ZA" sz="1800" dirty="0">
                <a:effectLst/>
                <a:latin typeface="Aptos" panose="020B0004020202020204" pitchFamily="34" charset="0"/>
                <a:ea typeface="Aptos" panose="020B0004020202020204" pitchFamily="34" charset="0"/>
                <a:cs typeface="Aptos" panose="020B0004020202020204" pitchFamily="34" charset="0"/>
              </a:rPr>
              <a:t>Gratitude to God</a:t>
            </a:r>
          </a:p>
          <a:p>
            <a:pPr marL="285750" indent="-285750">
              <a:buFont typeface="Arial" panose="020B0604020202020204" pitchFamily="34" charset="0"/>
              <a:buChar char="•"/>
            </a:pPr>
            <a:r>
              <a:rPr lang="en-ZA" sz="1800" dirty="0">
                <a:effectLst/>
                <a:latin typeface="Aptos" panose="020B0004020202020204" pitchFamily="34" charset="0"/>
                <a:ea typeface="Aptos" panose="020B0004020202020204" pitchFamily="34" charset="0"/>
                <a:cs typeface="Aptos" panose="020B0004020202020204" pitchFamily="34" charset="0"/>
              </a:rPr>
              <a:t>Invest in the Kingdom</a:t>
            </a:r>
          </a:p>
          <a:p>
            <a:pPr marL="285750" indent="-285750">
              <a:buFont typeface="Arial" panose="020B0604020202020204" pitchFamily="34" charset="0"/>
              <a:buChar char="•"/>
            </a:pPr>
            <a:r>
              <a:rPr lang="en-ZA" sz="1800" dirty="0">
                <a:effectLst/>
                <a:latin typeface="Aptos" panose="020B0004020202020204" pitchFamily="34" charset="0"/>
                <a:ea typeface="Aptos" panose="020B0004020202020204" pitchFamily="34" charset="0"/>
                <a:cs typeface="Aptos" panose="020B0004020202020204" pitchFamily="34" charset="0"/>
              </a:rPr>
              <a:t>Generous towards others</a:t>
            </a:r>
          </a:p>
        </p:txBody>
      </p:sp>
      <p:sp>
        <p:nvSpPr>
          <p:cNvPr id="2" name="Oval 1">
            <a:extLst>
              <a:ext uri="{FF2B5EF4-FFF2-40B4-BE49-F238E27FC236}">
                <a16:creationId xmlns:a16="http://schemas.microsoft.com/office/drawing/2014/main" id="{7286A866-F509-3E41-257F-64A37DCD28DA}"/>
              </a:ext>
            </a:extLst>
          </p:cNvPr>
          <p:cNvSpPr/>
          <p:nvPr/>
        </p:nvSpPr>
        <p:spPr>
          <a:xfrm>
            <a:off x="1981198" y="724204"/>
            <a:ext cx="309717" cy="304800"/>
          </a:xfrm>
          <a:prstGeom prst="ellipse">
            <a:avLst/>
          </a:prstGeom>
          <a:solidFill>
            <a:srgbClr val="FF0000"/>
          </a:solidFill>
          <a:ln w="3810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Oval 2">
            <a:extLst>
              <a:ext uri="{FF2B5EF4-FFF2-40B4-BE49-F238E27FC236}">
                <a16:creationId xmlns:a16="http://schemas.microsoft.com/office/drawing/2014/main" id="{95F4D868-EAAC-7AD6-CB5E-E33FB00FA757}"/>
              </a:ext>
            </a:extLst>
          </p:cNvPr>
          <p:cNvSpPr/>
          <p:nvPr/>
        </p:nvSpPr>
        <p:spPr>
          <a:xfrm>
            <a:off x="9732294" y="744994"/>
            <a:ext cx="309717" cy="304800"/>
          </a:xfrm>
          <a:prstGeom prst="ellipse">
            <a:avLst/>
          </a:prstGeom>
          <a:solidFill>
            <a:srgbClr val="92D050"/>
          </a:solidFill>
          <a:ln w="3810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7" name="TextBox 6">
            <a:extLst>
              <a:ext uri="{FF2B5EF4-FFF2-40B4-BE49-F238E27FC236}">
                <a16:creationId xmlns:a16="http://schemas.microsoft.com/office/drawing/2014/main" id="{75EB71CB-F3E6-1E82-7AB5-4967E268404D}"/>
              </a:ext>
            </a:extLst>
          </p:cNvPr>
          <p:cNvSpPr txBox="1"/>
          <p:nvPr/>
        </p:nvSpPr>
        <p:spPr>
          <a:xfrm>
            <a:off x="1975101" y="294900"/>
            <a:ext cx="349776" cy="461665"/>
          </a:xfrm>
          <a:prstGeom prst="rect">
            <a:avLst/>
          </a:prstGeom>
          <a:noFill/>
        </p:spPr>
        <p:txBody>
          <a:bodyPr wrap="none" rtlCol="0">
            <a:spAutoFit/>
          </a:bodyPr>
          <a:lstStyle/>
          <a:p>
            <a:r>
              <a:rPr lang="en-ZA" sz="2400" b="1" dirty="0"/>
              <a:t>0</a:t>
            </a:r>
          </a:p>
        </p:txBody>
      </p:sp>
      <p:sp>
        <p:nvSpPr>
          <p:cNvPr id="8" name="TextBox 7">
            <a:extLst>
              <a:ext uri="{FF2B5EF4-FFF2-40B4-BE49-F238E27FC236}">
                <a16:creationId xmlns:a16="http://schemas.microsoft.com/office/drawing/2014/main" id="{015E3147-67E0-64D9-DD4F-AE5D9874FE8C}"/>
              </a:ext>
            </a:extLst>
          </p:cNvPr>
          <p:cNvSpPr txBox="1"/>
          <p:nvPr/>
        </p:nvSpPr>
        <p:spPr>
          <a:xfrm>
            <a:off x="9629709" y="323851"/>
            <a:ext cx="514885" cy="461665"/>
          </a:xfrm>
          <a:prstGeom prst="rect">
            <a:avLst/>
          </a:prstGeom>
          <a:noFill/>
        </p:spPr>
        <p:txBody>
          <a:bodyPr wrap="none" rtlCol="0">
            <a:spAutoFit/>
          </a:bodyPr>
          <a:lstStyle/>
          <a:p>
            <a:r>
              <a:rPr lang="en-ZA" sz="2400" b="1" dirty="0"/>
              <a:t>10</a:t>
            </a:r>
          </a:p>
        </p:txBody>
      </p:sp>
      <p:sp>
        <p:nvSpPr>
          <p:cNvPr id="9" name="TextBox 8">
            <a:extLst>
              <a:ext uri="{FF2B5EF4-FFF2-40B4-BE49-F238E27FC236}">
                <a16:creationId xmlns:a16="http://schemas.microsoft.com/office/drawing/2014/main" id="{CE069357-6998-E12E-24AD-507C1D7957DB}"/>
              </a:ext>
            </a:extLst>
          </p:cNvPr>
          <p:cNvSpPr txBox="1"/>
          <p:nvPr/>
        </p:nvSpPr>
        <p:spPr>
          <a:xfrm>
            <a:off x="5917776" y="314078"/>
            <a:ext cx="349776" cy="461665"/>
          </a:xfrm>
          <a:prstGeom prst="rect">
            <a:avLst/>
          </a:prstGeom>
          <a:noFill/>
        </p:spPr>
        <p:txBody>
          <a:bodyPr wrap="none" rtlCol="0">
            <a:spAutoFit/>
          </a:bodyPr>
          <a:lstStyle/>
          <a:p>
            <a:r>
              <a:rPr lang="en-ZA" sz="2400" b="1" dirty="0"/>
              <a:t>5</a:t>
            </a:r>
          </a:p>
        </p:txBody>
      </p:sp>
      <p:cxnSp>
        <p:nvCxnSpPr>
          <p:cNvPr id="13" name="Straight Connector 12">
            <a:extLst>
              <a:ext uri="{FF2B5EF4-FFF2-40B4-BE49-F238E27FC236}">
                <a16:creationId xmlns:a16="http://schemas.microsoft.com/office/drawing/2014/main" id="{A1160754-1C4A-7E41-BAE3-27944BFBE0AC}"/>
              </a:ext>
            </a:extLst>
          </p:cNvPr>
          <p:cNvCxnSpPr>
            <a:cxnSpLocks/>
          </p:cNvCxnSpPr>
          <p:nvPr/>
        </p:nvCxnSpPr>
        <p:spPr>
          <a:xfrm>
            <a:off x="6092664" y="706919"/>
            <a:ext cx="0" cy="342875"/>
          </a:xfrm>
          <a:prstGeom prst="line">
            <a:avLst/>
          </a:prstGeom>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cxnSp>
      <p:sp>
        <p:nvSpPr>
          <p:cNvPr id="21" name="Freeform: Shape 20">
            <a:extLst>
              <a:ext uri="{FF2B5EF4-FFF2-40B4-BE49-F238E27FC236}">
                <a16:creationId xmlns:a16="http://schemas.microsoft.com/office/drawing/2014/main" id="{387407C3-E7DF-2E45-AAAF-33EDA80D4B17}"/>
              </a:ext>
            </a:extLst>
          </p:cNvPr>
          <p:cNvSpPr/>
          <p:nvPr/>
        </p:nvSpPr>
        <p:spPr>
          <a:xfrm>
            <a:off x="5421923" y="2028092"/>
            <a:ext cx="1617692" cy="1312985"/>
          </a:xfrm>
          <a:custGeom>
            <a:avLst/>
            <a:gdLst>
              <a:gd name="connsiteX0" fmla="*/ 410308 w 1617692"/>
              <a:gd name="connsiteY0" fmla="*/ 111370 h 1312985"/>
              <a:gd name="connsiteX1" fmla="*/ 410308 w 1617692"/>
              <a:gd name="connsiteY1" fmla="*/ 111370 h 1312985"/>
              <a:gd name="connsiteX2" fmla="*/ 228600 w 1617692"/>
              <a:gd name="connsiteY2" fmla="*/ 117231 h 1312985"/>
              <a:gd name="connsiteX3" fmla="*/ 193431 w 1617692"/>
              <a:gd name="connsiteY3" fmla="*/ 140677 h 1312985"/>
              <a:gd name="connsiteX4" fmla="*/ 187569 w 1617692"/>
              <a:gd name="connsiteY4" fmla="*/ 158262 h 1312985"/>
              <a:gd name="connsiteX5" fmla="*/ 164123 w 1617692"/>
              <a:gd name="connsiteY5" fmla="*/ 187570 h 1312985"/>
              <a:gd name="connsiteX6" fmla="*/ 152400 w 1617692"/>
              <a:gd name="connsiteY6" fmla="*/ 205154 h 1312985"/>
              <a:gd name="connsiteX7" fmla="*/ 146539 w 1617692"/>
              <a:gd name="connsiteY7" fmla="*/ 222739 h 1312985"/>
              <a:gd name="connsiteX8" fmla="*/ 134815 w 1617692"/>
              <a:gd name="connsiteY8" fmla="*/ 304800 h 1312985"/>
              <a:gd name="connsiteX9" fmla="*/ 128954 w 1617692"/>
              <a:gd name="connsiteY9" fmla="*/ 328246 h 1312985"/>
              <a:gd name="connsiteX10" fmla="*/ 111369 w 1617692"/>
              <a:gd name="connsiteY10" fmla="*/ 339970 h 1312985"/>
              <a:gd name="connsiteX11" fmla="*/ 64477 w 1617692"/>
              <a:gd name="connsiteY11" fmla="*/ 363416 h 1312985"/>
              <a:gd name="connsiteX12" fmla="*/ 29308 w 1617692"/>
              <a:gd name="connsiteY12" fmla="*/ 416170 h 1312985"/>
              <a:gd name="connsiteX13" fmla="*/ 17585 w 1617692"/>
              <a:gd name="connsiteY13" fmla="*/ 433754 h 1312985"/>
              <a:gd name="connsiteX14" fmla="*/ 11723 w 1617692"/>
              <a:gd name="connsiteY14" fmla="*/ 474785 h 1312985"/>
              <a:gd name="connsiteX15" fmla="*/ 5862 w 1617692"/>
              <a:gd name="connsiteY15" fmla="*/ 492370 h 1312985"/>
              <a:gd name="connsiteX16" fmla="*/ 0 w 1617692"/>
              <a:gd name="connsiteY16" fmla="*/ 515816 h 1312985"/>
              <a:gd name="connsiteX17" fmla="*/ 5862 w 1617692"/>
              <a:gd name="connsiteY17" fmla="*/ 568570 h 1312985"/>
              <a:gd name="connsiteX18" fmla="*/ 23446 w 1617692"/>
              <a:gd name="connsiteY18" fmla="*/ 580293 h 1312985"/>
              <a:gd name="connsiteX19" fmla="*/ 52754 w 1617692"/>
              <a:gd name="connsiteY19" fmla="*/ 609600 h 1312985"/>
              <a:gd name="connsiteX20" fmla="*/ 58615 w 1617692"/>
              <a:gd name="connsiteY20" fmla="*/ 627185 h 1312985"/>
              <a:gd name="connsiteX21" fmla="*/ 99646 w 1617692"/>
              <a:gd name="connsiteY21" fmla="*/ 674077 h 1312985"/>
              <a:gd name="connsiteX22" fmla="*/ 117231 w 1617692"/>
              <a:gd name="connsiteY22" fmla="*/ 726831 h 1312985"/>
              <a:gd name="connsiteX23" fmla="*/ 123092 w 1617692"/>
              <a:gd name="connsiteY23" fmla="*/ 744416 h 1312985"/>
              <a:gd name="connsiteX24" fmla="*/ 140677 w 1617692"/>
              <a:gd name="connsiteY24" fmla="*/ 756139 h 1312985"/>
              <a:gd name="connsiteX25" fmla="*/ 169985 w 1617692"/>
              <a:gd name="connsiteY25" fmla="*/ 803031 h 1312985"/>
              <a:gd name="connsiteX26" fmla="*/ 211015 w 1617692"/>
              <a:gd name="connsiteY26" fmla="*/ 814754 h 1312985"/>
              <a:gd name="connsiteX27" fmla="*/ 228600 w 1617692"/>
              <a:gd name="connsiteY27" fmla="*/ 826477 h 1312985"/>
              <a:gd name="connsiteX28" fmla="*/ 328246 w 1617692"/>
              <a:gd name="connsiteY28" fmla="*/ 826477 h 1312985"/>
              <a:gd name="connsiteX29" fmla="*/ 345831 w 1617692"/>
              <a:gd name="connsiteY29" fmla="*/ 820616 h 1312985"/>
              <a:gd name="connsiteX30" fmla="*/ 375139 w 1617692"/>
              <a:gd name="connsiteY30" fmla="*/ 867508 h 1312985"/>
              <a:gd name="connsiteX31" fmla="*/ 410308 w 1617692"/>
              <a:gd name="connsiteY31" fmla="*/ 896816 h 1312985"/>
              <a:gd name="connsiteX32" fmla="*/ 439615 w 1617692"/>
              <a:gd name="connsiteY32" fmla="*/ 926123 h 1312985"/>
              <a:gd name="connsiteX33" fmla="*/ 451339 w 1617692"/>
              <a:gd name="connsiteY33" fmla="*/ 943708 h 1312985"/>
              <a:gd name="connsiteX34" fmla="*/ 486508 w 1617692"/>
              <a:gd name="connsiteY34" fmla="*/ 961293 h 1312985"/>
              <a:gd name="connsiteX35" fmla="*/ 515815 w 1617692"/>
              <a:gd name="connsiteY35" fmla="*/ 984739 h 1312985"/>
              <a:gd name="connsiteX36" fmla="*/ 527539 w 1617692"/>
              <a:gd name="connsiteY36" fmla="*/ 996462 h 1312985"/>
              <a:gd name="connsiteX37" fmla="*/ 550985 w 1617692"/>
              <a:gd name="connsiteY37" fmla="*/ 1014046 h 1312985"/>
              <a:gd name="connsiteX38" fmla="*/ 574431 w 1617692"/>
              <a:gd name="connsiteY38" fmla="*/ 1019908 h 1312985"/>
              <a:gd name="connsiteX39" fmla="*/ 697523 w 1617692"/>
              <a:gd name="connsiteY39" fmla="*/ 1014046 h 1312985"/>
              <a:gd name="connsiteX40" fmla="*/ 726831 w 1617692"/>
              <a:gd name="connsiteY40" fmla="*/ 1008185 h 1312985"/>
              <a:gd name="connsiteX41" fmla="*/ 744415 w 1617692"/>
              <a:gd name="connsiteY41" fmla="*/ 996462 h 1312985"/>
              <a:gd name="connsiteX42" fmla="*/ 773723 w 1617692"/>
              <a:gd name="connsiteY42" fmla="*/ 961293 h 1312985"/>
              <a:gd name="connsiteX43" fmla="*/ 791308 w 1617692"/>
              <a:gd name="connsiteY43" fmla="*/ 949570 h 1312985"/>
              <a:gd name="connsiteX44" fmla="*/ 803031 w 1617692"/>
              <a:gd name="connsiteY44" fmla="*/ 937846 h 1312985"/>
              <a:gd name="connsiteX45" fmla="*/ 820615 w 1617692"/>
              <a:gd name="connsiteY45" fmla="*/ 931985 h 1312985"/>
              <a:gd name="connsiteX46" fmla="*/ 844062 w 1617692"/>
              <a:gd name="connsiteY46" fmla="*/ 920262 h 1312985"/>
              <a:gd name="connsiteX47" fmla="*/ 873369 w 1617692"/>
              <a:gd name="connsiteY47" fmla="*/ 914400 h 1312985"/>
              <a:gd name="connsiteX48" fmla="*/ 890954 w 1617692"/>
              <a:gd name="connsiteY48" fmla="*/ 908539 h 1312985"/>
              <a:gd name="connsiteX49" fmla="*/ 978877 w 1617692"/>
              <a:gd name="connsiteY49" fmla="*/ 920262 h 1312985"/>
              <a:gd name="connsiteX50" fmla="*/ 996462 w 1617692"/>
              <a:gd name="connsiteY50" fmla="*/ 926123 h 1312985"/>
              <a:gd name="connsiteX51" fmla="*/ 1014046 w 1617692"/>
              <a:gd name="connsiteY51" fmla="*/ 943708 h 1312985"/>
              <a:gd name="connsiteX52" fmla="*/ 1055077 w 1617692"/>
              <a:gd name="connsiteY52" fmla="*/ 967154 h 1312985"/>
              <a:gd name="connsiteX53" fmla="*/ 1072662 w 1617692"/>
              <a:gd name="connsiteY53" fmla="*/ 1019908 h 1312985"/>
              <a:gd name="connsiteX54" fmla="*/ 1090246 w 1617692"/>
              <a:gd name="connsiteY54" fmla="*/ 1084385 h 1312985"/>
              <a:gd name="connsiteX55" fmla="*/ 1101969 w 1617692"/>
              <a:gd name="connsiteY55" fmla="*/ 1143000 h 1312985"/>
              <a:gd name="connsiteX56" fmla="*/ 1107831 w 1617692"/>
              <a:gd name="connsiteY56" fmla="*/ 1166446 h 1312985"/>
              <a:gd name="connsiteX57" fmla="*/ 1119554 w 1617692"/>
              <a:gd name="connsiteY57" fmla="*/ 1184031 h 1312985"/>
              <a:gd name="connsiteX58" fmla="*/ 1137139 w 1617692"/>
              <a:gd name="connsiteY58" fmla="*/ 1213339 h 1312985"/>
              <a:gd name="connsiteX59" fmla="*/ 1143000 w 1617692"/>
              <a:gd name="connsiteY59" fmla="*/ 1230923 h 1312985"/>
              <a:gd name="connsiteX60" fmla="*/ 1154723 w 1617692"/>
              <a:gd name="connsiteY60" fmla="*/ 1248508 h 1312985"/>
              <a:gd name="connsiteX61" fmla="*/ 1160585 w 1617692"/>
              <a:gd name="connsiteY61" fmla="*/ 1266093 h 1312985"/>
              <a:gd name="connsiteX62" fmla="*/ 1178169 w 1617692"/>
              <a:gd name="connsiteY62" fmla="*/ 1277816 h 1312985"/>
              <a:gd name="connsiteX63" fmla="*/ 1207477 w 1617692"/>
              <a:gd name="connsiteY63" fmla="*/ 1301262 h 1312985"/>
              <a:gd name="connsiteX64" fmla="*/ 1254369 w 1617692"/>
              <a:gd name="connsiteY64" fmla="*/ 1312985 h 1312985"/>
              <a:gd name="connsiteX65" fmla="*/ 1301262 w 1617692"/>
              <a:gd name="connsiteY65" fmla="*/ 1301262 h 1312985"/>
              <a:gd name="connsiteX66" fmla="*/ 1307123 w 1617692"/>
              <a:gd name="connsiteY66" fmla="*/ 1248508 h 1312985"/>
              <a:gd name="connsiteX67" fmla="*/ 1289539 w 1617692"/>
              <a:gd name="connsiteY67" fmla="*/ 1236785 h 1312985"/>
              <a:gd name="connsiteX68" fmla="*/ 1283677 w 1617692"/>
              <a:gd name="connsiteY68" fmla="*/ 1148862 h 1312985"/>
              <a:gd name="connsiteX69" fmla="*/ 1289539 w 1617692"/>
              <a:gd name="connsiteY69" fmla="*/ 1119554 h 1312985"/>
              <a:gd name="connsiteX70" fmla="*/ 1307123 w 1617692"/>
              <a:gd name="connsiteY70" fmla="*/ 1113693 h 1312985"/>
              <a:gd name="connsiteX71" fmla="*/ 1359877 w 1617692"/>
              <a:gd name="connsiteY71" fmla="*/ 1096108 h 1312985"/>
              <a:gd name="connsiteX72" fmla="*/ 1430215 w 1617692"/>
              <a:gd name="connsiteY72" fmla="*/ 1084385 h 1312985"/>
              <a:gd name="connsiteX73" fmla="*/ 1471246 w 1617692"/>
              <a:gd name="connsiteY73" fmla="*/ 1072662 h 1312985"/>
              <a:gd name="connsiteX74" fmla="*/ 1477108 w 1617692"/>
              <a:gd name="connsiteY74" fmla="*/ 1055077 h 1312985"/>
              <a:gd name="connsiteX75" fmla="*/ 1512277 w 1617692"/>
              <a:gd name="connsiteY75" fmla="*/ 1031631 h 1312985"/>
              <a:gd name="connsiteX76" fmla="*/ 1524000 w 1617692"/>
              <a:gd name="connsiteY76" fmla="*/ 1014046 h 1312985"/>
              <a:gd name="connsiteX77" fmla="*/ 1541585 w 1617692"/>
              <a:gd name="connsiteY77" fmla="*/ 1002323 h 1312985"/>
              <a:gd name="connsiteX78" fmla="*/ 1547446 w 1617692"/>
              <a:gd name="connsiteY78" fmla="*/ 978877 h 1312985"/>
              <a:gd name="connsiteX79" fmla="*/ 1559169 w 1617692"/>
              <a:gd name="connsiteY79" fmla="*/ 943708 h 1312985"/>
              <a:gd name="connsiteX80" fmla="*/ 1570892 w 1617692"/>
              <a:gd name="connsiteY80" fmla="*/ 885093 h 1312985"/>
              <a:gd name="connsiteX81" fmla="*/ 1565031 w 1617692"/>
              <a:gd name="connsiteY81" fmla="*/ 744416 h 1312985"/>
              <a:gd name="connsiteX82" fmla="*/ 1594339 w 1617692"/>
              <a:gd name="connsiteY82" fmla="*/ 691662 h 1312985"/>
              <a:gd name="connsiteX83" fmla="*/ 1606062 w 1617692"/>
              <a:gd name="connsiteY83" fmla="*/ 674077 h 1312985"/>
              <a:gd name="connsiteX84" fmla="*/ 1606062 w 1617692"/>
              <a:gd name="connsiteY84" fmla="*/ 515816 h 1312985"/>
              <a:gd name="connsiteX85" fmla="*/ 1600200 w 1617692"/>
              <a:gd name="connsiteY85" fmla="*/ 498231 h 1312985"/>
              <a:gd name="connsiteX86" fmla="*/ 1588477 w 1617692"/>
              <a:gd name="connsiteY86" fmla="*/ 480646 h 1312985"/>
              <a:gd name="connsiteX87" fmla="*/ 1582615 w 1617692"/>
              <a:gd name="connsiteY87" fmla="*/ 463062 h 1312985"/>
              <a:gd name="connsiteX88" fmla="*/ 1547446 w 1617692"/>
              <a:gd name="connsiteY88" fmla="*/ 427893 h 1312985"/>
              <a:gd name="connsiteX89" fmla="*/ 1506415 w 1617692"/>
              <a:gd name="connsiteY89" fmla="*/ 381000 h 1312985"/>
              <a:gd name="connsiteX90" fmla="*/ 1488831 w 1617692"/>
              <a:gd name="connsiteY90" fmla="*/ 375139 h 1312985"/>
              <a:gd name="connsiteX91" fmla="*/ 1471246 w 1617692"/>
              <a:gd name="connsiteY91" fmla="*/ 363416 h 1312985"/>
              <a:gd name="connsiteX92" fmla="*/ 1447800 w 1617692"/>
              <a:gd name="connsiteY92" fmla="*/ 357554 h 1312985"/>
              <a:gd name="connsiteX93" fmla="*/ 1424354 w 1617692"/>
              <a:gd name="connsiteY93" fmla="*/ 304800 h 1312985"/>
              <a:gd name="connsiteX94" fmla="*/ 1400908 w 1617692"/>
              <a:gd name="connsiteY94" fmla="*/ 269631 h 1312985"/>
              <a:gd name="connsiteX95" fmla="*/ 1389185 w 1617692"/>
              <a:gd name="connsiteY95" fmla="*/ 252046 h 1312985"/>
              <a:gd name="connsiteX96" fmla="*/ 1365739 w 1617692"/>
              <a:gd name="connsiteY96" fmla="*/ 205154 h 1312985"/>
              <a:gd name="connsiteX97" fmla="*/ 1348154 w 1617692"/>
              <a:gd name="connsiteY97" fmla="*/ 193431 h 1312985"/>
              <a:gd name="connsiteX98" fmla="*/ 1330569 w 1617692"/>
              <a:gd name="connsiteY98" fmla="*/ 158262 h 1312985"/>
              <a:gd name="connsiteX99" fmla="*/ 1318846 w 1617692"/>
              <a:gd name="connsiteY99" fmla="*/ 134816 h 1312985"/>
              <a:gd name="connsiteX100" fmla="*/ 1301262 w 1617692"/>
              <a:gd name="connsiteY100" fmla="*/ 128954 h 1312985"/>
              <a:gd name="connsiteX101" fmla="*/ 1271954 w 1617692"/>
              <a:gd name="connsiteY101" fmla="*/ 105508 h 1312985"/>
              <a:gd name="connsiteX102" fmla="*/ 1236785 w 1617692"/>
              <a:gd name="connsiteY102" fmla="*/ 82062 h 1312985"/>
              <a:gd name="connsiteX103" fmla="*/ 1178169 w 1617692"/>
              <a:gd name="connsiteY103" fmla="*/ 64477 h 1312985"/>
              <a:gd name="connsiteX104" fmla="*/ 1113692 w 1617692"/>
              <a:gd name="connsiteY104" fmla="*/ 41031 h 1312985"/>
              <a:gd name="connsiteX105" fmla="*/ 1078523 w 1617692"/>
              <a:gd name="connsiteY105" fmla="*/ 29308 h 1312985"/>
              <a:gd name="connsiteX106" fmla="*/ 1060939 w 1617692"/>
              <a:gd name="connsiteY106" fmla="*/ 23446 h 1312985"/>
              <a:gd name="connsiteX107" fmla="*/ 1014046 w 1617692"/>
              <a:gd name="connsiteY107" fmla="*/ 11723 h 1312985"/>
              <a:gd name="connsiteX108" fmla="*/ 978877 w 1617692"/>
              <a:gd name="connsiteY108" fmla="*/ 17585 h 1312985"/>
              <a:gd name="connsiteX109" fmla="*/ 937846 w 1617692"/>
              <a:gd name="connsiteY109" fmla="*/ 23446 h 1312985"/>
              <a:gd name="connsiteX110" fmla="*/ 920262 w 1617692"/>
              <a:gd name="connsiteY110" fmla="*/ 29308 h 1312985"/>
              <a:gd name="connsiteX111" fmla="*/ 861646 w 1617692"/>
              <a:gd name="connsiteY111" fmla="*/ 41031 h 1312985"/>
              <a:gd name="connsiteX112" fmla="*/ 855785 w 1617692"/>
              <a:gd name="connsiteY112" fmla="*/ 58616 h 1312985"/>
              <a:gd name="connsiteX113" fmla="*/ 814754 w 1617692"/>
              <a:gd name="connsiteY113" fmla="*/ 46893 h 1312985"/>
              <a:gd name="connsiteX114" fmla="*/ 773723 w 1617692"/>
              <a:gd name="connsiteY114" fmla="*/ 29308 h 1312985"/>
              <a:gd name="connsiteX115" fmla="*/ 762000 w 1617692"/>
              <a:gd name="connsiteY115" fmla="*/ 11723 h 1312985"/>
              <a:gd name="connsiteX116" fmla="*/ 738554 w 1617692"/>
              <a:gd name="connsiteY116" fmla="*/ 5862 h 1312985"/>
              <a:gd name="connsiteX117" fmla="*/ 720969 w 1617692"/>
              <a:gd name="connsiteY117" fmla="*/ 0 h 1312985"/>
              <a:gd name="connsiteX118" fmla="*/ 550985 w 1617692"/>
              <a:gd name="connsiteY118" fmla="*/ 23446 h 1312985"/>
              <a:gd name="connsiteX119" fmla="*/ 527539 w 1617692"/>
              <a:gd name="connsiteY119" fmla="*/ 29308 h 1312985"/>
              <a:gd name="connsiteX120" fmla="*/ 492369 w 1617692"/>
              <a:gd name="connsiteY120" fmla="*/ 41031 h 1312985"/>
              <a:gd name="connsiteX121" fmla="*/ 457200 w 1617692"/>
              <a:gd name="connsiteY121" fmla="*/ 64477 h 1312985"/>
              <a:gd name="connsiteX122" fmla="*/ 439615 w 1617692"/>
              <a:gd name="connsiteY122" fmla="*/ 76200 h 1312985"/>
              <a:gd name="connsiteX123" fmla="*/ 410308 w 1617692"/>
              <a:gd name="connsiteY123" fmla="*/ 111370 h 131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1617692" h="1312985">
                <a:moveTo>
                  <a:pt x="410308" y="111370"/>
                </a:moveTo>
                <a:lnTo>
                  <a:pt x="410308" y="111370"/>
                </a:lnTo>
                <a:cubicBezTo>
                  <a:pt x="349739" y="113324"/>
                  <a:pt x="288655" y="109116"/>
                  <a:pt x="228600" y="117231"/>
                </a:cubicBezTo>
                <a:cubicBezTo>
                  <a:pt x="214638" y="119118"/>
                  <a:pt x="193431" y="140677"/>
                  <a:pt x="193431" y="140677"/>
                </a:cubicBezTo>
                <a:cubicBezTo>
                  <a:pt x="191477" y="146539"/>
                  <a:pt x="190332" y="152736"/>
                  <a:pt x="187569" y="158262"/>
                </a:cubicBezTo>
                <a:cubicBezTo>
                  <a:pt x="175544" y="182312"/>
                  <a:pt x="178659" y="169400"/>
                  <a:pt x="164123" y="187570"/>
                </a:cubicBezTo>
                <a:cubicBezTo>
                  <a:pt x="159722" y="193071"/>
                  <a:pt x="156308" y="199293"/>
                  <a:pt x="152400" y="205154"/>
                </a:cubicBezTo>
                <a:cubicBezTo>
                  <a:pt x="150446" y="211016"/>
                  <a:pt x="147879" y="216707"/>
                  <a:pt x="146539" y="222739"/>
                </a:cubicBezTo>
                <a:cubicBezTo>
                  <a:pt x="139158" y="255952"/>
                  <a:pt x="140731" y="269302"/>
                  <a:pt x="134815" y="304800"/>
                </a:cubicBezTo>
                <a:cubicBezTo>
                  <a:pt x="133491" y="312746"/>
                  <a:pt x="133422" y="321543"/>
                  <a:pt x="128954" y="328246"/>
                </a:cubicBezTo>
                <a:cubicBezTo>
                  <a:pt x="125046" y="334108"/>
                  <a:pt x="117670" y="336819"/>
                  <a:pt x="111369" y="339970"/>
                </a:cubicBezTo>
                <a:cubicBezTo>
                  <a:pt x="54004" y="368654"/>
                  <a:pt x="105223" y="336252"/>
                  <a:pt x="64477" y="363416"/>
                </a:cubicBezTo>
                <a:lnTo>
                  <a:pt x="29308" y="416170"/>
                </a:lnTo>
                <a:lnTo>
                  <a:pt x="17585" y="433754"/>
                </a:lnTo>
                <a:cubicBezTo>
                  <a:pt x="15631" y="447431"/>
                  <a:pt x="14432" y="461237"/>
                  <a:pt x="11723" y="474785"/>
                </a:cubicBezTo>
                <a:cubicBezTo>
                  <a:pt x="10511" y="480844"/>
                  <a:pt x="7559" y="486429"/>
                  <a:pt x="5862" y="492370"/>
                </a:cubicBezTo>
                <a:cubicBezTo>
                  <a:pt x="3649" y="500116"/>
                  <a:pt x="1954" y="508001"/>
                  <a:pt x="0" y="515816"/>
                </a:cubicBezTo>
                <a:cubicBezTo>
                  <a:pt x="1954" y="533401"/>
                  <a:pt x="-184" y="551942"/>
                  <a:pt x="5862" y="568570"/>
                </a:cubicBezTo>
                <a:cubicBezTo>
                  <a:pt x="8269" y="575190"/>
                  <a:pt x="18465" y="575312"/>
                  <a:pt x="23446" y="580293"/>
                </a:cubicBezTo>
                <a:cubicBezTo>
                  <a:pt x="62520" y="619367"/>
                  <a:pt x="5864" y="578341"/>
                  <a:pt x="52754" y="609600"/>
                </a:cubicBezTo>
                <a:cubicBezTo>
                  <a:pt x="54708" y="615462"/>
                  <a:pt x="54755" y="622360"/>
                  <a:pt x="58615" y="627185"/>
                </a:cubicBezTo>
                <a:cubicBezTo>
                  <a:pt x="85970" y="661380"/>
                  <a:pt x="76198" y="603734"/>
                  <a:pt x="99646" y="674077"/>
                </a:cubicBezTo>
                <a:lnTo>
                  <a:pt x="117231" y="726831"/>
                </a:lnTo>
                <a:cubicBezTo>
                  <a:pt x="119185" y="732693"/>
                  <a:pt x="117951" y="740989"/>
                  <a:pt x="123092" y="744416"/>
                </a:cubicBezTo>
                <a:lnTo>
                  <a:pt x="140677" y="756139"/>
                </a:lnTo>
                <a:cubicBezTo>
                  <a:pt x="146075" y="766934"/>
                  <a:pt x="159114" y="796508"/>
                  <a:pt x="169985" y="803031"/>
                </a:cubicBezTo>
                <a:cubicBezTo>
                  <a:pt x="182182" y="810349"/>
                  <a:pt x="197338" y="810846"/>
                  <a:pt x="211015" y="814754"/>
                </a:cubicBezTo>
                <a:cubicBezTo>
                  <a:pt x="216877" y="818662"/>
                  <a:pt x="222299" y="823326"/>
                  <a:pt x="228600" y="826477"/>
                </a:cubicBezTo>
                <a:cubicBezTo>
                  <a:pt x="259486" y="841920"/>
                  <a:pt x="296457" y="828748"/>
                  <a:pt x="328246" y="826477"/>
                </a:cubicBezTo>
                <a:cubicBezTo>
                  <a:pt x="334108" y="824523"/>
                  <a:pt x="340305" y="817853"/>
                  <a:pt x="345831" y="820616"/>
                </a:cubicBezTo>
                <a:cubicBezTo>
                  <a:pt x="357036" y="826218"/>
                  <a:pt x="369441" y="857537"/>
                  <a:pt x="375139" y="867508"/>
                </a:cubicBezTo>
                <a:cubicBezTo>
                  <a:pt x="388396" y="890707"/>
                  <a:pt x="384670" y="883997"/>
                  <a:pt x="410308" y="896816"/>
                </a:cubicBezTo>
                <a:cubicBezTo>
                  <a:pt x="441569" y="943707"/>
                  <a:pt x="400539" y="887047"/>
                  <a:pt x="439615" y="926123"/>
                </a:cubicBezTo>
                <a:cubicBezTo>
                  <a:pt x="444597" y="931105"/>
                  <a:pt x="446357" y="938726"/>
                  <a:pt x="451339" y="943708"/>
                </a:cubicBezTo>
                <a:cubicBezTo>
                  <a:pt x="462702" y="955071"/>
                  <a:pt x="472206" y="956525"/>
                  <a:pt x="486508" y="961293"/>
                </a:cubicBezTo>
                <a:cubicBezTo>
                  <a:pt x="509856" y="996314"/>
                  <a:pt x="484358" y="965865"/>
                  <a:pt x="515815" y="984739"/>
                </a:cubicBezTo>
                <a:cubicBezTo>
                  <a:pt x="520554" y="987582"/>
                  <a:pt x="523293" y="992924"/>
                  <a:pt x="527539" y="996462"/>
                </a:cubicBezTo>
                <a:cubicBezTo>
                  <a:pt x="535044" y="1002716"/>
                  <a:pt x="542247" y="1009677"/>
                  <a:pt x="550985" y="1014046"/>
                </a:cubicBezTo>
                <a:cubicBezTo>
                  <a:pt x="558190" y="1017649"/>
                  <a:pt x="566616" y="1017954"/>
                  <a:pt x="574431" y="1019908"/>
                </a:cubicBezTo>
                <a:cubicBezTo>
                  <a:pt x="615462" y="1017954"/>
                  <a:pt x="656567" y="1017196"/>
                  <a:pt x="697523" y="1014046"/>
                </a:cubicBezTo>
                <a:cubicBezTo>
                  <a:pt x="707456" y="1013282"/>
                  <a:pt x="717503" y="1011683"/>
                  <a:pt x="726831" y="1008185"/>
                </a:cubicBezTo>
                <a:cubicBezTo>
                  <a:pt x="733427" y="1005712"/>
                  <a:pt x="738554" y="1000370"/>
                  <a:pt x="744415" y="996462"/>
                </a:cubicBezTo>
                <a:cubicBezTo>
                  <a:pt x="755942" y="979173"/>
                  <a:pt x="756800" y="975395"/>
                  <a:pt x="773723" y="961293"/>
                </a:cubicBezTo>
                <a:cubicBezTo>
                  <a:pt x="779135" y="956783"/>
                  <a:pt x="785807" y="953971"/>
                  <a:pt x="791308" y="949570"/>
                </a:cubicBezTo>
                <a:cubicBezTo>
                  <a:pt x="795623" y="946118"/>
                  <a:pt x="798292" y="940689"/>
                  <a:pt x="803031" y="937846"/>
                </a:cubicBezTo>
                <a:cubicBezTo>
                  <a:pt x="808329" y="934667"/>
                  <a:pt x="814936" y="934419"/>
                  <a:pt x="820615" y="931985"/>
                </a:cubicBezTo>
                <a:cubicBezTo>
                  <a:pt x="828647" y="928543"/>
                  <a:pt x="835772" y="923025"/>
                  <a:pt x="844062" y="920262"/>
                </a:cubicBezTo>
                <a:cubicBezTo>
                  <a:pt x="853513" y="917112"/>
                  <a:pt x="863704" y="916816"/>
                  <a:pt x="873369" y="914400"/>
                </a:cubicBezTo>
                <a:cubicBezTo>
                  <a:pt x="879363" y="912901"/>
                  <a:pt x="885092" y="910493"/>
                  <a:pt x="890954" y="908539"/>
                </a:cubicBezTo>
                <a:cubicBezTo>
                  <a:pt x="927591" y="912202"/>
                  <a:pt x="946496" y="912167"/>
                  <a:pt x="978877" y="920262"/>
                </a:cubicBezTo>
                <a:cubicBezTo>
                  <a:pt x="984871" y="921761"/>
                  <a:pt x="990600" y="924169"/>
                  <a:pt x="996462" y="926123"/>
                </a:cubicBezTo>
                <a:cubicBezTo>
                  <a:pt x="1002323" y="931985"/>
                  <a:pt x="1006632" y="940001"/>
                  <a:pt x="1014046" y="943708"/>
                </a:cubicBezTo>
                <a:cubicBezTo>
                  <a:pt x="1049372" y="961372"/>
                  <a:pt x="1038456" y="933912"/>
                  <a:pt x="1055077" y="967154"/>
                </a:cubicBezTo>
                <a:cubicBezTo>
                  <a:pt x="1068547" y="994094"/>
                  <a:pt x="1065201" y="993794"/>
                  <a:pt x="1072662" y="1019908"/>
                </a:cubicBezTo>
                <a:cubicBezTo>
                  <a:pt x="1080836" y="1048517"/>
                  <a:pt x="1084278" y="1042610"/>
                  <a:pt x="1090246" y="1084385"/>
                </a:cubicBezTo>
                <a:cubicBezTo>
                  <a:pt x="1100249" y="1154399"/>
                  <a:pt x="1090278" y="1102083"/>
                  <a:pt x="1101969" y="1143000"/>
                </a:cubicBezTo>
                <a:cubicBezTo>
                  <a:pt x="1104182" y="1150746"/>
                  <a:pt x="1104658" y="1159041"/>
                  <a:pt x="1107831" y="1166446"/>
                </a:cubicBezTo>
                <a:cubicBezTo>
                  <a:pt x="1110606" y="1172921"/>
                  <a:pt x="1115646" y="1178169"/>
                  <a:pt x="1119554" y="1184031"/>
                </a:cubicBezTo>
                <a:cubicBezTo>
                  <a:pt x="1136156" y="1233842"/>
                  <a:pt x="1113002" y="1173112"/>
                  <a:pt x="1137139" y="1213339"/>
                </a:cubicBezTo>
                <a:cubicBezTo>
                  <a:pt x="1140318" y="1218637"/>
                  <a:pt x="1140237" y="1225397"/>
                  <a:pt x="1143000" y="1230923"/>
                </a:cubicBezTo>
                <a:cubicBezTo>
                  <a:pt x="1146150" y="1237224"/>
                  <a:pt x="1151572" y="1242207"/>
                  <a:pt x="1154723" y="1248508"/>
                </a:cubicBezTo>
                <a:cubicBezTo>
                  <a:pt x="1157486" y="1254034"/>
                  <a:pt x="1156725" y="1261268"/>
                  <a:pt x="1160585" y="1266093"/>
                </a:cubicBezTo>
                <a:cubicBezTo>
                  <a:pt x="1164986" y="1271594"/>
                  <a:pt x="1172308" y="1273908"/>
                  <a:pt x="1178169" y="1277816"/>
                </a:cubicBezTo>
                <a:cubicBezTo>
                  <a:pt x="1191953" y="1298491"/>
                  <a:pt x="1184408" y="1294970"/>
                  <a:pt x="1207477" y="1301262"/>
                </a:cubicBezTo>
                <a:cubicBezTo>
                  <a:pt x="1223021" y="1305501"/>
                  <a:pt x="1254369" y="1312985"/>
                  <a:pt x="1254369" y="1312985"/>
                </a:cubicBezTo>
                <a:cubicBezTo>
                  <a:pt x="1270000" y="1309077"/>
                  <a:pt x="1286851" y="1308468"/>
                  <a:pt x="1301262" y="1301262"/>
                </a:cubicBezTo>
                <a:cubicBezTo>
                  <a:pt x="1320247" y="1291770"/>
                  <a:pt x="1313014" y="1260291"/>
                  <a:pt x="1307123" y="1248508"/>
                </a:cubicBezTo>
                <a:cubicBezTo>
                  <a:pt x="1303973" y="1242207"/>
                  <a:pt x="1295400" y="1240693"/>
                  <a:pt x="1289539" y="1236785"/>
                </a:cubicBezTo>
                <a:cubicBezTo>
                  <a:pt x="1287585" y="1207477"/>
                  <a:pt x="1283677" y="1178235"/>
                  <a:pt x="1283677" y="1148862"/>
                </a:cubicBezTo>
                <a:cubicBezTo>
                  <a:pt x="1283677" y="1138899"/>
                  <a:pt x="1284013" y="1127844"/>
                  <a:pt x="1289539" y="1119554"/>
                </a:cubicBezTo>
                <a:cubicBezTo>
                  <a:pt x="1292966" y="1114413"/>
                  <a:pt x="1301262" y="1115647"/>
                  <a:pt x="1307123" y="1113693"/>
                </a:cubicBezTo>
                <a:cubicBezTo>
                  <a:pt x="1336380" y="1094189"/>
                  <a:pt x="1314750" y="1105134"/>
                  <a:pt x="1359877" y="1096108"/>
                </a:cubicBezTo>
                <a:cubicBezTo>
                  <a:pt x="1424416" y="1083199"/>
                  <a:pt x="1324859" y="1097553"/>
                  <a:pt x="1430215" y="1084385"/>
                </a:cubicBezTo>
                <a:cubicBezTo>
                  <a:pt x="1430415" y="1084335"/>
                  <a:pt x="1468444" y="1075464"/>
                  <a:pt x="1471246" y="1072662"/>
                </a:cubicBezTo>
                <a:cubicBezTo>
                  <a:pt x="1475615" y="1068293"/>
                  <a:pt x="1472739" y="1059446"/>
                  <a:pt x="1477108" y="1055077"/>
                </a:cubicBezTo>
                <a:cubicBezTo>
                  <a:pt x="1487071" y="1045114"/>
                  <a:pt x="1512277" y="1031631"/>
                  <a:pt x="1512277" y="1031631"/>
                </a:cubicBezTo>
                <a:cubicBezTo>
                  <a:pt x="1516185" y="1025769"/>
                  <a:pt x="1519019" y="1019027"/>
                  <a:pt x="1524000" y="1014046"/>
                </a:cubicBezTo>
                <a:cubicBezTo>
                  <a:pt x="1528981" y="1009065"/>
                  <a:pt x="1537677" y="1008185"/>
                  <a:pt x="1541585" y="1002323"/>
                </a:cubicBezTo>
                <a:cubicBezTo>
                  <a:pt x="1546054" y="995620"/>
                  <a:pt x="1545131" y="986593"/>
                  <a:pt x="1547446" y="978877"/>
                </a:cubicBezTo>
                <a:cubicBezTo>
                  <a:pt x="1550997" y="967041"/>
                  <a:pt x="1556172" y="955696"/>
                  <a:pt x="1559169" y="943708"/>
                </a:cubicBezTo>
                <a:cubicBezTo>
                  <a:pt x="1567914" y="908732"/>
                  <a:pt x="1563707" y="928208"/>
                  <a:pt x="1570892" y="885093"/>
                </a:cubicBezTo>
                <a:cubicBezTo>
                  <a:pt x="1568938" y="838201"/>
                  <a:pt x="1565031" y="791349"/>
                  <a:pt x="1565031" y="744416"/>
                </a:cubicBezTo>
                <a:cubicBezTo>
                  <a:pt x="1565031" y="728938"/>
                  <a:pt x="1590989" y="696687"/>
                  <a:pt x="1594339" y="691662"/>
                </a:cubicBezTo>
                <a:lnTo>
                  <a:pt x="1606062" y="674077"/>
                </a:lnTo>
                <a:cubicBezTo>
                  <a:pt x="1626251" y="613506"/>
                  <a:pt x="1616074" y="650983"/>
                  <a:pt x="1606062" y="515816"/>
                </a:cubicBezTo>
                <a:cubicBezTo>
                  <a:pt x="1605606" y="509654"/>
                  <a:pt x="1602963" y="503757"/>
                  <a:pt x="1600200" y="498231"/>
                </a:cubicBezTo>
                <a:cubicBezTo>
                  <a:pt x="1597049" y="491930"/>
                  <a:pt x="1591628" y="486947"/>
                  <a:pt x="1588477" y="480646"/>
                </a:cubicBezTo>
                <a:cubicBezTo>
                  <a:pt x="1585714" y="475120"/>
                  <a:pt x="1586408" y="467939"/>
                  <a:pt x="1582615" y="463062"/>
                </a:cubicBezTo>
                <a:cubicBezTo>
                  <a:pt x="1572436" y="449976"/>
                  <a:pt x="1556642" y="441688"/>
                  <a:pt x="1547446" y="427893"/>
                </a:cubicBezTo>
                <a:cubicBezTo>
                  <a:pt x="1538050" y="413799"/>
                  <a:pt x="1521111" y="385898"/>
                  <a:pt x="1506415" y="381000"/>
                </a:cubicBezTo>
                <a:lnTo>
                  <a:pt x="1488831" y="375139"/>
                </a:lnTo>
                <a:cubicBezTo>
                  <a:pt x="1482969" y="371231"/>
                  <a:pt x="1477721" y="366191"/>
                  <a:pt x="1471246" y="363416"/>
                </a:cubicBezTo>
                <a:cubicBezTo>
                  <a:pt x="1463841" y="360243"/>
                  <a:pt x="1454503" y="362023"/>
                  <a:pt x="1447800" y="357554"/>
                </a:cubicBezTo>
                <a:cubicBezTo>
                  <a:pt x="1433483" y="348010"/>
                  <a:pt x="1430830" y="314514"/>
                  <a:pt x="1424354" y="304800"/>
                </a:cubicBezTo>
                <a:lnTo>
                  <a:pt x="1400908" y="269631"/>
                </a:lnTo>
                <a:cubicBezTo>
                  <a:pt x="1397000" y="263769"/>
                  <a:pt x="1391801" y="258587"/>
                  <a:pt x="1389185" y="252046"/>
                </a:cubicBezTo>
                <a:cubicBezTo>
                  <a:pt x="1383588" y="238054"/>
                  <a:pt x="1377444" y="216859"/>
                  <a:pt x="1365739" y="205154"/>
                </a:cubicBezTo>
                <a:cubicBezTo>
                  <a:pt x="1360758" y="200173"/>
                  <a:pt x="1354016" y="197339"/>
                  <a:pt x="1348154" y="193431"/>
                </a:cubicBezTo>
                <a:cubicBezTo>
                  <a:pt x="1337406" y="161189"/>
                  <a:pt x="1348750" y="190079"/>
                  <a:pt x="1330569" y="158262"/>
                </a:cubicBezTo>
                <a:cubicBezTo>
                  <a:pt x="1326234" y="150675"/>
                  <a:pt x="1325024" y="140995"/>
                  <a:pt x="1318846" y="134816"/>
                </a:cubicBezTo>
                <a:cubicBezTo>
                  <a:pt x="1314477" y="130447"/>
                  <a:pt x="1307123" y="130908"/>
                  <a:pt x="1301262" y="128954"/>
                </a:cubicBezTo>
                <a:cubicBezTo>
                  <a:pt x="1279601" y="96464"/>
                  <a:pt x="1301932" y="122163"/>
                  <a:pt x="1271954" y="105508"/>
                </a:cubicBezTo>
                <a:cubicBezTo>
                  <a:pt x="1259638" y="98666"/>
                  <a:pt x="1250151" y="86517"/>
                  <a:pt x="1236785" y="82062"/>
                </a:cubicBezTo>
                <a:cubicBezTo>
                  <a:pt x="1193972" y="67792"/>
                  <a:pt x="1213603" y="73336"/>
                  <a:pt x="1178169" y="64477"/>
                </a:cubicBezTo>
                <a:cubicBezTo>
                  <a:pt x="1141306" y="39901"/>
                  <a:pt x="1180851" y="63417"/>
                  <a:pt x="1113692" y="41031"/>
                </a:cubicBezTo>
                <a:lnTo>
                  <a:pt x="1078523" y="29308"/>
                </a:lnTo>
                <a:cubicBezTo>
                  <a:pt x="1072662" y="27354"/>
                  <a:pt x="1066998" y="24658"/>
                  <a:pt x="1060939" y="23446"/>
                </a:cubicBezTo>
                <a:cubicBezTo>
                  <a:pt x="1025572" y="16373"/>
                  <a:pt x="1041082" y="20736"/>
                  <a:pt x="1014046" y="11723"/>
                </a:cubicBezTo>
                <a:lnTo>
                  <a:pt x="978877" y="17585"/>
                </a:lnTo>
                <a:cubicBezTo>
                  <a:pt x="965222" y="19686"/>
                  <a:pt x="951394" y="20736"/>
                  <a:pt x="937846" y="23446"/>
                </a:cubicBezTo>
                <a:cubicBezTo>
                  <a:pt x="931788" y="24658"/>
                  <a:pt x="926282" y="27919"/>
                  <a:pt x="920262" y="29308"/>
                </a:cubicBezTo>
                <a:cubicBezTo>
                  <a:pt x="900847" y="33789"/>
                  <a:pt x="881185" y="37123"/>
                  <a:pt x="861646" y="41031"/>
                </a:cubicBezTo>
                <a:cubicBezTo>
                  <a:pt x="859692" y="46893"/>
                  <a:pt x="861916" y="57850"/>
                  <a:pt x="855785" y="58616"/>
                </a:cubicBezTo>
                <a:cubicBezTo>
                  <a:pt x="841671" y="60380"/>
                  <a:pt x="828378" y="50980"/>
                  <a:pt x="814754" y="46893"/>
                </a:cubicBezTo>
                <a:cubicBezTo>
                  <a:pt x="793194" y="40425"/>
                  <a:pt x="796594" y="40744"/>
                  <a:pt x="773723" y="29308"/>
                </a:cubicBezTo>
                <a:cubicBezTo>
                  <a:pt x="769815" y="23446"/>
                  <a:pt x="767862" y="15631"/>
                  <a:pt x="762000" y="11723"/>
                </a:cubicBezTo>
                <a:cubicBezTo>
                  <a:pt x="755297" y="7254"/>
                  <a:pt x="746300" y="8075"/>
                  <a:pt x="738554" y="5862"/>
                </a:cubicBezTo>
                <a:cubicBezTo>
                  <a:pt x="732613" y="4165"/>
                  <a:pt x="726831" y="1954"/>
                  <a:pt x="720969" y="0"/>
                </a:cubicBezTo>
                <a:cubicBezTo>
                  <a:pt x="638607" y="5884"/>
                  <a:pt x="633636" y="2782"/>
                  <a:pt x="550985" y="23446"/>
                </a:cubicBezTo>
                <a:cubicBezTo>
                  <a:pt x="543170" y="25400"/>
                  <a:pt x="535255" y="26993"/>
                  <a:pt x="527539" y="29308"/>
                </a:cubicBezTo>
                <a:cubicBezTo>
                  <a:pt x="515703" y="32859"/>
                  <a:pt x="492369" y="41031"/>
                  <a:pt x="492369" y="41031"/>
                </a:cubicBezTo>
                <a:lnTo>
                  <a:pt x="457200" y="64477"/>
                </a:lnTo>
                <a:lnTo>
                  <a:pt x="439615" y="76200"/>
                </a:lnTo>
                <a:cubicBezTo>
                  <a:pt x="415085" y="112996"/>
                  <a:pt x="415193" y="105508"/>
                  <a:pt x="410308" y="111370"/>
                </a:cubicBezTo>
                <a:close/>
              </a:path>
            </a:pathLst>
          </a:custGeom>
          <a:gradFill flip="none" rotWithShape="1">
            <a:gsLst>
              <a:gs pos="0">
                <a:srgbClr val="FF0000"/>
              </a:gs>
              <a:gs pos="100000">
                <a:srgbClr val="92D050"/>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3" name="Rectangle 22">
            <a:extLst>
              <a:ext uri="{FF2B5EF4-FFF2-40B4-BE49-F238E27FC236}">
                <a16:creationId xmlns:a16="http://schemas.microsoft.com/office/drawing/2014/main" id="{2B084F02-CA93-6885-EB99-061ABF939435}"/>
              </a:ext>
            </a:extLst>
          </p:cNvPr>
          <p:cNvSpPr/>
          <p:nvPr/>
        </p:nvSpPr>
        <p:spPr>
          <a:xfrm>
            <a:off x="2149989" y="823616"/>
            <a:ext cx="7717911" cy="105342"/>
          </a:xfrm>
          <a:prstGeom prst="rect">
            <a:avLst/>
          </a:prstGeom>
          <a:gradFill flip="none" rotWithShape="1">
            <a:gsLst>
              <a:gs pos="0">
                <a:srgbClr val="FF0000"/>
              </a:gs>
              <a:gs pos="100000">
                <a:srgbClr val="92D050"/>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2052" name="Picture 4" descr="Hvad er Mindset?">
            <a:extLst>
              <a:ext uri="{FF2B5EF4-FFF2-40B4-BE49-F238E27FC236}">
                <a16:creationId xmlns:a16="http://schemas.microsoft.com/office/drawing/2014/main" id="{90867337-4E38-2C76-9242-C66713263732}"/>
              </a:ext>
            </a:extLst>
          </p:cNvPr>
          <p:cNvPicPr>
            <a:picLocks noChangeAspect="1" noChangeArrowheads="1"/>
          </p:cNvPicPr>
          <p:nvPr/>
        </p:nvPicPr>
        <p:blipFill rotWithShape="1">
          <a:blip r:embed="rId2">
            <a:clrChange>
              <a:clrFrom>
                <a:srgbClr val="FFFFFD"/>
              </a:clrFrom>
              <a:clrTo>
                <a:srgbClr val="FFFFFD">
                  <a:alpha val="0"/>
                </a:srgbClr>
              </a:clrTo>
            </a:clrChange>
            <a:extLst>
              <a:ext uri="{BEBA8EAE-BF5A-486C-A8C5-ECC9F3942E4B}">
                <a14:imgProps xmlns:a14="http://schemas.microsoft.com/office/drawing/2010/main">
                  <a14:imgLayer r:embed="rId3">
                    <a14:imgEffect>
                      <a14:colorTemperature colorTemp="11200"/>
                    </a14:imgEffect>
                    <a14:imgEffect>
                      <a14:brightnessContrast bright="20000" contrast="20000"/>
                    </a14:imgEffect>
                  </a14:imgLayer>
                </a14:imgProps>
              </a:ext>
              <a:ext uri="{28A0092B-C50C-407E-A947-70E740481C1C}">
                <a14:useLocalDpi xmlns:a14="http://schemas.microsoft.com/office/drawing/2010/main" val="0"/>
              </a:ext>
            </a:extLst>
          </a:blip>
          <a:srcRect l="53622" t="15162" r="10776" b="12432"/>
          <a:stretch/>
        </p:blipFill>
        <p:spPr bwMode="auto">
          <a:xfrm>
            <a:off x="4645258" y="1542211"/>
            <a:ext cx="3007987" cy="3441137"/>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23">
            <a:extLst>
              <a:ext uri="{FF2B5EF4-FFF2-40B4-BE49-F238E27FC236}">
                <a16:creationId xmlns:a16="http://schemas.microsoft.com/office/drawing/2014/main" id="{A0EC9305-9A05-16E7-B337-E559653E4E69}"/>
              </a:ext>
            </a:extLst>
          </p:cNvPr>
          <p:cNvSpPr/>
          <p:nvPr/>
        </p:nvSpPr>
        <p:spPr>
          <a:xfrm>
            <a:off x="3409950" y="5676900"/>
            <a:ext cx="1457325" cy="666750"/>
          </a:xfrm>
          <a:prstGeom prst="rect">
            <a:avLst/>
          </a:prstGeom>
          <a:noFill/>
          <a:ln w="28575">
            <a:solidFill>
              <a:srgbClr val="FFFF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1895247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63848EA-515D-8339-E9CB-FBF009617275}"/>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78454C5-DEB0-A538-301F-2482BDE0AB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BE91CD3E-1B4F-5312-7982-F00266B07A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66402"/>
            <a:ext cx="12191998" cy="1590742"/>
          </a:xfrm>
          <a:prstGeom prst="rect">
            <a:avLst/>
          </a:prstGeom>
          <a:gradFill>
            <a:gsLst>
              <a:gs pos="0">
                <a:srgbClr val="000000"/>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810C804-12E5-567D-2708-EE9771316D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70175"/>
            <a:ext cx="12185331" cy="1590742"/>
          </a:xfrm>
          <a:prstGeom prst="rect">
            <a:avLst/>
          </a:prstGeom>
          <a:gradFill>
            <a:gsLst>
              <a:gs pos="0">
                <a:schemeClr val="accent1">
                  <a:alpha val="0"/>
                </a:schemeClr>
              </a:gs>
              <a:gs pos="100000">
                <a:schemeClr val="accent1">
                  <a:lumMod val="50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E37DE4FC-9001-730E-7104-E2E57B7EAE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5265546"/>
            <a:ext cx="4076698" cy="1590742"/>
          </a:xfrm>
          <a:prstGeom prst="rect">
            <a:avLst/>
          </a:prstGeom>
          <a:gradFill>
            <a:gsLst>
              <a:gs pos="0">
                <a:schemeClr val="accent1">
                  <a:lumMod val="50000"/>
                </a:schemeClr>
              </a:gs>
              <a:gs pos="100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2E081BF1-F0F7-7E17-7D80-41A45892EB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3335" y="5263483"/>
            <a:ext cx="12192000" cy="1597433"/>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itle 1">
            <a:extLst>
              <a:ext uri="{FF2B5EF4-FFF2-40B4-BE49-F238E27FC236}">
                <a16:creationId xmlns:a16="http://schemas.microsoft.com/office/drawing/2014/main" id="{1CB34FEE-0417-CF3A-86BC-6123A0BEC006}"/>
              </a:ext>
            </a:extLst>
          </p:cNvPr>
          <p:cNvSpPr>
            <a:spLocks noGrp="1"/>
          </p:cNvSpPr>
          <p:nvPr>
            <p:ph type="title"/>
          </p:nvPr>
        </p:nvSpPr>
        <p:spPr>
          <a:xfrm>
            <a:off x="1371599" y="5510253"/>
            <a:ext cx="9895951" cy="1033669"/>
          </a:xfrm>
        </p:spPr>
        <p:txBody>
          <a:bodyPr>
            <a:normAutofit/>
          </a:bodyPr>
          <a:lstStyle/>
          <a:p>
            <a:pPr algn="ctr"/>
            <a:r>
              <a:rPr lang="en-US" sz="4000" dirty="0">
                <a:solidFill>
                  <a:srgbClr val="FFFFFF"/>
                </a:solidFill>
              </a:rPr>
              <a:t>Head    -    Heart    -    Hands</a:t>
            </a:r>
            <a:endParaRPr lang="en-ZA" sz="4000" dirty="0">
              <a:solidFill>
                <a:srgbClr val="FFFFFF"/>
              </a:solidFill>
            </a:endParaRPr>
          </a:p>
        </p:txBody>
      </p:sp>
      <p:sp>
        <p:nvSpPr>
          <p:cNvPr id="4" name="Rectangle 3">
            <a:extLst>
              <a:ext uri="{FF2B5EF4-FFF2-40B4-BE49-F238E27FC236}">
                <a16:creationId xmlns:a16="http://schemas.microsoft.com/office/drawing/2014/main" id="{CF51A819-F1BF-FBF6-A362-BC8170CE161A}"/>
              </a:ext>
            </a:extLst>
          </p:cNvPr>
          <p:cNvSpPr/>
          <p:nvPr/>
        </p:nvSpPr>
        <p:spPr>
          <a:xfrm>
            <a:off x="5466606" y="5665577"/>
            <a:ext cx="1457325" cy="666750"/>
          </a:xfrm>
          <a:prstGeom prst="rect">
            <a:avLst/>
          </a:prstGeom>
          <a:noFill/>
          <a:ln w="28575">
            <a:solidFill>
              <a:srgbClr val="FFFF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5" name="Picture 4" descr="Heart Arrhythmia Symptoms | Saber Healthcare">
            <a:extLst>
              <a:ext uri="{FF2B5EF4-FFF2-40B4-BE49-F238E27FC236}">
                <a16:creationId xmlns:a16="http://schemas.microsoft.com/office/drawing/2014/main" id="{B87A8F5D-390D-D88D-530A-F15003723A3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9" t="31920" r="-109" b="3031"/>
          <a:stretch/>
        </p:blipFill>
        <p:spPr bwMode="auto">
          <a:xfrm>
            <a:off x="-13338" y="1"/>
            <a:ext cx="12218670" cy="5298658"/>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B728D7B8-3EE9-A2F9-0EE2-6680B87FD962}"/>
              </a:ext>
            </a:extLst>
          </p:cNvPr>
          <p:cNvSpPr txBox="1"/>
          <p:nvPr/>
        </p:nvSpPr>
        <p:spPr>
          <a:xfrm>
            <a:off x="727918" y="3429000"/>
            <a:ext cx="10934700" cy="1607363"/>
          </a:xfrm>
          <a:prstGeom prst="rect">
            <a:avLst/>
          </a:prstGeom>
          <a:solidFill>
            <a:srgbClr val="FFCC99"/>
          </a:solidFill>
        </p:spPr>
        <p:txBody>
          <a:bodyPr vert="horz" lIns="91440" tIns="45720" rIns="91440" bIns="45720" rtlCol="0" anchor="ctr">
            <a:normAutofit/>
          </a:bodyPr>
          <a:lstStyle>
            <a:lvl1pPr indent="0">
              <a:lnSpc>
                <a:spcPct val="90000"/>
              </a:lnSpc>
              <a:spcBef>
                <a:spcPts val="1000"/>
              </a:spcBef>
              <a:buFont typeface="Arial" panose="020B0604020202020204" pitchFamily="34" charset="0"/>
              <a:buNone/>
              <a:defRPr sz="2000" i="1">
                <a:latin typeface="Aptos" panose="020B0004020202020204"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ZA" dirty="0"/>
              <a:t>Matthew 6:24 NLT</a:t>
            </a:r>
          </a:p>
          <a:p>
            <a:r>
              <a:rPr lang="en-ZA" dirty="0"/>
              <a:t>[24]  “No one can serve two masters. For you will hate one and love the other; you will be devoted to one and despise the other. You cannot serve God and be enslaved to money.</a:t>
            </a:r>
          </a:p>
        </p:txBody>
      </p:sp>
    </p:spTree>
    <p:extLst>
      <p:ext uri="{BB962C8B-B14F-4D97-AF65-F5344CB8AC3E}">
        <p14:creationId xmlns:p14="http://schemas.microsoft.com/office/powerpoint/2010/main" val="32587466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98ABF7C-4B8F-F107-FB16-4E286648D920}"/>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A22F977-A8CE-172D-0490-8F1756274A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BFE88B19-8B65-32AC-6029-98043C9A99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66402"/>
            <a:ext cx="12191998" cy="1590742"/>
          </a:xfrm>
          <a:prstGeom prst="rect">
            <a:avLst/>
          </a:prstGeom>
          <a:gradFill>
            <a:gsLst>
              <a:gs pos="0">
                <a:srgbClr val="000000"/>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378BE9B0-E932-65AA-A32F-9A581F6AB2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70175"/>
            <a:ext cx="12185331" cy="1590742"/>
          </a:xfrm>
          <a:prstGeom prst="rect">
            <a:avLst/>
          </a:prstGeom>
          <a:gradFill>
            <a:gsLst>
              <a:gs pos="0">
                <a:schemeClr val="accent1">
                  <a:alpha val="0"/>
                </a:schemeClr>
              </a:gs>
              <a:gs pos="100000">
                <a:schemeClr val="accent1">
                  <a:lumMod val="50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EB9380A2-6516-DFFA-C194-E70032052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5265546"/>
            <a:ext cx="4076698" cy="1590742"/>
          </a:xfrm>
          <a:prstGeom prst="rect">
            <a:avLst/>
          </a:prstGeom>
          <a:gradFill>
            <a:gsLst>
              <a:gs pos="0">
                <a:schemeClr val="accent1">
                  <a:lumMod val="50000"/>
                </a:schemeClr>
              </a:gs>
              <a:gs pos="100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DB7EE826-D6E6-13E4-06D7-4858B222F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3335" y="5263483"/>
            <a:ext cx="12192000" cy="1597433"/>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itle 1">
            <a:extLst>
              <a:ext uri="{FF2B5EF4-FFF2-40B4-BE49-F238E27FC236}">
                <a16:creationId xmlns:a16="http://schemas.microsoft.com/office/drawing/2014/main" id="{B104750B-BDB3-D5D8-3C6C-3F0E19DC3DDC}"/>
              </a:ext>
            </a:extLst>
          </p:cNvPr>
          <p:cNvSpPr>
            <a:spLocks noGrp="1"/>
          </p:cNvSpPr>
          <p:nvPr>
            <p:ph type="title"/>
          </p:nvPr>
        </p:nvSpPr>
        <p:spPr>
          <a:xfrm>
            <a:off x="1371599" y="5510253"/>
            <a:ext cx="9895951" cy="1033669"/>
          </a:xfrm>
        </p:spPr>
        <p:txBody>
          <a:bodyPr>
            <a:normAutofit/>
          </a:bodyPr>
          <a:lstStyle/>
          <a:p>
            <a:pPr algn="ctr"/>
            <a:r>
              <a:rPr lang="en-US" sz="4000" dirty="0">
                <a:solidFill>
                  <a:srgbClr val="FFFFFF"/>
                </a:solidFill>
              </a:rPr>
              <a:t>Head    -    Heart    -    Hands</a:t>
            </a:r>
            <a:endParaRPr lang="en-ZA" sz="4000" dirty="0">
              <a:solidFill>
                <a:srgbClr val="FFFFFF"/>
              </a:solidFill>
            </a:endParaRPr>
          </a:p>
        </p:txBody>
      </p:sp>
      <p:sp>
        <p:nvSpPr>
          <p:cNvPr id="4" name="Rectangle 3">
            <a:extLst>
              <a:ext uri="{FF2B5EF4-FFF2-40B4-BE49-F238E27FC236}">
                <a16:creationId xmlns:a16="http://schemas.microsoft.com/office/drawing/2014/main" id="{B6BF2D1C-7A5F-7C8A-C387-0A4647EF24E1}"/>
              </a:ext>
            </a:extLst>
          </p:cNvPr>
          <p:cNvSpPr/>
          <p:nvPr/>
        </p:nvSpPr>
        <p:spPr>
          <a:xfrm>
            <a:off x="5466606" y="5665577"/>
            <a:ext cx="1457325" cy="666750"/>
          </a:xfrm>
          <a:prstGeom prst="rect">
            <a:avLst/>
          </a:prstGeom>
          <a:noFill/>
          <a:ln w="28575">
            <a:solidFill>
              <a:srgbClr val="FFFF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5" name="Picture 4" descr="Heart Arrhythmia Symptoms | Saber Healthcare">
            <a:extLst>
              <a:ext uri="{FF2B5EF4-FFF2-40B4-BE49-F238E27FC236}">
                <a16:creationId xmlns:a16="http://schemas.microsoft.com/office/drawing/2014/main" id="{D5A92108-E9C5-D0F7-491A-7ED83CE0096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9" t="31920" r="-109" b="3031"/>
          <a:stretch/>
        </p:blipFill>
        <p:spPr bwMode="auto">
          <a:xfrm>
            <a:off x="-13338" y="1"/>
            <a:ext cx="12218670" cy="529865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E4E4C37-51F9-79E7-6888-A3CC89AFB901}"/>
              </a:ext>
            </a:extLst>
          </p:cNvPr>
          <p:cNvSpPr txBox="1"/>
          <p:nvPr/>
        </p:nvSpPr>
        <p:spPr>
          <a:xfrm>
            <a:off x="3043084" y="2894850"/>
            <a:ext cx="8224466" cy="2062103"/>
          </a:xfrm>
          <a:prstGeom prst="rect">
            <a:avLst/>
          </a:prstGeom>
          <a:noFill/>
        </p:spPr>
        <p:txBody>
          <a:bodyPr wrap="square">
            <a:spAutoFit/>
          </a:bodyPr>
          <a:lstStyle/>
          <a:p>
            <a:pPr algn="ctr"/>
            <a:r>
              <a:rPr lang="en-ZA" sz="3200" b="1" dirty="0">
                <a:effectLst/>
                <a:latin typeface="Aptos" panose="020B0004020202020204" pitchFamily="34" charset="0"/>
                <a:ea typeface="Aptos" panose="020B0004020202020204" pitchFamily="34" charset="0"/>
                <a:cs typeface="Aptos" panose="020B0004020202020204" pitchFamily="34" charset="0"/>
              </a:rPr>
              <a:t>Billy Graham: </a:t>
            </a:r>
          </a:p>
          <a:p>
            <a:pPr algn="ctr"/>
            <a:r>
              <a:rPr lang="en-ZA" sz="3200" i="1" dirty="0">
                <a:effectLst/>
                <a:latin typeface="Aptos" panose="020B0004020202020204" pitchFamily="34" charset="0"/>
                <a:ea typeface="Aptos" panose="020B0004020202020204" pitchFamily="34" charset="0"/>
                <a:cs typeface="Aptos" panose="020B0004020202020204" pitchFamily="34" charset="0"/>
              </a:rPr>
              <a:t>“</a:t>
            </a:r>
            <a:r>
              <a:rPr lang="en-ZA" sz="3200" i="1" dirty="0">
                <a:latin typeface="Aptos" panose="020B0004020202020204" pitchFamily="34" charset="0"/>
                <a:ea typeface="Aptos" panose="020B0004020202020204" pitchFamily="34" charset="0"/>
                <a:cs typeface="Aptos" panose="020B0004020202020204" pitchFamily="34" charset="0"/>
              </a:rPr>
              <a:t>I</a:t>
            </a:r>
            <a:r>
              <a:rPr lang="en-ZA" sz="3200" i="1" dirty="0">
                <a:effectLst/>
                <a:latin typeface="Aptos" panose="020B0004020202020204" pitchFamily="34" charset="0"/>
                <a:ea typeface="Aptos" panose="020B0004020202020204" pitchFamily="34" charset="0"/>
                <a:cs typeface="Aptos" panose="020B0004020202020204" pitchFamily="34" charset="0"/>
              </a:rPr>
              <a:t>f a person gets his attitude towards money straight, it will help straighten out almost every area of his life." </a:t>
            </a:r>
          </a:p>
        </p:txBody>
      </p:sp>
      <p:pic>
        <p:nvPicPr>
          <p:cNvPr id="3074" name="Picture 2" descr="Billy Graham - Wikipedia">
            <a:extLst>
              <a:ext uri="{FF2B5EF4-FFF2-40B4-BE49-F238E27FC236}">
                <a16:creationId xmlns:a16="http://schemas.microsoft.com/office/drawing/2014/main" id="{D683D0CA-BB1E-8AAA-5C2F-E92E9C1EB8B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artisticPlasticWrap/>
                    </a14:imgEffect>
                  </a14:imgLayer>
                </a14:imgProps>
              </a:ext>
              <a:ext uri="{28A0092B-C50C-407E-A947-70E740481C1C}">
                <a14:useLocalDpi xmlns:a14="http://schemas.microsoft.com/office/drawing/2010/main" val="0"/>
              </a:ext>
            </a:extLst>
          </a:blip>
          <a:srcRect/>
          <a:stretch>
            <a:fillRect/>
          </a:stretch>
        </p:blipFill>
        <p:spPr bwMode="auto">
          <a:xfrm>
            <a:off x="1049645" y="2401529"/>
            <a:ext cx="2369457" cy="3264048"/>
          </a:xfrm>
          <a:prstGeom prst="rect">
            <a:avLst/>
          </a:prstGeom>
          <a:noFill/>
          <a:effectLst>
            <a:softEdge rad="6350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45875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900CA65-015B-87C1-F277-7D528606EFFA}"/>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8B9BA7B-33D5-D869-AC60-3A06885BDB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EEA132C6-1E53-A968-8ECB-8F61879073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66402"/>
            <a:ext cx="12191998" cy="1590742"/>
          </a:xfrm>
          <a:prstGeom prst="rect">
            <a:avLst/>
          </a:prstGeom>
          <a:gradFill>
            <a:gsLst>
              <a:gs pos="0">
                <a:srgbClr val="000000"/>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B7542F8-9EF2-D438-0E5C-8B5BA284F3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70175"/>
            <a:ext cx="12185331" cy="1590742"/>
          </a:xfrm>
          <a:prstGeom prst="rect">
            <a:avLst/>
          </a:prstGeom>
          <a:gradFill>
            <a:gsLst>
              <a:gs pos="0">
                <a:schemeClr val="accent1">
                  <a:alpha val="0"/>
                </a:schemeClr>
              </a:gs>
              <a:gs pos="100000">
                <a:schemeClr val="accent1">
                  <a:lumMod val="50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0F769BAF-894B-7849-2C6C-283869A16C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5265546"/>
            <a:ext cx="4076698" cy="1590742"/>
          </a:xfrm>
          <a:prstGeom prst="rect">
            <a:avLst/>
          </a:prstGeom>
          <a:gradFill>
            <a:gsLst>
              <a:gs pos="0">
                <a:schemeClr val="accent1">
                  <a:lumMod val="50000"/>
                </a:schemeClr>
              </a:gs>
              <a:gs pos="100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DD78ED1C-7781-72D3-0345-F36F479211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3335" y="5263483"/>
            <a:ext cx="12192000" cy="1597433"/>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itle 1">
            <a:extLst>
              <a:ext uri="{FF2B5EF4-FFF2-40B4-BE49-F238E27FC236}">
                <a16:creationId xmlns:a16="http://schemas.microsoft.com/office/drawing/2014/main" id="{3CBB70F0-89DC-BFCF-FF3A-BF80258AB5E4}"/>
              </a:ext>
            </a:extLst>
          </p:cNvPr>
          <p:cNvSpPr>
            <a:spLocks noGrp="1"/>
          </p:cNvSpPr>
          <p:nvPr>
            <p:ph type="title"/>
          </p:nvPr>
        </p:nvSpPr>
        <p:spPr>
          <a:xfrm>
            <a:off x="1371599" y="5510253"/>
            <a:ext cx="9895951" cy="1033669"/>
          </a:xfrm>
        </p:spPr>
        <p:txBody>
          <a:bodyPr>
            <a:normAutofit/>
          </a:bodyPr>
          <a:lstStyle/>
          <a:p>
            <a:pPr algn="ctr"/>
            <a:r>
              <a:rPr lang="en-US" sz="4000" dirty="0">
                <a:solidFill>
                  <a:srgbClr val="FFFFFF"/>
                </a:solidFill>
              </a:rPr>
              <a:t>Head    -    Heart    -    Hands</a:t>
            </a:r>
            <a:endParaRPr lang="en-ZA" sz="4000" dirty="0">
              <a:solidFill>
                <a:srgbClr val="FFFFFF"/>
              </a:solidFill>
            </a:endParaRPr>
          </a:p>
        </p:txBody>
      </p:sp>
      <p:sp>
        <p:nvSpPr>
          <p:cNvPr id="4" name="Rectangle 3">
            <a:extLst>
              <a:ext uri="{FF2B5EF4-FFF2-40B4-BE49-F238E27FC236}">
                <a16:creationId xmlns:a16="http://schemas.microsoft.com/office/drawing/2014/main" id="{DC75F617-915E-6741-C86A-1576F9B55B24}"/>
              </a:ext>
            </a:extLst>
          </p:cNvPr>
          <p:cNvSpPr/>
          <p:nvPr/>
        </p:nvSpPr>
        <p:spPr>
          <a:xfrm>
            <a:off x="7589318" y="5693712"/>
            <a:ext cx="1609109" cy="666750"/>
          </a:xfrm>
          <a:prstGeom prst="rect">
            <a:avLst/>
          </a:prstGeom>
          <a:noFill/>
          <a:ln w="28575">
            <a:solidFill>
              <a:srgbClr val="FFFF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5" name="Picture 4">
            <a:extLst>
              <a:ext uri="{FF2B5EF4-FFF2-40B4-BE49-F238E27FC236}">
                <a16:creationId xmlns:a16="http://schemas.microsoft.com/office/drawing/2014/main" id="{464166F4-069C-5E05-27DD-049FDFE337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880" r="3880"/>
          <a:stretch/>
        </p:blipFill>
        <p:spPr bwMode="auto">
          <a:xfrm>
            <a:off x="-13338" y="1"/>
            <a:ext cx="12218670" cy="5298658"/>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61657643-FB43-EAD9-CBE5-37972FAFC353}"/>
              </a:ext>
            </a:extLst>
          </p:cNvPr>
          <p:cNvSpPr txBox="1"/>
          <p:nvPr/>
        </p:nvSpPr>
        <p:spPr>
          <a:xfrm>
            <a:off x="1077686" y="2555876"/>
            <a:ext cx="6172199" cy="1607363"/>
          </a:xfrm>
          <a:prstGeom prst="rect">
            <a:avLst/>
          </a:prstGeom>
          <a:solidFill>
            <a:srgbClr val="FFCC99"/>
          </a:solidFill>
        </p:spPr>
        <p:txBody>
          <a:bodyPr vert="horz" lIns="91440" tIns="45720" rIns="91440" bIns="45720" rtlCol="0" anchor="ctr">
            <a:normAutofit/>
          </a:bodyPr>
          <a:lstStyle>
            <a:lvl1pPr indent="0">
              <a:lnSpc>
                <a:spcPct val="90000"/>
              </a:lnSpc>
              <a:spcBef>
                <a:spcPts val="1000"/>
              </a:spcBef>
              <a:buFont typeface="Arial" panose="020B0604020202020204" pitchFamily="34" charset="0"/>
              <a:buNone/>
              <a:defRPr sz="2000" i="1">
                <a:latin typeface="Aptos" panose="020B0004020202020204"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1" u="none" strike="noStrike" kern="1200" cap="none" spc="0" normalizeH="0" baseline="0" noProof="0" dirty="0">
                <a:ln>
                  <a:noFill/>
                </a:ln>
                <a:solidFill>
                  <a:prstClr val="black"/>
                </a:solidFill>
                <a:effectLst/>
                <a:uLnTx/>
                <a:uFillTx/>
                <a:latin typeface="Aptos" panose="020B0004020202020204" pitchFamily="34" charset="0"/>
                <a:ea typeface="+mn-ea"/>
                <a:cs typeface="+mn-cs"/>
              </a:rPr>
              <a:t>Galatians 2:10 NLT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1" u="none" strike="noStrike" kern="1200" cap="none" spc="0" normalizeH="0" baseline="0" noProof="0" dirty="0">
                <a:ln>
                  <a:noFill/>
                </a:ln>
                <a:solidFill>
                  <a:prstClr val="black"/>
                </a:solidFill>
                <a:effectLst/>
                <a:uLnTx/>
                <a:uFillTx/>
                <a:latin typeface="Aptos" panose="020B0004020202020204" pitchFamily="34" charset="0"/>
                <a:ea typeface="+mn-ea"/>
                <a:cs typeface="+mn-cs"/>
              </a:rPr>
              <a:t>[10] Their only suggestion was that we keep on helping the poor, which I have always been eager to do. </a:t>
            </a:r>
          </a:p>
        </p:txBody>
      </p:sp>
      <p:sp>
        <p:nvSpPr>
          <p:cNvPr id="3" name="TextBox 2">
            <a:extLst>
              <a:ext uri="{FF2B5EF4-FFF2-40B4-BE49-F238E27FC236}">
                <a16:creationId xmlns:a16="http://schemas.microsoft.com/office/drawing/2014/main" id="{FB300AC0-F360-13AD-8B91-27FD8E1FDA93}"/>
              </a:ext>
            </a:extLst>
          </p:cNvPr>
          <p:cNvSpPr txBox="1"/>
          <p:nvPr/>
        </p:nvSpPr>
        <p:spPr>
          <a:xfrm>
            <a:off x="987132" y="686191"/>
            <a:ext cx="10072754" cy="769441"/>
          </a:xfrm>
          <a:prstGeom prst="rect">
            <a:avLst/>
          </a:prstGeom>
          <a:noFill/>
        </p:spPr>
        <p:txBody>
          <a:bodyPr wrap="square">
            <a:spAutoFit/>
          </a:bodyPr>
          <a:lstStyle/>
          <a:p>
            <a:r>
              <a:rPr lang="en-ZA" sz="4400" b="1" dirty="0">
                <a:effectLst/>
                <a:latin typeface="Aptos" panose="020B0004020202020204" pitchFamily="34" charset="0"/>
                <a:ea typeface="Aptos" panose="020B0004020202020204" pitchFamily="34" charset="0"/>
                <a:cs typeface="Aptos" panose="020B0004020202020204" pitchFamily="34" charset="0"/>
              </a:rPr>
              <a:t>Q1. Where should we give money to? </a:t>
            </a:r>
          </a:p>
        </p:txBody>
      </p:sp>
      <p:sp>
        <p:nvSpPr>
          <p:cNvPr id="6" name="TextBox 5">
            <a:extLst>
              <a:ext uri="{FF2B5EF4-FFF2-40B4-BE49-F238E27FC236}">
                <a16:creationId xmlns:a16="http://schemas.microsoft.com/office/drawing/2014/main" id="{CC6730BA-6740-7F78-BD88-58635E05F9FD}"/>
              </a:ext>
            </a:extLst>
          </p:cNvPr>
          <p:cNvSpPr txBox="1"/>
          <p:nvPr/>
        </p:nvSpPr>
        <p:spPr>
          <a:xfrm>
            <a:off x="987132" y="1944400"/>
            <a:ext cx="10072754" cy="523220"/>
          </a:xfrm>
          <a:prstGeom prst="rect">
            <a:avLst/>
          </a:prstGeom>
          <a:noFill/>
        </p:spPr>
        <p:txBody>
          <a:bodyPr wrap="square">
            <a:spAutoFit/>
          </a:bodyPr>
          <a:lstStyle/>
          <a:p>
            <a:r>
              <a:rPr lang="en-ZA" sz="2800" b="1" dirty="0">
                <a:latin typeface="Aptos" panose="020B0004020202020204" pitchFamily="34" charset="0"/>
                <a:ea typeface="Aptos" panose="020B0004020202020204" pitchFamily="34" charset="0"/>
                <a:cs typeface="Aptos" panose="020B0004020202020204" pitchFamily="34" charset="0"/>
              </a:rPr>
              <a:t>#1</a:t>
            </a:r>
            <a:r>
              <a:rPr lang="en-ZA" sz="2800" b="1" dirty="0">
                <a:effectLst/>
                <a:latin typeface="Aptos" panose="020B0004020202020204" pitchFamily="34" charset="0"/>
                <a:ea typeface="Aptos" panose="020B0004020202020204" pitchFamily="34" charset="0"/>
                <a:cs typeface="Aptos" panose="020B0004020202020204" pitchFamily="34" charset="0"/>
              </a:rPr>
              <a:t>. The poor</a:t>
            </a:r>
          </a:p>
        </p:txBody>
      </p:sp>
    </p:spTree>
    <p:extLst>
      <p:ext uri="{BB962C8B-B14F-4D97-AF65-F5344CB8AC3E}">
        <p14:creationId xmlns:p14="http://schemas.microsoft.com/office/powerpoint/2010/main" val="10549773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E6D07D7-EDE4-ED94-D353-8B8200D5D62A}"/>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05B2728-BA7B-DDCB-9DD9-F54E747FF9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F003225A-DB81-8A4A-16F5-A63211591E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66402"/>
            <a:ext cx="12191998" cy="1590742"/>
          </a:xfrm>
          <a:prstGeom prst="rect">
            <a:avLst/>
          </a:prstGeom>
          <a:gradFill>
            <a:gsLst>
              <a:gs pos="0">
                <a:srgbClr val="000000"/>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58022B5E-2C19-B137-01EB-97C17D61FA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70175"/>
            <a:ext cx="12185331" cy="1590742"/>
          </a:xfrm>
          <a:prstGeom prst="rect">
            <a:avLst/>
          </a:prstGeom>
          <a:gradFill>
            <a:gsLst>
              <a:gs pos="0">
                <a:schemeClr val="accent1">
                  <a:alpha val="0"/>
                </a:schemeClr>
              </a:gs>
              <a:gs pos="100000">
                <a:schemeClr val="accent1">
                  <a:lumMod val="50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3ED1417-3805-FAC1-39E0-A1DEF4D6E4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5265546"/>
            <a:ext cx="4076698" cy="1590742"/>
          </a:xfrm>
          <a:prstGeom prst="rect">
            <a:avLst/>
          </a:prstGeom>
          <a:gradFill>
            <a:gsLst>
              <a:gs pos="0">
                <a:schemeClr val="accent1">
                  <a:lumMod val="50000"/>
                </a:schemeClr>
              </a:gs>
              <a:gs pos="100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E32DFB36-5C21-C7BB-42DF-C9956BAE1E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3335" y="5263483"/>
            <a:ext cx="12192000" cy="1597433"/>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itle 1">
            <a:extLst>
              <a:ext uri="{FF2B5EF4-FFF2-40B4-BE49-F238E27FC236}">
                <a16:creationId xmlns:a16="http://schemas.microsoft.com/office/drawing/2014/main" id="{897B218E-404C-9D38-100C-EFFD286DC75E}"/>
              </a:ext>
            </a:extLst>
          </p:cNvPr>
          <p:cNvSpPr>
            <a:spLocks noGrp="1"/>
          </p:cNvSpPr>
          <p:nvPr>
            <p:ph type="title"/>
          </p:nvPr>
        </p:nvSpPr>
        <p:spPr>
          <a:xfrm>
            <a:off x="1371599" y="5510253"/>
            <a:ext cx="9895951" cy="1033669"/>
          </a:xfrm>
        </p:spPr>
        <p:txBody>
          <a:bodyPr>
            <a:normAutofit/>
          </a:bodyPr>
          <a:lstStyle/>
          <a:p>
            <a:pPr algn="ctr"/>
            <a:r>
              <a:rPr lang="en-US" sz="4000" dirty="0">
                <a:solidFill>
                  <a:srgbClr val="FFFFFF"/>
                </a:solidFill>
              </a:rPr>
              <a:t>Head    -    Heart    -    Hands</a:t>
            </a:r>
            <a:endParaRPr lang="en-ZA" sz="4000" dirty="0">
              <a:solidFill>
                <a:srgbClr val="FFFFFF"/>
              </a:solidFill>
            </a:endParaRPr>
          </a:p>
        </p:txBody>
      </p:sp>
      <p:sp>
        <p:nvSpPr>
          <p:cNvPr id="4" name="Rectangle 3">
            <a:extLst>
              <a:ext uri="{FF2B5EF4-FFF2-40B4-BE49-F238E27FC236}">
                <a16:creationId xmlns:a16="http://schemas.microsoft.com/office/drawing/2014/main" id="{02DCA6E9-3DC0-F327-D459-E2579D50B842}"/>
              </a:ext>
            </a:extLst>
          </p:cNvPr>
          <p:cNvSpPr/>
          <p:nvPr/>
        </p:nvSpPr>
        <p:spPr>
          <a:xfrm>
            <a:off x="7589318" y="5693712"/>
            <a:ext cx="1609109" cy="666750"/>
          </a:xfrm>
          <a:prstGeom prst="rect">
            <a:avLst/>
          </a:prstGeom>
          <a:noFill/>
          <a:ln w="28575">
            <a:solidFill>
              <a:srgbClr val="FFFF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5" name="Picture 4">
            <a:extLst>
              <a:ext uri="{FF2B5EF4-FFF2-40B4-BE49-F238E27FC236}">
                <a16:creationId xmlns:a16="http://schemas.microsoft.com/office/drawing/2014/main" id="{7A119A2C-48A1-3253-EF80-EA85C7C955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880" r="3880"/>
          <a:stretch/>
        </p:blipFill>
        <p:spPr bwMode="auto">
          <a:xfrm>
            <a:off x="-13338" y="1"/>
            <a:ext cx="12218670" cy="5298658"/>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65EFC984-6552-EC4C-3302-77C1EF36BAE9}"/>
              </a:ext>
            </a:extLst>
          </p:cNvPr>
          <p:cNvSpPr txBox="1"/>
          <p:nvPr/>
        </p:nvSpPr>
        <p:spPr>
          <a:xfrm>
            <a:off x="1077686" y="2555876"/>
            <a:ext cx="6172199" cy="2496013"/>
          </a:xfrm>
          <a:prstGeom prst="rect">
            <a:avLst/>
          </a:prstGeom>
          <a:solidFill>
            <a:srgbClr val="FFCC99"/>
          </a:solidFill>
        </p:spPr>
        <p:txBody>
          <a:bodyPr vert="horz" lIns="91440" tIns="45720" rIns="91440" bIns="45720" rtlCol="0" anchor="ctr">
            <a:normAutofit/>
          </a:bodyPr>
          <a:lstStyle>
            <a:lvl1pPr indent="0">
              <a:lnSpc>
                <a:spcPct val="90000"/>
              </a:lnSpc>
              <a:spcBef>
                <a:spcPts val="1000"/>
              </a:spcBef>
              <a:buFont typeface="Arial" panose="020B0604020202020204" pitchFamily="34" charset="0"/>
              <a:buNone/>
              <a:defRPr sz="2000" i="1">
                <a:latin typeface="Aptos" panose="020B0004020202020204"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1" u="none" strike="noStrike" kern="1200" cap="none" spc="0" normalizeH="0" baseline="0" noProof="0" dirty="0">
                <a:ln>
                  <a:noFill/>
                </a:ln>
                <a:solidFill>
                  <a:prstClr val="black"/>
                </a:solidFill>
                <a:effectLst/>
                <a:uLnTx/>
                <a:uFillTx/>
                <a:latin typeface="Aptos" panose="020B0004020202020204" pitchFamily="34" charset="0"/>
                <a:ea typeface="+mn-ea"/>
                <a:cs typeface="+mn-cs"/>
              </a:rPr>
              <a:t>1 Timothy 5:17-18 NLT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1" u="none" strike="noStrike" kern="1200" cap="none" spc="0" normalizeH="0" baseline="0" noProof="0" dirty="0">
                <a:ln>
                  <a:noFill/>
                </a:ln>
                <a:solidFill>
                  <a:prstClr val="black"/>
                </a:solidFill>
                <a:effectLst/>
                <a:uLnTx/>
                <a:uFillTx/>
                <a:latin typeface="Aptos" panose="020B0004020202020204" pitchFamily="34" charset="0"/>
                <a:ea typeface="+mn-ea"/>
                <a:cs typeface="+mn-cs"/>
              </a:rPr>
              <a:t>[17] Elders who do their work well should be respected and paid well, especially those who work hard at both preaching and teaching. [18] For the Scripture says, “You must not muzzle an ox to keep it from eating as it treads out the grain.” And in another place, “Those who work deserve their pay!”</a:t>
            </a:r>
          </a:p>
        </p:txBody>
      </p:sp>
      <p:sp>
        <p:nvSpPr>
          <p:cNvPr id="3" name="TextBox 2">
            <a:extLst>
              <a:ext uri="{FF2B5EF4-FFF2-40B4-BE49-F238E27FC236}">
                <a16:creationId xmlns:a16="http://schemas.microsoft.com/office/drawing/2014/main" id="{B56BC70A-6CCB-1651-00E9-B4E06CB0029A}"/>
              </a:ext>
            </a:extLst>
          </p:cNvPr>
          <p:cNvSpPr txBox="1"/>
          <p:nvPr/>
        </p:nvSpPr>
        <p:spPr>
          <a:xfrm>
            <a:off x="987132" y="686191"/>
            <a:ext cx="10072754"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4400" b="1"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rPr>
              <a:t>Q1. Where should we give money to? </a:t>
            </a:r>
          </a:p>
        </p:txBody>
      </p:sp>
      <p:sp>
        <p:nvSpPr>
          <p:cNvPr id="6" name="TextBox 5">
            <a:extLst>
              <a:ext uri="{FF2B5EF4-FFF2-40B4-BE49-F238E27FC236}">
                <a16:creationId xmlns:a16="http://schemas.microsoft.com/office/drawing/2014/main" id="{386A7E03-DBFF-06A4-23C6-BACFCDA51225}"/>
              </a:ext>
            </a:extLst>
          </p:cNvPr>
          <p:cNvSpPr txBox="1"/>
          <p:nvPr/>
        </p:nvSpPr>
        <p:spPr>
          <a:xfrm>
            <a:off x="987132" y="1944400"/>
            <a:ext cx="10072754"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2800" b="1"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rPr>
              <a:t>#</a:t>
            </a:r>
            <a:r>
              <a:rPr lang="en-ZA" sz="2800" b="1" dirty="0">
                <a:solidFill>
                  <a:prstClr val="black"/>
                </a:solidFill>
                <a:latin typeface="Aptos" panose="020B0004020202020204" pitchFamily="34" charset="0"/>
                <a:ea typeface="Aptos" panose="020B0004020202020204" pitchFamily="34" charset="0"/>
                <a:cs typeface="Aptos" panose="020B0004020202020204" pitchFamily="34" charset="0"/>
              </a:rPr>
              <a:t>2</a:t>
            </a:r>
            <a:r>
              <a:rPr kumimoji="0" lang="en-ZA" sz="2800" b="1"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rPr>
              <a:t>. The Church</a:t>
            </a:r>
          </a:p>
        </p:txBody>
      </p:sp>
    </p:spTree>
    <p:extLst>
      <p:ext uri="{BB962C8B-B14F-4D97-AF65-F5344CB8AC3E}">
        <p14:creationId xmlns:p14="http://schemas.microsoft.com/office/powerpoint/2010/main" val="22274171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155</TotalTime>
  <Words>744</Words>
  <Application>Microsoft Office PowerPoint</Application>
  <PresentationFormat>Widescreen</PresentationFormat>
  <Paragraphs>99</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Aptos</vt:lpstr>
      <vt:lpstr>Aptos Display</vt:lpstr>
      <vt:lpstr>Arial</vt:lpstr>
      <vt:lpstr>Office Theme</vt:lpstr>
      <vt:lpstr>A Heart of Generosity</vt:lpstr>
      <vt:lpstr>The upside-down kingdom</vt:lpstr>
      <vt:lpstr>The Generosity Practice</vt:lpstr>
      <vt:lpstr>PowerPoint Presentation</vt:lpstr>
      <vt:lpstr>Head    -    Heart    -    Hands</vt:lpstr>
      <vt:lpstr>Head    -    Heart    -    Hands</vt:lpstr>
      <vt:lpstr>Head    -    Heart    -    Hands</vt:lpstr>
      <vt:lpstr>Head    -    Heart    -    Hands</vt:lpstr>
      <vt:lpstr>Head    -    Heart    -    Hands</vt:lpstr>
      <vt:lpstr>Head    -    Heart    -    Hands</vt:lpstr>
      <vt:lpstr>Head    -    Heart    -    Hands</vt:lpstr>
      <vt:lpstr>Head    -    Heart    -    Hands</vt:lpstr>
      <vt:lpstr>Head    -    Heart    -    Hands</vt:lpstr>
      <vt:lpstr>Head    -    Heart    -    Hands</vt:lpstr>
      <vt:lpstr>Head    -    Heart    -    Hands</vt:lpstr>
      <vt:lpstr>Head    -    Heart    -    Hands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Douglas Macfarlane</dc:creator>
  <cp:lastModifiedBy>Douglas Macfarlane</cp:lastModifiedBy>
  <cp:revision>3</cp:revision>
  <dcterms:created xsi:type="dcterms:W3CDTF">2025-02-22T13:13:20Z</dcterms:created>
  <dcterms:modified xsi:type="dcterms:W3CDTF">2025-02-23T06:14:05Z</dcterms:modified>
</cp:coreProperties>
</file>