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2" r:id="rId5"/>
    <p:sldId id="293" r:id="rId6"/>
    <p:sldId id="294" r:id="rId7"/>
    <p:sldId id="295" r:id="rId8"/>
    <p:sldId id="296" r:id="rId9"/>
    <p:sldId id="297" r:id="rId10"/>
    <p:sldId id="298" r:id="rId11"/>
    <p:sldId id="299" r:id="rId12"/>
    <p:sldId id="300" r:id="rId13"/>
    <p:sldId id="30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942386-EC47-42AA-8FFF-9C10B3940A49}" v="15" dt="2024-10-17T07:55:23.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19" autoAdjust="0"/>
  </p:normalViewPr>
  <p:slideViewPr>
    <p:cSldViewPr snapToGrid="0">
      <p:cViewPr varScale="1">
        <p:scale>
          <a:sx n="79" d="100"/>
          <a:sy n="79" d="100"/>
        </p:scale>
        <p:origin x="4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GB"/>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10/17/2024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957750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7031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GB"/>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10/17/2024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49905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90950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10/17/2024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54514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38170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96916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GB"/>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10/17/2024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00753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10/17/2024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GB"/>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98808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10/17/2024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16409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BA1780-A246-4C7F-9267-727EF2F4E785}"/>
              </a:ext>
              <a:ext uri="{C183D7F6-B498-43B3-948B-1728B52AA6E4}">
                <adec:decorative xmlns:adec="http://schemas.microsoft.com/office/drawing/2017/decorative" val="1"/>
              </a:ext>
            </a:extLst>
          </p:cNvPr>
          <p:cNvPicPr>
            <a:picLocks noChangeAspect="1"/>
          </p:cNvPicPr>
          <p:nvPr/>
        </p:nvPicPr>
        <p:blipFill rotWithShape="1">
          <a:blip r:embed="rId3"/>
          <a:srcRect t="3846"/>
          <a:stretch/>
        </p:blipFill>
        <p:spPr>
          <a:xfrm>
            <a:off x="20" y="10"/>
            <a:ext cx="12191979" cy="6857990"/>
          </a:xfrm>
          <a:prstGeom prst="rect">
            <a:avLst/>
          </a:prstGeom>
        </p:spPr>
      </p:pic>
      <p:sp>
        <p:nvSpPr>
          <p:cNvPr id="19" name="Rectangle 1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en-US"/>
          </a:p>
        </p:txBody>
      </p:sp>
      <p:sp>
        <p:nvSpPr>
          <p:cNvPr id="21" name="Rectangle 2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en-US"/>
          </a:p>
        </p:txBody>
      </p:sp>
      <p:sp>
        <p:nvSpPr>
          <p:cNvPr id="2" name="Title 1">
            <a:extLst>
              <a:ext uri="{FF2B5EF4-FFF2-40B4-BE49-F238E27FC236}">
                <a16:creationId xmlns:a16="http://schemas.microsoft.com/office/drawing/2014/main" id="{C0D7398C-75E5-4CB0-BA4F-D7D5CF2495D4}"/>
              </a:ext>
            </a:extLst>
          </p:cNvPr>
          <p:cNvSpPr>
            <a:spLocks noGrp="1"/>
          </p:cNvSpPr>
          <p:nvPr>
            <p:ph type="ctrTitle"/>
          </p:nvPr>
        </p:nvSpPr>
        <p:spPr>
          <a:xfrm>
            <a:off x="1276055" y="2350017"/>
            <a:ext cx="4775075" cy="1630906"/>
          </a:xfrm>
        </p:spPr>
        <p:txBody>
          <a:bodyPr>
            <a:normAutofit/>
          </a:bodyPr>
          <a:lstStyle/>
          <a:p>
            <a:r>
              <a:rPr lang="en-US" sz="4400" dirty="0">
                <a:solidFill>
                  <a:schemeClr val="tx1"/>
                </a:solidFill>
              </a:rPr>
              <a:t>PRACTICING THE WAY</a:t>
            </a:r>
          </a:p>
        </p:txBody>
      </p:sp>
      <p:sp>
        <p:nvSpPr>
          <p:cNvPr id="3" name="Subtitle 2">
            <a:extLst>
              <a:ext uri="{FF2B5EF4-FFF2-40B4-BE49-F238E27FC236}">
                <a16:creationId xmlns:a16="http://schemas.microsoft.com/office/drawing/2014/main" id="{5C5BFB45-FC34-495C-9C68-F9641246C2EE}"/>
              </a:ext>
            </a:extLst>
          </p:cNvPr>
          <p:cNvSpPr>
            <a:spLocks noGrp="1"/>
          </p:cNvSpPr>
          <p:nvPr>
            <p:ph type="subTitle" idx="1"/>
          </p:nvPr>
        </p:nvSpPr>
        <p:spPr>
          <a:xfrm>
            <a:off x="1276055" y="3990546"/>
            <a:ext cx="4775075" cy="559656"/>
          </a:xfrm>
        </p:spPr>
        <p:txBody>
          <a:bodyPr>
            <a:normAutofit/>
          </a:bodyPr>
          <a:lstStyle/>
          <a:p>
            <a:r>
              <a:rPr lang="en-US" sz="2600" dirty="0">
                <a:solidFill>
                  <a:schemeClr val="tx1"/>
                </a:solidFill>
              </a:rPr>
              <a:t>SOLITUDE</a:t>
            </a:r>
          </a:p>
        </p:txBody>
      </p:sp>
    </p:spTree>
    <p:extLst>
      <p:ext uri="{BB962C8B-B14F-4D97-AF65-F5344CB8AC3E}">
        <p14:creationId xmlns:p14="http://schemas.microsoft.com/office/powerpoint/2010/main" val="215208291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16D879-6F1B-B4EC-408C-AF2B2FA6C0E8}"/>
              </a:ext>
            </a:extLst>
          </p:cNvPr>
          <p:cNvSpPr txBox="1"/>
          <p:nvPr/>
        </p:nvSpPr>
        <p:spPr>
          <a:xfrm>
            <a:off x="522514" y="2481942"/>
            <a:ext cx="11386458" cy="1569660"/>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S Lewis in his book “The Screwtape Letters “ writes that there are 2 things that the devil hates : music and silence and that the </a:t>
            </a:r>
            <a:r>
              <a:rPr lang="en-GB" sz="3200">
                <a:latin typeface="Calibri" panose="020F0502020204030204" pitchFamily="34" charset="0"/>
                <a:ea typeface="Calibri" panose="020F0502020204030204" pitchFamily="34" charset="0"/>
                <a:cs typeface="Calibri" panose="020F0502020204030204" pitchFamily="34" charset="0"/>
              </a:rPr>
              <a:t>devil’s counter-strategy is noise.</a:t>
            </a:r>
            <a:endParaRPr lang="en-ZA"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91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72A244-FBD0-928E-77D3-B48179E355E9}"/>
              </a:ext>
            </a:extLst>
          </p:cNvPr>
          <p:cNvSpPr txBox="1"/>
          <p:nvPr/>
        </p:nvSpPr>
        <p:spPr>
          <a:xfrm>
            <a:off x="925286" y="2624631"/>
            <a:ext cx="10842172" cy="1846659"/>
          </a:xfrm>
          <a:prstGeom prst="rect">
            <a:avLst/>
          </a:prstGeom>
          <a:noFill/>
        </p:spPr>
        <p:txBody>
          <a:bodyPr wrap="square" rtlCol="0">
            <a:spAutoFit/>
          </a:bodyPr>
          <a:lstStyle/>
          <a:p>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Blaise Pascal, the 17</a:t>
            </a:r>
            <a:r>
              <a:rPr lang="en-ZA" sz="3200" i="1" kern="1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 century philosopher said “ All the unhappiness of men arises from one single fact – that they cannot stay quietly in their own room.”</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4226430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525B79-77FF-760B-0852-095C6A50D845}"/>
              </a:ext>
            </a:extLst>
          </p:cNvPr>
          <p:cNvSpPr txBox="1"/>
          <p:nvPr/>
        </p:nvSpPr>
        <p:spPr>
          <a:xfrm>
            <a:off x="538843" y="2644170"/>
            <a:ext cx="11114314" cy="1569660"/>
          </a:xfrm>
          <a:prstGeom prst="rect">
            <a:avLst/>
          </a:prstGeom>
          <a:noFill/>
        </p:spPr>
        <p:txBody>
          <a:bodyPr wrap="square" rtlCol="0">
            <a:spAutoFit/>
          </a:bodyPr>
          <a:lstStyle/>
          <a:p>
            <a:r>
              <a:rPr lang="en-ZA" sz="3200" i="1" dirty="0">
                <a:effectLst/>
                <a:latin typeface="Calibri" panose="020F0502020204030204" pitchFamily="34" charset="0"/>
                <a:ea typeface="Calibri" panose="020F0502020204030204" pitchFamily="34" charset="0"/>
                <a:cs typeface="Times New Roman" panose="02020603050405020304" pitchFamily="18" charset="0"/>
              </a:rPr>
              <a:t>Nietzsche, another philosopher said: “When we are alone and quiet, we fear that something will be whispered in our ear, so we hate the silence and drug ourselves with social life.”</a:t>
            </a:r>
            <a:endParaRPr lang="en-ZA" sz="3200" dirty="0"/>
          </a:p>
        </p:txBody>
      </p:sp>
    </p:spTree>
    <p:extLst>
      <p:ext uri="{BB962C8B-B14F-4D97-AF65-F5344CB8AC3E}">
        <p14:creationId xmlns:p14="http://schemas.microsoft.com/office/powerpoint/2010/main" val="3731694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CAFF681-3352-3E32-856C-52EDEA85EABA}"/>
              </a:ext>
            </a:extLst>
          </p:cNvPr>
          <p:cNvSpPr txBox="1"/>
          <p:nvPr/>
        </p:nvSpPr>
        <p:spPr>
          <a:xfrm>
            <a:off x="533400" y="544286"/>
            <a:ext cx="11201400" cy="6311984"/>
          </a:xfrm>
          <a:prstGeom prst="rect">
            <a:avLst/>
          </a:prstGeom>
          <a:noFill/>
        </p:spPr>
        <p:txBody>
          <a:bodyPr wrap="square" rtlCol="0">
            <a:spAutoFit/>
          </a:bodyPr>
          <a:lstStyle/>
          <a:p>
            <a:pPr>
              <a:lnSpc>
                <a:spcPct val="107000"/>
              </a:lnSpc>
              <a:spcAft>
                <a:spcPts val="800"/>
              </a:spcAft>
            </a:pPr>
            <a:r>
              <a:rPr lang="en-ZA" sz="2800" i="1" kern="100" dirty="0">
                <a:effectLst/>
                <a:latin typeface="Calibri" panose="020F0502020204030204" pitchFamily="34" charset="0"/>
                <a:ea typeface="Calibri" panose="020F0502020204030204" pitchFamily="34" charset="0"/>
                <a:cs typeface="Times New Roman" panose="02020603050405020304" pitchFamily="18" charset="0"/>
              </a:rPr>
              <a:t>Matt.4 : 1 – 11.</a:t>
            </a:r>
            <a:endParaRPr lang="en-ZA"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i="1" kern="100" dirty="0">
                <a:effectLst/>
                <a:latin typeface="Calibri" panose="020F0502020204030204" pitchFamily="34" charset="0"/>
                <a:ea typeface="Calibri" panose="020F0502020204030204" pitchFamily="34" charset="0"/>
                <a:cs typeface="Times New Roman" panose="02020603050405020304" pitchFamily="18" charset="0"/>
              </a:rPr>
              <a:t>Then Jesus was led by the Spirit into the wilderness to be tempted by the devil. After fasting 40 days and 40 nights, he was hungry. The tempter came to him and said,” If you are the Son of God tell these stones to become bread.”</a:t>
            </a:r>
            <a:endParaRPr lang="en-ZA"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i="1" kern="100" dirty="0">
                <a:effectLst/>
                <a:latin typeface="Calibri" panose="020F0502020204030204" pitchFamily="34" charset="0"/>
                <a:ea typeface="Calibri" panose="020F0502020204030204" pitchFamily="34" charset="0"/>
                <a:cs typeface="Times New Roman" panose="02020603050405020304" pitchFamily="18" charset="0"/>
              </a:rPr>
              <a:t>Jesus answered,” It is written : man shall not live on bread alone, but on every word that comes from the mouth of God.”</a:t>
            </a:r>
            <a:endParaRPr lang="en-ZA"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i="1" kern="100" dirty="0">
                <a:effectLst/>
                <a:latin typeface="Calibri" panose="020F0502020204030204" pitchFamily="34" charset="0"/>
                <a:ea typeface="Calibri" panose="020F0502020204030204" pitchFamily="34" charset="0"/>
                <a:cs typeface="Times New Roman" panose="02020603050405020304" pitchFamily="18" charset="0"/>
              </a:rPr>
              <a:t>Then the devil took him to the Holy City and had him stand on the highest point of the temple. “ If you are the Son of God,” he said,” throw yourself down for it is written: “ He will command his angels concerning you, and they will lift you up in their hands, so that you will not strike your foot against a stone.”</a:t>
            </a:r>
            <a:endParaRPr lang="en-ZA"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493709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B946D6-6584-9683-FA32-0012BB3316F0}"/>
              </a:ext>
            </a:extLst>
          </p:cNvPr>
          <p:cNvSpPr txBox="1"/>
          <p:nvPr/>
        </p:nvSpPr>
        <p:spPr>
          <a:xfrm>
            <a:off x="506185" y="1138437"/>
            <a:ext cx="11179629" cy="4581126"/>
          </a:xfrm>
          <a:prstGeom prst="rect">
            <a:avLst/>
          </a:prstGeom>
          <a:noFill/>
        </p:spPr>
        <p:txBody>
          <a:bodyPr wrap="square" rtlCol="0">
            <a:spAutoFit/>
          </a:bodyPr>
          <a:lstStyle/>
          <a:p>
            <a:pPr>
              <a:lnSpc>
                <a:spcPct val="107000"/>
              </a:lnSpc>
              <a:spcAft>
                <a:spcPts val="800"/>
              </a:spcAft>
            </a:pP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Jesus answered him,” It is also written : ‘ Do not put the Lord your God to the test.”</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Again the devil took him to a very high mountain and showed him all the kingdoms of the world and their splendour. “ All this I will give you” he said,” if you will bow down and worship me.”</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Jesus said to him,” Away from me, Satan! For it is written: ‘ Worship the Lord your God, and serve him only.”</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ZA" sz="3200" i="1" dirty="0">
                <a:effectLst/>
                <a:latin typeface="Calibri" panose="020F0502020204030204" pitchFamily="34" charset="0"/>
                <a:ea typeface="Calibri" panose="020F0502020204030204" pitchFamily="34" charset="0"/>
                <a:cs typeface="Times New Roman" panose="02020603050405020304" pitchFamily="18" charset="0"/>
              </a:rPr>
              <a:t>Then the devil left him, and angels came and attended him.</a:t>
            </a:r>
            <a:endParaRPr lang="en-ZA" sz="3200" dirty="0"/>
          </a:p>
        </p:txBody>
      </p:sp>
    </p:spTree>
    <p:extLst>
      <p:ext uri="{BB962C8B-B14F-4D97-AF65-F5344CB8AC3E}">
        <p14:creationId xmlns:p14="http://schemas.microsoft.com/office/powerpoint/2010/main" val="1863435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7E9535-63D1-8E19-F626-9CB5E9EFDAC3}"/>
              </a:ext>
            </a:extLst>
          </p:cNvPr>
          <p:cNvSpPr txBox="1"/>
          <p:nvPr/>
        </p:nvSpPr>
        <p:spPr>
          <a:xfrm>
            <a:off x="625929" y="2656114"/>
            <a:ext cx="11484428" cy="1354217"/>
          </a:xfrm>
          <a:prstGeom prst="rect">
            <a:avLst/>
          </a:prstGeom>
          <a:noFill/>
        </p:spPr>
        <p:txBody>
          <a:bodyPr wrap="square" rtlCol="0">
            <a:spAutoFit/>
          </a:bodyPr>
          <a:lstStyle/>
          <a:p>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But the </a:t>
            </a:r>
            <a:r>
              <a:rPr lang="en-ZA" sz="3200" i="1" kern="100" dirty="0" err="1">
                <a:effectLst/>
                <a:latin typeface="Calibri" panose="020F0502020204030204" pitchFamily="34" charset="0"/>
                <a:ea typeface="Calibri" panose="020F0502020204030204" pitchFamily="34" charset="0"/>
                <a:cs typeface="Times New Roman" panose="02020603050405020304" pitchFamily="18" charset="0"/>
              </a:rPr>
              <a:t>eremos</a:t>
            </a: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 isn’t the place of weakness, but the place of strength.</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2806874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71FB59-5B14-F0FD-2143-AD25DB87D375}"/>
              </a:ext>
            </a:extLst>
          </p:cNvPr>
          <p:cNvSpPr txBox="1"/>
          <p:nvPr/>
        </p:nvSpPr>
        <p:spPr>
          <a:xfrm>
            <a:off x="359229" y="2558143"/>
            <a:ext cx="11451771" cy="1354217"/>
          </a:xfrm>
          <a:prstGeom prst="rect">
            <a:avLst/>
          </a:prstGeom>
          <a:noFill/>
        </p:spPr>
        <p:txBody>
          <a:bodyPr wrap="square" rtlCol="0">
            <a:spAutoFit/>
          </a:bodyPr>
          <a:lstStyle/>
          <a:p>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So they went into the </a:t>
            </a:r>
            <a:r>
              <a:rPr lang="en-ZA" sz="3200" i="1" kern="100" dirty="0" err="1">
                <a:effectLst/>
                <a:latin typeface="Calibri" panose="020F0502020204030204" pitchFamily="34" charset="0"/>
                <a:ea typeface="Calibri" panose="020F0502020204030204" pitchFamily="34" charset="0"/>
                <a:cs typeface="Times New Roman" panose="02020603050405020304" pitchFamily="18" charset="0"/>
              </a:rPr>
              <a:t>eremos</a:t>
            </a: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 not to flee but to fight ; not to escape but to engage ; not to be on the defence but to be on the offensive.</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207635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49317F-D3F4-DCFC-6283-CC7D3E556B7D}"/>
              </a:ext>
            </a:extLst>
          </p:cNvPr>
          <p:cNvSpPr txBox="1"/>
          <p:nvPr/>
        </p:nvSpPr>
        <p:spPr>
          <a:xfrm>
            <a:off x="402771" y="1426029"/>
            <a:ext cx="11397343" cy="4365682"/>
          </a:xfrm>
          <a:prstGeom prst="rect">
            <a:avLst/>
          </a:prstGeom>
          <a:noFill/>
        </p:spPr>
        <p:txBody>
          <a:bodyPr wrap="square" rtlCol="0">
            <a:spAutoFit/>
          </a:bodyPr>
          <a:lstStyle/>
          <a:p>
            <a:pPr>
              <a:lnSpc>
                <a:spcPct val="107000"/>
              </a:lnSpc>
              <a:spcAft>
                <a:spcPts val="800"/>
              </a:spcAft>
            </a:pP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The world is the system of values, practices and social norms of a sinful society.</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The flesh is our base, primal drives for self-gratification especially in regard to sexuality and our survival. It is our lust and our greed and our fear.</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3200" i="1" kern="100" dirty="0">
                <a:effectLst/>
                <a:latin typeface="Calibri" panose="020F0502020204030204" pitchFamily="34" charset="0"/>
                <a:ea typeface="Calibri" panose="020F0502020204030204" pitchFamily="34" charset="0"/>
                <a:cs typeface="Times New Roman" panose="02020603050405020304" pitchFamily="18" charset="0"/>
              </a:rPr>
              <a:t>The devil is a real spiritual being who is the force of evil in us and in our society, at war with all that is good, beautiful and true.</a:t>
            </a:r>
            <a:endParaRPr lang="en-ZA"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Tree>
    <p:extLst>
      <p:ext uri="{BB962C8B-B14F-4D97-AF65-F5344CB8AC3E}">
        <p14:creationId xmlns:p14="http://schemas.microsoft.com/office/powerpoint/2010/main" val="3926103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CF18C2-3E59-C3A4-A3C1-4B41EF1D8427}"/>
              </a:ext>
            </a:extLst>
          </p:cNvPr>
          <p:cNvSpPr txBox="1"/>
          <p:nvPr/>
        </p:nvSpPr>
        <p:spPr>
          <a:xfrm>
            <a:off x="500742" y="2264228"/>
            <a:ext cx="11430000" cy="255454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Ruth Hayley writes : The practices of Solitude and silence are radical because they challenge us on every level of our existence…All the forces of evil band together to prevent our knowing God in this way, because it brings to an end the dominion of those powers in our lives</a:t>
            </a:r>
            <a:r>
              <a:rPr lang="en-GB" dirty="0">
                <a:latin typeface="Calibri" panose="020F0502020204030204" pitchFamily="34" charset="0"/>
                <a:ea typeface="Calibri" panose="020F0502020204030204" pitchFamily="34" charset="0"/>
                <a:cs typeface="Calibri" panose="020F0502020204030204" pitchFamily="34" charset="0"/>
              </a:rPr>
              <a:t>.</a:t>
            </a:r>
            <a:endParaRPr lang="en-Z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72870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50DB95DD-0319-4EE5-8C5C-9CEDF75E02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2713E1-6312-427E-BFCB-C5A5DA301373}">
  <ds:schemaRefs>
    <ds:schemaRef ds:uri="http://schemas.microsoft.com/sharepoint/v3/contenttype/forms"/>
  </ds:schemaRefs>
</ds:datastoreItem>
</file>

<file path=customXml/itemProps3.xml><?xml version="1.0" encoding="utf-8"?>
<ds:datastoreItem xmlns:ds="http://schemas.openxmlformats.org/officeDocument/2006/customXml" ds:itemID="{52F3B215-496E-4790-A364-7C1C46DEC77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{8678104E-8731-4034-B4DB-E592ECDEB423}tf78829772_win32</Template>
  <TotalTime>40</TotalTime>
  <Words>548</Words>
  <Application>Microsoft Office PowerPoint</Application>
  <PresentationFormat>Widescreen</PresentationFormat>
  <Paragraphs>19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Garamond</vt:lpstr>
      <vt:lpstr>Sagona Book</vt:lpstr>
      <vt:lpstr>Sagona ExtraLight</vt:lpstr>
      <vt:lpstr>SavonVTI</vt:lpstr>
      <vt:lpstr>PRACTICING THE WAY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Henry Hendricks</dc:creator>
  <cp:lastModifiedBy>Pam Bircher</cp:lastModifiedBy>
  <cp:revision>3</cp:revision>
  <dcterms:created xsi:type="dcterms:W3CDTF">2024-10-17T07:21:47Z</dcterms:created>
  <dcterms:modified xsi:type="dcterms:W3CDTF">2024-10-17T16:15:46Z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