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sldIdLst>
    <p:sldId id="293" r:id="rId5"/>
    <p:sldId id="302" r:id="rId6"/>
    <p:sldId id="299" r:id="rId7"/>
    <p:sldId id="305" r:id="rId8"/>
    <p:sldId id="306" r:id="rId9"/>
    <p:sldId id="318" r:id="rId10"/>
    <p:sldId id="324" r:id="rId11"/>
    <p:sldId id="319" r:id="rId12"/>
    <p:sldId id="320" r:id="rId13"/>
    <p:sldId id="321" r:id="rId14"/>
    <p:sldId id="312" r:id="rId15"/>
    <p:sldId id="317" r:id="rId16"/>
    <p:sldId id="313" r:id="rId17"/>
    <p:sldId id="314" r:id="rId18"/>
    <p:sldId id="315" r:id="rId19"/>
    <p:sldId id="316" r:id="rId20"/>
    <p:sldId id="325" r:id="rId21"/>
    <p:sldId id="323"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19" autoAdjust="0"/>
  </p:normalViewPr>
  <p:slideViewPr>
    <p:cSldViewPr snapToGrid="0">
      <p:cViewPr varScale="1">
        <p:scale>
          <a:sx n="73" d="100"/>
          <a:sy n="73" d="100"/>
        </p:scale>
        <p:origin x="36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A0C0817-A112-4847-8014-A94B7D2A4EA3}" type="datetime1">
              <a:rPr lang="en-US" smtClean="0"/>
              <a:t>10/13/2024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512886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6FA2B21-3FCD-4721-B95C-427943F61125}" type="datetime1">
              <a:rPr lang="en-US" smtClean="0"/>
              <a:t>10/13/2024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61498085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F6FA2B21-3FCD-4721-B95C-427943F61125}" type="datetime1">
              <a:rPr lang="en-US" smtClean="0"/>
              <a:t>10/13/2024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22785896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F6FA2B21-3FCD-4721-B95C-427943F61125}" type="datetime1">
              <a:rPr lang="en-US" smtClean="0"/>
              <a:t>10/13/2024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88801113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FA2B21-3FCD-4721-B95C-427943F61125}" type="datetime1">
              <a:rPr lang="en-US" smtClean="0"/>
              <a:t>10/13/2024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58659699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6FA2B21-3FCD-4721-B95C-427943F61125}" type="datetime1">
              <a:rPr lang="en-US" smtClean="0"/>
              <a:t>10/13/2024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82216068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6FA2B21-3FCD-4721-B95C-427943F61125}" type="datetime1">
              <a:rPr lang="en-US" smtClean="0"/>
              <a:t>10/13/2024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591835787"/>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10/13/2024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41620580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10/13/2024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46036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7332B432-ACDA-4023-A761-2BAB76577B62}" type="datetime1">
              <a:rPr lang="en-US" smtClean="0"/>
              <a:t>10/13/2024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647578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9C646AA-F36E-4540-911D-FFFC0A0EF24A}" type="datetime1">
              <a:rPr lang="en-US" smtClean="0"/>
              <a:t>10/13/2024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618541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10/13/2024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778274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10/13/2024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891021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F9A96C99-B8F8-4528-BD05-0E16E943DC09}" type="datetime1">
              <a:rPr lang="en-US" smtClean="0"/>
              <a:t>10/13/2024</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396722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03636942-C211-4B28-8DBD-C953E00AF71B}" type="datetime1">
              <a:rPr lang="en-US" smtClean="0"/>
              <a:t>10/13/2024</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550210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7E8D12A6-918A-48BD-8CB9-CA713993B0EA}" type="datetime1">
              <a:rPr lang="en-US" smtClean="0"/>
              <a:t>10/13/2024</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606970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78CE86-875F-4587-BCF6-FA054AFC0D53}" type="datetime1">
              <a:rPr lang="en-US" smtClean="0"/>
              <a:pPr/>
              <a:t>10/13/2024</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359105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F6FA2B21-3FCD-4721-B95C-427943F61125}" type="datetime1">
              <a:rPr lang="en-US" smtClean="0"/>
              <a:t>10/13/2024</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699374745"/>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9F73848-91FE-4D29-B0DC-BFC408416682}"/>
              </a:ext>
              <a:ext uri="{C183D7F6-B498-43B3-948B-1728B52AA6E4}">
                <adec:decorative xmlns:adec="http://schemas.microsoft.com/office/drawing/2017/decorative" val="1"/>
              </a:ext>
            </a:extLst>
          </p:cNvPr>
          <p:cNvPicPr>
            <a:picLocks noChangeAspect="1"/>
          </p:cNvPicPr>
          <p:nvPr/>
        </p:nvPicPr>
        <p:blipFill rotWithShape="1">
          <a:blip r:embed="rId3">
            <a:duotone>
              <a:prstClr val="black"/>
              <a:schemeClr val="accent5">
                <a:tint val="45000"/>
                <a:satMod val="400000"/>
              </a:schemeClr>
            </a:duotone>
            <a:alphaModFix amt="25000"/>
            <a:extLst>
              <a:ext uri="{28A0092B-C50C-407E-A947-70E740481C1C}">
                <a14:useLocalDpi xmlns:a14="http://schemas.microsoft.com/office/drawing/2010/main" val="0"/>
              </a:ext>
            </a:extLst>
          </a:blip>
          <a:srcRect t="9091" r="9091"/>
          <a:stretch/>
        </p:blipFill>
        <p:spPr>
          <a:xfrm>
            <a:off x="20" y="-839"/>
            <a:ext cx="12191980" cy="6858000"/>
          </a:xfrm>
          <a:prstGeom prst="rect">
            <a:avLst/>
          </a:prstGeom>
        </p:spPr>
      </p:pic>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154955" y="1447800"/>
            <a:ext cx="8825658" cy="3329581"/>
          </a:xfrm>
        </p:spPr>
        <p:txBody>
          <a:bodyPr>
            <a:normAutofit/>
          </a:bodyPr>
          <a:lstStyle/>
          <a:p>
            <a:r>
              <a:rPr lang="en-US" dirty="0"/>
              <a:t>Solitude</a:t>
            </a:r>
          </a:p>
        </p:txBody>
      </p:sp>
      <p:sp>
        <p:nvSpPr>
          <p:cNvPr id="5" name="Subtitle 4">
            <a:extLst>
              <a:ext uri="{FF2B5EF4-FFF2-40B4-BE49-F238E27FC236}">
                <a16:creationId xmlns:a16="http://schemas.microsoft.com/office/drawing/2014/main" id="{AC1CCB69-9E2E-F7C3-7F3D-A2D94EB18D3C}"/>
              </a:ext>
            </a:extLst>
          </p:cNvPr>
          <p:cNvSpPr>
            <a:spLocks noGrp="1"/>
          </p:cNvSpPr>
          <p:nvPr>
            <p:ph type="subTitle" idx="1"/>
          </p:nvPr>
        </p:nvSpPr>
        <p:spPr>
          <a:xfrm>
            <a:off x="1154955" y="4777380"/>
            <a:ext cx="8825658" cy="861420"/>
          </a:xfrm>
        </p:spPr>
        <p:txBody>
          <a:bodyPr>
            <a:normAutofit/>
          </a:bodyPr>
          <a:lstStyle/>
          <a:p>
            <a:r>
              <a:rPr lang="en-US" dirty="0"/>
              <a:t>ENCOUNTER WITH OUR SELF</a:t>
            </a:r>
            <a:endParaRPr lang="en-ZA" dirty="0"/>
          </a:p>
        </p:txBody>
      </p:sp>
      <p:sp>
        <p:nvSpPr>
          <p:cNvPr id="11" name="Rectangle 10">
            <a:extLst>
              <a:ext uri="{FF2B5EF4-FFF2-40B4-BE49-F238E27FC236}">
                <a16:creationId xmlns:a16="http://schemas.microsoft.com/office/drawing/2014/main" id="{C885E190-58DD-42DD-A4A8-401E15C92A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ZA"/>
          </a:p>
        </p:txBody>
      </p:sp>
    </p:spTree>
    <p:extLst>
      <p:ext uri="{BB962C8B-B14F-4D97-AF65-F5344CB8AC3E}">
        <p14:creationId xmlns:p14="http://schemas.microsoft.com/office/powerpoint/2010/main" val="4269681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6D408-5FD0-1ED2-8CEE-4AF6F1646593}"/>
              </a:ext>
            </a:extLst>
          </p:cNvPr>
          <p:cNvSpPr>
            <a:spLocks noGrp="1"/>
          </p:cNvSpPr>
          <p:nvPr>
            <p:ph type="title"/>
          </p:nvPr>
        </p:nvSpPr>
        <p:spPr>
          <a:xfrm>
            <a:off x="2133600" y="609600"/>
            <a:ext cx="7917235" cy="1243647"/>
          </a:xfrm>
        </p:spPr>
        <p:txBody>
          <a:bodyPr/>
          <a:lstStyle/>
          <a:p>
            <a:r>
              <a:rPr lang="en-US" sz="4800" b="1" dirty="0"/>
              <a:t>The problem of Distraction</a:t>
            </a:r>
            <a:endParaRPr lang="en-ZA" sz="4800" dirty="0"/>
          </a:p>
        </p:txBody>
      </p:sp>
      <p:sp>
        <p:nvSpPr>
          <p:cNvPr id="3" name="Content Placeholder 2">
            <a:extLst>
              <a:ext uri="{FF2B5EF4-FFF2-40B4-BE49-F238E27FC236}">
                <a16:creationId xmlns:a16="http://schemas.microsoft.com/office/drawing/2014/main" id="{DE999AE6-DDF4-2C67-6193-45AC2E9911D5}"/>
              </a:ext>
            </a:extLst>
          </p:cNvPr>
          <p:cNvSpPr>
            <a:spLocks noGrp="1"/>
          </p:cNvSpPr>
          <p:nvPr>
            <p:ph idx="1"/>
          </p:nvPr>
        </p:nvSpPr>
        <p:spPr/>
        <p:txBody>
          <a:bodyPr>
            <a:normAutofit/>
          </a:bodyPr>
          <a:lstStyle/>
          <a:p>
            <a:pPr marL="457200" indent="-457200">
              <a:buFont typeface="Arial" panose="020B0604020202020204" pitchFamily="34" charset="0"/>
              <a:buChar char="•"/>
            </a:pPr>
            <a:r>
              <a:rPr lang="en-US" sz="3200" kern="100" dirty="0">
                <a:latin typeface="Aptos" panose="020B0004020202020204" pitchFamily="34" charset="0"/>
                <a:cs typeface="Times New Roman" panose="02020603050405020304" pitchFamily="18" charset="0"/>
              </a:rPr>
              <a:t>Cultural distractions:</a:t>
            </a:r>
          </a:p>
          <a:p>
            <a:pPr marL="857250" lvl="1" indent="-457200">
              <a:buFont typeface="Arial" panose="020B0604020202020204" pitchFamily="34" charset="0"/>
              <a:buChar char="•"/>
            </a:pPr>
            <a:r>
              <a:rPr lang="en-US" sz="3000" kern="100" dirty="0">
                <a:latin typeface="Aptos" panose="020B0004020202020204" pitchFamily="34" charset="0"/>
                <a:cs typeface="Times New Roman" panose="02020603050405020304" pitchFamily="18" charset="0"/>
              </a:rPr>
              <a:t>Travel</a:t>
            </a:r>
          </a:p>
          <a:p>
            <a:pPr marL="857250" lvl="1" indent="-457200">
              <a:buFont typeface="Arial" panose="020B0604020202020204" pitchFamily="34" charset="0"/>
              <a:buChar char="•"/>
            </a:pPr>
            <a:r>
              <a:rPr lang="en-US" sz="3000" kern="100" dirty="0">
                <a:latin typeface="Aptos" panose="020B0004020202020204" pitchFamily="34" charset="0"/>
                <a:cs typeface="Times New Roman" panose="02020603050405020304" pitchFamily="18" charset="0"/>
              </a:rPr>
              <a:t>Shopping</a:t>
            </a:r>
          </a:p>
          <a:p>
            <a:pPr marL="857250" lvl="1" indent="-457200">
              <a:buFont typeface="Arial" panose="020B0604020202020204" pitchFamily="34" charset="0"/>
              <a:buChar char="•"/>
            </a:pPr>
            <a:r>
              <a:rPr lang="en-US" sz="3000" kern="100" dirty="0">
                <a:latin typeface="Aptos" panose="020B0004020202020204" pitchFamily="34" charset="0"/>
                <a:cs typeface="Times New Roman" panose="02020603050405020304" pitchFamily="18" charset="0"/>
              </a:rPr>
              <a:t>Sports</a:t>
            </a:r>
          </a:p>
          <a:p>
            <a:pPr marL="857250" lvl="1" indent="-457200">
              <a:buFont typeface="Arial" panose="020B0604020202020204" pitchFamily="34" charset="0"/>
              <a:buChar char="•"/>
            </a:pPr>
            <a:r>
              <a:rPr lang="en-US" sz="3000" kern="100" dirty="0">
                <a:latin typeface="Aptos" panose="020B0004020202020204" pitchFamily="34" charset="0"/>
                <a:cs typeface="Times New Roman" panose="02020603050405020304" pitchFamily="18" charset="0"/>
              </a:rPr>
              <a:t>Smart Phones</a:t>
            </a:r>
          </a:p>
          <a:p>
            <a:pPr marL="457200" indent="-457200">
              <a:buFont typeface="Arial" panose="020B0604020202020204" pitchFamily="34" charset="0"/>
              <a:buChar char="•"/>
            </a:pPr>
            <a:r>
              <a:rPr lang="en-ZA" sz="3200" kern="100" dirty="0">
                <a:latin typeface="Aptos" panose="020B0004020202020204" pitchFamily="34" charset="0"/>
                <a:cs typeface="Times New Roman" panose="02020603050405020304" pitchFamily="18" charset="0"/>
              </a:rPr>
              <a:t>God “things” can be a distraction from God</a:t>
            </a:r>
          </a:p>
          <a:p>
            <a:pPr marL="0" indent="0">
              <a:buNone/>
            </a:pPr>
            <a:endParaRPr lang="en-ZA" dirty="0"/>
          </a:p>
        </p:txBody>
      </p:sp>
    </p:spTree>
    <p:extLst>
      <p:ext uri="{BB962C8B-B14F-4D97-AF65-F5344CB8AC3E}">
        <p14:creationId xmlns:p14="http://schemas.microsoft.com/office/powerpoint/2010/main" val="2158642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0" dur="500"/>
                                        <p:tgtEl>
                                          <p:spTgt spid="3">
                                            <p:txEl>
                                              <p:pRg st="1" end="1"/>
                                            </p:txEl>
                                          </p:spTgt>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3" dur="500"/>
                                        <p:tgtEl>
                                          <p:spTgt spid="3">
                                            <p:txEl>
                                              <p:pRg st="2" end="2"/>
                                            </p:txEl>
                                          </p:spTgt>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6" dur="500"/>
                                        <p:tgtEl>
                                          <p:spTgt spid="3">
                                            <p:txEl>
                                              <p:pRg st="3" end="3"/>
                                            </p:txEl>
                                          </p:spTgt>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randombar(horizontal)">
                                      <p:cBhvr>
                                        <p:cTn id="19" dur="5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p:txBody>
          <a:bodyPr>
            <a:normAutofit/>
          </a:bodyPr>
          <a:lstStyle/>
          <a:p>
            <a:pPr algn="ctr"/>
            <a:r>
              <a:rPr lang="en-US" b="1" dirty="0"/>
              <a:t>Spiritual Bypassing</a:t>
            </a:r>
          </a:p>
        </p:txBody>
      </p:sp>
      <p:pic>
        <p:nvPicPr>
          <p:cNvPr id="6" name="Picture 5">
            <a:extLst>
              <a:ext uri="{FF2B5EF4-FFF2-40B4-BE49-F238E27FC236}">
                <a16:creationId xmlns:a16="http://schemas.microsoft.com/office/drawing/2014/main" id="{9685ED17-6F76-4EA1-589C-51E8EB3578C4}"/>
              </a:ext>
            </a:extLst>
          </p:cNvPr>
          <p:cNvPicPr>
            <a:picLocks noChangeAspect="1"/>
          </p:cNvPicPr>
          <p:nvPr/>
        </p:nvPicPr>
        <p:blipFill>
          <a:blip r:embed="rId2"/>
          <a:stretch>
            <a:fillRect/>
          </a:stretch>
        </p:blipFill>
        <p:spPr>
          <a:xfrm>
            <a:off x="1217731" y="1419267"/>
            <a:ext cx="9441561" cy="4986015"/>
          </a:xfrm>
          <a:prstGeom prst="rect">
            <a:avLst/>
          </a:prstGeom>
        </p:spPr>
      </p:pic>
    </p:spTree>
    <p:extLst>
      <p:ext uri="{BB962C8B-B14F-4D97-AF65-F5344CB8AC3E}">
        <p14:creationId xmlns:p14="http://schemas.microsoft.com/office/powerpoint/2010/main" val="3512127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6D408-5FD0-1ED2-8CEE-4AF6F1646593}"/>
              </a:ext>
            </a:extLst>
          </p:cNvPr>
          <p:cNvSpPr>
            <a:spLocks noGrp="1"/>
          </p:cNvSpPr>
          <p:nvPr>
            <p:ph type="title"/>
          </p:nvPr>
        </p:nvSpPr>
        <p:spPr>
          <a:xfrm>
            <a:off x="1271451" y="452718"/>
            <a:ext cx="8779383" cy="1400530"/>
          </a:xfrm>
        </p:spPr>
        <p:txBody>
          <a:bodyPr/>
          <a:lstStyle/>
          <a:p>
            <a:r>
              <a:rPr lang="en-US" b="1" dirty="0"/>
              <a:t>How do we face Our Self (Pain)? </a:t>
            </a:r>
            <a:endParaRPr lang="en-ZA" dirty="0"/>
          </a:p>
        </p:txBody>
      </p:sp>
      <p:sp>
        <p:nvSpPr>
          <p:cNvPr id="3" name="Content Placeholder 2">
            <a:extLst>
              <a:ext uri="{FF2B5EF4-FFF2-40B4-BE49-F238E27FC236}">
                <a16:creationId xmlns:a16="http://schemas.microsoft.com/office/drawing/2014/main" id="{DE999AE6-DDF4-2C67-6193-45AC2E9911D5}"/>
              </a:ext>
            </a:extLst>
          </p:cNvPr>
          <p:cNvSpPr>
            <a:spLocks noGrp="1"/>
          </p:cNvSpPr>
          <p:nvPr>
            <p:ph idx="1"/>
          </p:nvPr>
        </p:nvSpPr>
        <p:spPr/>
        <p:txBody>
          <a:bodyPr>
            <a:normAutofit lnSpcReduction="10000"/>
          </a:bodyPr>
          <a:lstStyle/>
          <a:p>
            <a:pPr marL="0" indent="0">
              <a:buNone/>
            </a:pPr>
            <a:r>
              <a:rPr lang="en-US" sz="2800" dirty="0"/>
              <a:t>To be free of our pain we must face our pain.</a:t>
            </a:r>
          </a:p>
          <a:p>
            <a:pPr marL="0" indent="0">
              <a:buNone/>
            </a:pPr>
            <a:r>
              <a:rPr lang="en-US" sz="2800" dirty="0"/>
              <a:t>How? Apprentice under Jesus, who was himself a Man of sorrows:</a:t>
            </a:r>
          </a:p>
          <a:p>
            <a:pPr marL="0" indent="0">
              <a:buNone/>
            </a:pPr>
            <a:endParaRPr lang="en-US" sz="2800" dirty="0"/>
          </a:p>
          <a:p>
            <a:pPr marL="0" indent="0">
              <a:buNone/>
            </a:pPr>
            <a:r>
              <a:rPr lang="en-US" sz="2800" dirty="0"/>
              <a:t>Matthew 26:36 – 46</a:t>
            </a:r>
          </a:p>
          <a:p>
            <a:pPr marL="514350" indent="-514350">
              <a:buAutoNum type="arabicParenR"/>
            </a:pPr>
            <a:r>
              <a:rPr lang="en-US" sz="2800" dirty="0"/>
              <a:t>Gave his feelings to his Father</a:t>
            </a:r>
          </a:p>
          <a:p>
            <a:pPr marL="514350" indent="-514350">
              <a:buAutoNum type="arabicParenR"/>
            </a:pPr>
            <a:r>
              <a:rPr lang="en-US" sz="2800" dirty="0"/>
              <a:t>Gave his desires to his Father</a:t>
            </a:r>
          </a:p>
          <a:p>
            <a:pPr marL="514350" indent="-514350">
              <a:buAutoNum type="arabicParenR"/>
            </a:pPr>
            <a:r>
              <a:rPr lang="en-US" sz="2800" dirty="0"/>
              <a:t>Gave his trust to his Father</a:t>
            </a:r>
          </a:p>
          <a:p>
            <a:pPr marL="0" indent="0">
              <a:buNone/>
            </a:pPr>
            <a:endParaRPr lang="en-ZA" dirty="0"/>
          </a:p>
        </p:txBody>
      </p:sp>
    </p:spTree>
    <p:extLst>
      <p:ext uri="{BB962C8B-B14F-4D97-AF65-F5344CB8AC3E}">
        <p14:creationId xmlns:p14="http://schemas.microsoft.com/office/powerpoint/2010/main" val="1411315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6D408-5FD0-1ED2-8CEE-4AF6F1646593}"/>
              </a:ext>
            </a:extLst>
          </p:cNvPr>
          <p:cNvSpPr>
            <a:spLocks noGrp="1"/>
          </p:cNvSpPr>
          <p:nvPr>
            <p:ph type="title"/>
          </p:nvPr>
        </p:nvSpPr>
        <p:spPr/>
        <p:txBody>
          <a:bodyPr/>
          <a:lstStyle/>
          <a:p>
            <a:r>
              <a:rPr lang="en-US" b="1" dirty="0"/>
              <a:t>How do we face Our Self (Pain)? </a:t>
            </a:r>
            <a:endParaRPr lang="en-ZA" dirty="0"/>
          </a:p>
        </p:txBody>
      </p:sp>
      <p:sp>
        <p:nvSpPr>
          <p:cNvPr id="3" name="Content Placeholder 2">
            <a:extLst>
              <a:ext uri="{FF2B5EF4-FFF2-40B4-BE49-F238E27FC236}">
                <a16:creationId xmlns:a16="http://schemas.microsoft.com/office/drawing/2014/main" id="{DE999AE6-DDF4-2C67-6193-45AC2E9911D5}"/>
              </a:ext>
            </a:extLst>
          </p:cNvPr>
          <p:cNvSpPr>
            <a:spLocks noGrp="1"/>
          </p:cNvSpPr>
          <p:nvPr>
            <p:ph idx="1"/>
          </p:nvPr>
        </p:nvSpPr>
        <p:spPr/>
        <p:txBody>
          <a:bodyPr>
            <a:normAutofit/>
          </a:bodyPr>
          <a:lstStyle/>
          <a:p>
            <a:pPr>
              <a:buFont typeface="Arial" panose="020B0604020202020204" pitchFamily="34" charset="0"/>
              <a:buChar char="•"/>
            </a:pPr>
            <a:r>
              <a:rPr lang="en-US" sz="2800" dirty="0"/>
              <a:t>It is a lie that we solve our pain by moving away from it. The </a:t>
            </a:r>
            <a:r>
              <a:rPr lang="en-ZA" sz="2800" dirty="0"/>
              <a:t>truth is that we are healed by moving towards our pain and meeting God in it.</a:t>
            </a:r>
          </a:p>
          <a:p>
            <a:pPr marL="0" indent="0">
              <a:buNone/>
            </a:pPr>
            <a:endParaRPr lang="en-ZA" sz="2800" dirty="0"/>
          </a:p>
          <a:p>
            <a:pPr>
              <a:buFont typeface="Arial" panose="020B0604020202020204" pitchFamily="34" charset="0"/>
              <a:buChar char="•"/>
            </a:pPr>
            <a:r>
              <a:rPr lang="en-ZA" sz="2800" dirty="0"/>
              <a:t>Giving your feelings to the Father</a:t>
            </a:r>
          </a:p>
          <a:p>
            <a:pPr>
              <a:buFont typeface="Arial" panose="020B0604020202020204" pitchFamily="34" charset="0"/>
              <a:buChar char="•"/>
            </a:pPr>
            <a:r>
              <a:rPr lang="en-ZA" sz="2800" dirty="0"/>
              <a:t>Giving your desires to the Father</a:t>
            </a:r>
          </a:p>
          <a:p>
            <a:pPr>
              <a:buFont typeface="Arial" panose="020B0604020202020204" pitchFamily="34" charset="0"/>
              <a:buChar char="•"/>
            </a:pPr>
            <a:r>
              <a:rPr lang="en-ZA" sz="2800" dirty="0"/>
              <a:t>Giving your trust to the Father</a:t>
            </a:r>
          </a:p>
          <a:p>
            <a:pPr marL="0" indent="0">
              <a:buNone/>
            </a:pPr>
            <a:endParaRPr lang="en-ZA" sz="2800" dirty="0"/>
          </a:p>
          <a:p>
            <a:pPr marL="0" indent="0">
              <a:buNone/>
            </a:pPr>
            <a:endParaRPr lang="en-ZA" sz="2800" dirty="0"/>
          </a:p>
          <a:p>
            <a:pPr marL="0" indent="0">
              <a:buNone/>
            </a:pPr>
            <a:endParaRPr lang="en-US" sz="2800" dirty="0"/>
          </a:p>
          <a:p>
            <a:pPr marL="0" indent="0">
              <a:buNone/>
            </a:pPr>
            <a:endParaRPr lang="en-US" sz="2800" dirty="0"/>
          </a:p>
          <a:p>
            <a:pPr marL="0" indent="0">
              <a:buNone/>
            </a:pPr>
            <a:endParaRPr lang="en-ZA" dirty="0"/>
          </a:p>
        </p:txBody>
      </p:sp>
    </p:spTree>
    <p:extLst>
      <p:ext uri="{BB962C8B-B14F-4D97-AF65-F5344CB8AC3E}">
        <p14:creationId xmlns:p14="http://schemas.microsoft.com/office/powerpoint/2010/main" val="992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6D408-5FD0-1ED2-8CEE-4AF6F1646593}"/>
              </a:ext>
            </a:extLst>
          </p:cNvPr>
          <p:cNvSpPr>
            <a:spLocks noGrp="1"/>
          </p:cNvSpPr>
          <p:nvPr>
            <p:ph type="title"/>
          </p:nvPr>
        </p:nvSpPr>
        <p:spPr>
          <a:xfrm>
            <a:off x="1103312" y="444009"/>
            <a:ext cx="8947522" cy="1400530"/>
          </a:xfrm>
        </p:spPr>
        <p:txBody>
          <a:bodyPr/>
          <a:lstStyle/>
          <a:p>
            <a:r>
              <a:rPr lang="en-US" b="1" dirty="0"/>
              <a:t>Praying our way to perfect calm</a:t>
            </a:r>
            <a:endParaRPr lang="en-ZA" dirty="0"/>
          </a:p>
        </p:txBody>
      </p:sp>
      <p:sp>
        <p:nvSpPr>
          <p:cNvPr id="3" name="Content Placeholder 2">
            <a:extLst>
              <a:ext uri="{FF2B5EF4-FFF2-40B4-BE49-F238E27FC236}">
                <a16:creationId xmlns:a16="http://schemas.microsoft.com/office/drawing/2014/main" id="{DE999AE6-DDF4-2C67-6193-45AC2E9911D5}"/>
              </a:ext>
            </a:extLst>
          </p:cNvPr>
          <p:cNvSpPr>
            <a:spLocks noGrp="1"/>
          </p:cNvSpPr>
          <p:nvPr>
            <p:ph idx="1"/>
          </p:nvPr>
        </p:nvSpPr>
        <p:spPr/>
        <p:txBody>
          <a:bodyPr>
            <a:normAutofit/>
          </a:bodyPr>
          <a:lstStyle/>
          <a:p>
            <a:pPr marL="0" indent="0">
              <a:buNone/>
            </a:pPr>
            <a:r>
              <a:rPr lang="en-ZA" sz="2400" dirty="0"/>
              <a:t>“He prayed His way to perfect calm, which is ever the companion of perfect self-surrender to God. They who cease from their own works do ‘enter into rest.’ </a:t>
            </a:r>
            <a:r>
              <a:rPr lang="en-ZA" sz="2400" b="1" dirty="0"/>
              <a:t>All the agitations (emotions) </a:t>
            </a:r>
            <a:r>
              <a:rPr lang="en-ZA" sz="2400" dirty="0"/>
              <a:t>which had come storming in massed battalions against Him are defeated by it. They </a:t>
            </a:r>
            <a:r>
              <a:rPr lang="en-ZA" sz="2400" b="1" dirty="0"/>
              <a:t>(emotions) </a:t>
            </a:r>
            <a:r>
              <a:rPr lang="en-ZA" sz="2400" dirty="0"/>
              <a:t>have failed to shake His purpose, they now fail even to disturb His peace.”</a:t>
            </a:r>
          </a:p>
          <a:p>
            <a:pPr marL="0" indent="0">
              <a:buNone/>
            </a:pPr>
            <a:r>
              <a:rPr lang="en-ZA" sz="2400" dirty="0"/>
              <a:t>Alexander </a:t>
            </a:r>
            <a:r>
              <a:rPr lang="en-ZA" sz="2400" dirty="0" err="1"/>
              <a:t>MacLaren</a:t>
            </a:r>
            <a:endParaRPr lang="en-ZA" sz="2400" dirty="0"/>
          </a:p>
          <a:p>
            <a:pPr marL="0" indent="0">
              <a:buNone/>
            </a:pPr>
            <a:endParaRPr lang="en-ZA" dirty="0"/>
          </a:p>
          <a:p>
            <a:pPr marL="0" indent="0">
              <a:buNone/>
            </a:pPr>
            <a:r>
              <a:rPr lang="en-ZA" dirty="0"/>
              <a:t> </a:t>
            </a:r>
          </a:p>
          <a:p>
            <a:pPr marL="0" indent="0">
              <a:buNone/>
            </a:pPr>
            <a:endParaRPr lang="en-US" sz="2800" dirty="0"/>
          </a:p>
          <a:p>
            <a:pPr marL="0" indent="0">
              <a:buNone/>
            </a:pPr>
            <a:endParaRPr lang="en-US" sz="2800" dirty="0"/>
          </a:p>
          <a:p>
            <a:pPr marL="0" indent="0">
              <a:buNone/>
            </a:pPr>
            <a:endParaRPr lang="en-ZA" dirty="0"/>
          </a:p>
        </p:txBody>
      </p:sp>
    </p:spTree>
    <p:extLst>
      <p:ext uri="{BB962C8B-B14F-4D97-AF65-F5344CB8AC3E}">
        <p14:creationId xmlns:p14="http://schemas.microsoft.com/office/powerpoint/2010/main" val="33341035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6D408-5FD0-1ED2-8CEE-4AF6F1646593}"/>
              </a:ext>
            </a:extLst>
          </p:cNvPr>
          <p:cNvSpPr>
            <a:spLocks noGrp="1"/>
          </p:cNvSpPr>
          <p:nvPr>
            <p:ph type="title"/>
          </p:nvPr>
        </p:nvSpPr>
        <p:spPr>
          <a:xfrm>
            <a:off x="1010194" y="452718"/>
            <a:ext cx="9040640" cy="1400530"/>
          </a:xfrm>
        </p:spPr>
        <p:txBody>
          <a:bodyPr/>
          <a:lstStyle/>
          <a:p>
            <a:r>
              <a:rPr lang="en-US" b="1" dirty="0"/>
              <a:t>Praying our way to perfect calm</a:t>
            </a:r>
            <a:endParaRPr lang="en-ZA" dirty="0"/>
          </a:p>
        </p:txBody>
      </p:sp>
      <p:sp>
        <p:nvSpPr>
          <p:cNvPr id="3" name="Content Placeholder 2">
            <a:extLst>
              <a:ext uri="{FF2B5EF4-FFF2-40B4-BE49-F238E27FC236}">
                <a16:creationId xmlns:a16="http://schemas.microsoft.com/office/drawing/2014/main" id="{DE999AE6-DDF4-2C67-6193-45AC2E9911D5}"/>
              </a:ext>
            </a:extLst>
          </p:cNvPr>
          <p:cNvSpPr>
            <a:spLocks noGrp="1"/>
          </p:cNvSpPr>
          <p:nvPr>
            <p:ph idx="1"/>
          </p:nvPr>
        </p:nvSpPr>
        <p:spPr/>
        <p:txBody>
          <a:bodyPr>
            <a:normAutofit lnSpcReduction="10000"/>
          </a:bodyPr>
          <a:lstStyle/>
          <a:p>
            <a:pPr marL="0" indent="0">
              <a:buNone/>
            </a:pPr>
            <a:r>
              <a:rPr lang="en-ZA" sz="2400" dirty="0"/>
              <a:t>“So His agony is the pattern of all true prayer, which must ever deal with </a:t>
            </a:r>
            <a:r>
              <a:rPr lang="en-ZA" sz="2400" b="1" dirty="0"/>
              <a:t>our wishes (desires)</a:t>
            </a:r>
            <a:r>
              <a:rPr lang="en-ZA" sz="2400" dirty="0"/>
              <a:t>, as He did with His instinctive shrinking (of himself), present them </a:t>
            </a:r>
            <a:r>
              <a:rPr lang="en-ZA" sz="2400" b="1" dirty="0"/>
              <a:t>(our desires)</a:t>
            </a:r>
            <a:r>
              <a:rPr lang="en-ZA" sz="2400" dirty="0"/>
              <a:t> wrapped in an ‘if it be possible,’ and followed by a ‘nevertheless’ </a:t>
            </a:r>
            <a:r>
              <a:rPr lang="en-ZA" sz="2400" b="1" dirty="0"/>
              <a:t>(yielding trust). </a:t>
            </a:r>
            <a:r>
              <a:rPr lang="en-ZA" sz="2400" dirty="0"/>
              <a:t>The meaning of prayer is not to force our wills on God’s, but to </a:t>
            </a:r>
            <a:r>
              <a:rPr lang="en-ZA" sz="2400" b="1" dirty="0"/>
              <a:t>bend our wills to His (yielding trust)</a:t>
            </a:r>
            <a:r>
              <a:rPr lang="en-ZA" sz="2400" dirty="0"/>
              <a:t>; and that prayer is really answered of which the issue is our calm readiness for all that He lays upon us.”</a:t>
            </a:r>
          </a:p>
          <a:p>
            <a:pPr marL="0" indent="0">
              <a:buNone/>
            </a:pPr>
            <a:r>
              <a:rPr lang="en-ZA" sz="2400" dirty="0"/>
              <a:t>Alexander </a:t>
            </a:r>
            <a:r>
              <a:rPr lang="en-ZA" sz="2400" dirty="0" err="1"/>
              <a:t>MacLaren</a:t>
            </a:r>
            <a:endParaRPr lang="en-ZA" sz="2400" dirty="0"/>
          </a:p>
          <a:p>
            <a:pPr marL="0" indent="0">
              <a:buNone/>
            </a:pPr>
            <a:endParaRPr lang="en-ZA" dirty="0"/>
          </a:p>
          <a:p>
            <a:pPr marL="0" indent="0">
              <a:buNone/>
            </a:pPr>
            <a:r>
              <a:rPr lang="en-ZA" dirty="0"/>
              <a:t> </a:t>
            </a:r>
          </a:p>
          <a:p>
            <a:pPr marL="0" indent="0">
              <a:buNone/>
            </a:pPr>
            <a:endParaRPr lang="en-US" sz="2800" dirty="0"/>
          </a:p>
          <a:p>
            <a:pPr marL="0" indent="0">
              <a:buNone/>
            </a:pPr>
            <a:endParaRPr lang="en-US" sz="2800" dirty="0"/>
          </a:p>
          <a:p>
            <a:pPr marL="0" indent="0">
              <a:buNone/>
            </a:pPr>
            <a:endParaRPr lang="en-ZA" dirty="0"/>
          </a:p>
        </p:txBody>
      </p:sp>
    </p:spTree>
    <p:extLst>
      <p:ext uri="{BB962C8B-B14F-4D97-AF65-F5344CB8AC3E}">
        <p14:creationId xmlns:p14="http://schemas.microsoft.com/office/powerpoint/2010/main" val="18238564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6D408-5FD0-1ED2-8CEE-4AF6F1646593}"/>
              </a:ext>
            </a:extLst>
          </p:cNvPr>
          <p:cNvSpPr>
            <a:spLocks noGrp="1"/>
          </p:cNvSpPr>
          <p:nvPr>
            <p:ph type="title"/>
          </p:nvPr>
        </p:nvSpPr>
        <p:spPr>
          <a:xfrm>
            <a:off x="1103312" y="452718"/>
            <a:ext cx="8947522" cy="1400530"/>
          </a:xfrm>
        </p:spPr>
        <p:txBody>
          <a:bodyPr/>
          <a:lstStyle/>
          <a:p>
            <a:r>
              <a:rPr lang="en-US" b="1" dirty="0"/>
              <a:t>The formed life</a:t>
            </a:r>
            <a:endParaRPr lang="en-ZA" dirty="0"/>
          </a:p>
        </p:txBody>
      </p:sp>
      <p:sp>
        <p:nvSpPr>
          <p:cNvPr id="3" name="Content Placeholder 2">
            <a:extLst>
              <a:ext uri="{FF2B5EF4-FFF2-40B4-BE49-F238E27FC236}">
                <a16:creationId xmlns:a16="http://schemas.microsoft.com/office/drawing/2014/main" id="{DE999AE6-DDF4-2C67-6193-45AC2E9911D5}"/>
              </a:ext>
            </a:extLst>
          </p:cNvPr>
          <p:cNvSpPr>
            <a:spLocks noGrp="1"/>
          </p:cNvSpPr>
          <p:nvPr>
            <p:ph idx="1"/>
          </p:nvPr>
        </p:nvSpPr>
        <p:spPr>
          <a:xfrm>
            <a:off x="1103312" y="1471750"/>
            <a:ext cx="8946541" cy="4933532"/>
          </a:xfrm>
        </p:spPr>
        <p:txBody>
          <a:bodyPr>
            <a:normAutofit/>
          </a:bodyPr>
          <a:lstStyle/>
          <a:p>
            <a:pPr algn="l">
              <a:buFont typeface="Arial" panose="020B0604020202020204" pitchFamily="34" charset="0"/>
              <a:buChar char="•"/>
            </a:pPr>
            <a:r>
              <a:rPr lang="en-US" sz="2400" b="0" i="0" u="sng" dirty="0">
                <a:effectLst/>
                <a:latin typeface="Google Sans"/>
              </a:rPr>
              <a:t>The managed life: </a:t>
            </a:r>
          </a:p>
          <a:p>
            <a:pPr algn="l">
              <a:buFont typeface="Arial" panose="020B0604020202020204" pitchFamily="34" charset="0"/>
              <a:buChar char="•"/>
            </a:pPr>
            <a:r>
              <a:rPr lang="en-US" sz="2400" b="0" i="0" dirty="0">
                <a:effectLst/>
                <a:latin typeface="Google Sans"/>
              </a:rPr>
              <a:t>A cycle of exerting control to look and feel good, but eventually encountering a crisis of limitations.</a:t>
            </a:r>
          </a:p>
          <a:p>
            <a:pPr algn="l">
              <a:buFont typeface="Arial" panose="020B0604020202020204" pitchFamily="34" charset="0"/>
              <a:buChar char="•"/>
            </a:pPr>
            <a:r>
              <a:rPr lang="en-US" sz="2400" b="0" i="0" u="sng" dirty="0">
                <a:effectLst/>
                <a:latin typeface="Google Sans"/>
              </a:rPr>
              <a:t>The wounded life: </a:t>
            </a:r>
          </a:p>
          <a:p>
            <a:pPr algn="l">
              <a:buFont typeface="Arial" panose="020B0604020202020204" pitchFamily="34" charset="0"/>
              <a:buChar char="•"/>
            </a:pPr>
            <a:r>
              <a:rPr lang="en-US" sz="2400" b="0" i="0" dirty="0">
                <a:effectLst/>
                <a:latin typeface="Google Sans"/>
              </a:rPr>
              <a:t>A cycle of trying to fix things so you can look and feel good again.</a:t>
            </a:r>
          </a:p>
          <a:p>
            <a:pPr algn="l">
              <a:buFont typeface="Arial" panose="020B0604020202020204" pitchFamily="34" charset="0"/>
              <a:buChar char="•"/>
            </a:pPr>
            <a:r>
              <a:rPr lang="en-US" sz="2400" b="0" i="0" u="sng" dirty="0">
                <a:effectLst/>
                <a:latin typeface="Google Sans"/>
              </a:rPr>
              <a:t>The formed life: </a:t>
            </a:r>
          </a:p>
          <a:p>
            <a:pPr algn="l">
              <a:buFont typeface="Arial" panose="020B0604020202020204" pitchFamily="34" charset="0"/>
              <a:buChar char="•"/>
            </a:pPr>
            <a:r>
              <a:rPr lang="en-US" sz="2400" b="0" i="0" dirty="0">
                <a:effectLst/>
                <a:latin typeface="Google Sans"/>
              </a:rPr>
              <a:t>A journey inward and downward where you focus on allowing the Holy Spirit to do His work through pain. In the formed life, you ask "What is God doing through this and in me?" instead of "How do I get back to being in control?". </a:t>
            </a:r>
          </a:p>
          <a:p>
            <a:pPr marL="0" indent="0">
              <a:buNone/>
            </a:pPr>
            <a:endParaRPr lang="en-ZA" dirty="0"/>
          </a:p>
          <a:p>
            <a:pPr marL="0" indent="0">
              <a:buNone/>
            </a:pPr>
            <a:endParaRPr lang="en-ZA" dirty="0"/>
          </a:p>
          <a:p>
            <a:pPr marL="0" indent="0">
              <a:buNone/>
            </a:pPr>
            <a:endParaRPr lang="en-US" sz="2800" dirty="0"/>
          </a:p>
          <a:p>
            <a:pPr marL="0" indent="0">
              <a:buNone/>
            </a:pPr>
            <a:endParaRPr lang="en-US" sz="2800" dirty="0"/>
          </a:p>
          <a:p>
            <a:pPr marL="0" indent="0">
              <a:buNone/>
            </a:pPr>
            <a:endParaRPr lang="en-ZA" dirty="0"/>
          </a:p>
        </p:txBody>
      </p:sp>
    </p:spTree>
    <p:extLst>
      <p:ext uri="{BB962C8B-B14F-4D97-AF65-F5344CB8AC3E}">
        <p14:creationId xmlns:p14="http://schemas.microsoft.com/office/powerpoint/2010/main" val="4525935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6D408-5FD0-1ED2-8CEE-4AF6F1646593}"/>
              </a:ext>
            </a:extLst>
          </p:cNvPr>
          <p:cNvSpPr>
            <a:spLocks noGrp="1"/>
          </p:cNvSpPr>
          <p:nvPr>
            <p:ph type="title"/>
          </p:nvPr>
        </p:nvSpPr>
        <p:spPr>
          <a:xfrm>
            <a:off x="1103312" y="452718"/>
            <a:ext cx="8947522" cy="1400530"/>
          </a:xfrm>
        </p:spPr>
        <p:txBody>
          <a:bodyPr/>
          <a:lstStyle/>
          <a:p>
            <a:r>
              <a:rPr lang="en-US" b="1" dirty="0"/>
              <a:t>The invitation</a:t>
            </a:r>
            <a:endParaRPr lang="en-ZA" dirty="0"/>
          </a:p>
        </p:txBody>
      </p:sp>
      <p:sp>
        <p:nvSpPr>
          <p:cNvPr id="3" name="Content Placeholder 2">
            <a:extLst>
              <a:ext uri="{FF2B5EF4-FFF2-40B4-BE49-F238E27FC236}">
                <a16:creationId xmlns:a16="http://schemas.microsoft.com/office/drawing/2014/main" id="{DE999AE6-DDF4-2C67-6193-45AC2E9911D5}"/>
              </a:ext>
            </a:extLst>
          </p:cNvPr>
          <p:cNvSpPr>
            <a:spLocks noGrp="1"/>
          </p:cNvSpPr>
          <p:nvPr>
            <p:ph idx="1"/>
          </p:nvPr>
        </p:nvSpPr>
        <p:spPr>
          <a:xfrm>
            <a:off x="1103312" y="1471750"/>
            <a:ext cx="8946541" cy="4933532"/>
          </a:xfrm>
        </p:spPr>
        <p:txBody>
          <a:bodyPr>
            <a:normAutofit/>
          </a:bodyPr>
          <a:lstStyle/>
          <a:p>
            <a:pPr>
              <a:buFont typeface="Arial" panose="020B0604020202020204" pitchFamily="34" charset="0"/>
              <a:buChar char="•"/>
            </a:pPr>
            <a:r>
              <a:rPr lang="en-ZA" sz="2400" dirty="0">
                <a:latin typeface="Google Sans"/>
              </a:rPr>
              <a:t>In solitude we risk being totally exposed, totally seen, totally known and completely forgiven, accepted and loved by God just as we are.</a:t>
            </a:r>
          </a:p>
          <a:p>
            <a:pPr>
              <a:buFont typeface="Arial" panose="020B0604020202020204" pitchFamily="34" charset="0"/>
              <a:buChar char="•"/>
            </a:pPr>
            <a:r>
              <a:rPr lang="en-ZA" sz="2400" dirty="0">
                <a:latin typeface="Google Sans"/>
              </a:rPr>
              <a:t>Jesus’ words to us ring true: “Do not be afraid.”</a:t>
            </a:r>
          </a:p>
          <a:p>
            <a:pPr>
              <a:lnSpc>
                <a:spcPct val="107000"/>
              </a:lnSpc>
              <a:spcAft>
                <a:spcPts val="800"/>
              </a:spcAft>
              <a:buFont typeface="Arial" panose="020B0604020202020204" pitchFamily="34" charset="0"/>
              <a:buChar char="•"/>
            </a:pPr>
            <a:r>
              <a:rPr lang="en-ZA" sz="2400" dirty="0">
                <a:latin typeface="Google Sans"/>
              </a:rPr>
              <a:t>Ultimately, what we will find in solitude, waiting in the midst of the dark parts of our soul and in our pain, is LOVE.</a:t>
            </a:r>
          </a:p>
          <a:p>
            <a:pPr>
              <a:lnSpc>
                <a:spcPct val="107000"/>
              </a:lnSpc>
              <a:spcAft>
                <a:spcPts val="800"/>
              </a:spcAft>
              <a:buFont typeface="Arial" panose="020B0604020202020204" pitchFamily="34" charset="0"/>
              <a:buChar char="•"/>
            </a:pPr>
            <a:r>
              <a:rPr lang="en-ZA" sz="2400" dirty="0">
                <a:latin typeface="Google Sans"/>
              </a:rPr>
              <a:t>Jesus is there – welcoming you, waiting to love you, to heal you and to burn you clean and set you free.</a:t>
            </a:r>
          </a:p>
          <a:p>
            <a:pPr marL="0" indent="0">
              <a:buNone/>
            </a:pPr>
            <a:endParaRPr lang="en-ZA" dirty="0"/>
          </a:p>
          <a:p>
            <a:pPr marL="0" indent="0">
              <a:buNone/>
            </a:pPr>
            <a:endParaRPr lang="en-ZA" dirty="0"/>
          </a:p>
          <a:p>
            <a:pPr marL="0" indent="0">
              <a:buNone/>
            </a:pPr>
            <a:endParaRPr lang="en-ZA" dirty="0"/>
          </a:p>
          <a:p>
            <a:pPr marL="0" indent="0">
              <a:buNone/>
            </a:pPr>
            <a:endParaRPr lang="en-US" sz="2800" dirty="0"/>
          </a:p>
          <a:p>
            <a:pPr marL="0" indent="0">
              <a:buNone/>
            </a:pPr>
            <a:endParaRPr lang="en-US" sz="2800" dirty="0"/>
          </a:p>
          <a:p>
            <a:pPr marL="0" indent="0">
              <a:buNone/>
            </a:pPr>
            <a:endParaRPr lang="en-ZA" dirty="0"/>
          </a:p>
        </p:txBody>
      </p:sp>
    </p:spTree>
    <p:extLst>
      <p:ext uri="{BB962C8B-B14F-4D97-AF65-F5344CB8AC3E}">
        <p14:creationId xmlns:p14="http://schemas.microsoft.com/office/powerpoint/2010/main" val="2253524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p:txBody>
          <a:bodyPr>
            <a:normAutofit/>
          </a:bodyPr>
          <a:lstStyle/>
          <a:p>
            <a:pPr algn="ctr"/>
            <a:r>
              <a:rPr lang="en-US" b="1" dirty="0"/>
              <a:t>Closing questions:</a:t>
            </a:r>
          </a:p>
        </p:txBody>
      </p:sp>
      <p:pic>
        <p:nvPicPr>
          <p:cNvPr id="3" name="Picture 2">
            <a:extLst>
              <a:ext uri="{FF2B5EF4-FFF2-40B4-BE49-F238E27FC236}">
                <a16:creationId xmlns:a16="http://schemas.microsoft.com/office/drawing/2014/main" id="{E3A5A3E8-B4F8-7900-72DD-03436269107D}"/>
              </a:ext>
            </a:extLst>
          </p:cNvPr>
          <p:cNvPicPr>
            <a:picLocks noChangeAspect="1"/>
          </p:cNvPicPr>
          <p:nvPr/>
        </p:nvPicPr>
        <p:blipFill>
          <a:blip r:embed="rId2"/>
          <a:stretch>
            <a:fillRect/>
          </a:stretch>
        </p:blipFill>
        <p:spPr>
          <a:xfrm>
            <a:off x="2692400" y="1468947"/>
            <a:ext cx="5689600" cy="5009914"/>
          </a:xfrm>
          <a:prstGeom prst="rect">
            <a:avLst/>
          </a:prstGeom>
        </p:spPr>
      </p:pic>
    </p:spTree>
    <p:extLst>
      <p:ext uri="{BB962C8B-B14F-4D97-AF65-F5344CB8AC3E}">
        <p14:creationId xmlns:p14="http://schemas.microsoft.com/office/powerpoint/2010/main" val="3247789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6D408-5FD0-1ED2-8CEE-4AF6F1646593}"/>
              </a:ext>
            </a:extLst>
          </p:cNvPr>
          <p:cNvSpPr>
            <a:spLocks noGrp="1"/>
          </p:cNvSpPr>
          <p:nvPr>
            <p:ph type="title"/>
          </p:nvPr>
        </p:nvSpPr>
        <p:spPr>
          <a:xfrm>
            <a:off x="3265714" y="609600"/>
            <a:ext cx="6785120" cy="1243647"/>
          </a:xfrm>
        </p:spPr>
        <p:txBody>
          <a:bodyPr/>
          <a:lstStyle/>
          <a:p>
            <a:r>
              <a:rPr lang="en-US" sz="4800" b="1" dirty="0"/>
              <a:t>In the desert place</a:t>
            </a:r>
            <a:endParaRPr lang="en-ZA" sz="4800" dirty="0"/>
          </a:p>
        </p:txBody>
      </p:sp>
      <p:sp>
        <p:nvSpPr>
          <p:cNvPr id="3" name="Content Placeholder 2">
            <a:extLst>
              <a:ext uri="{FF2B5EF4-FFF2-40B4-BE49-F238E27FC236}">
                <a16:creationId xmlns:a16="http://schemas.microsoft.com/office/drawing/2014/main" id="{DE999AE6-DDF4-2C67-6193-45AC2E9911D5}"/>
              </a:ext>
            </a:extLst>
          </p:cNvPr>
          <p:cNvSpPr>
            <a:spLocks noGrp="1"/>
          </p:cNvSpPr>
          <p:nvPr>
            <p:ph idx="1"/>
          </p:nvPr>
        </p:nvSpPr>
        <p:spPr/>
        <p:txBody>
          <a:bodyPr>
            <a:normAutofit/>
          </a:bodyPr>
          <a:lstStyle/>
          <a:p>
            <a:pPr>
              <a:buFont typeface="Arial" panose="020B0604020202020204" pitchFamily="34" charset="0"/>
              <a:buChar char="•"/>
            </a:pPr>
            <a:r>
              <a:rPr lang="en-ZA" sz="2800" dirty="0"/>
              <a:t>The desert (</a:t>
            </a:r>
            <a:r>
              <a:rPr lang="en-ZA" sz="2800" dirty="0" err="1"/>
              <a:t>ereos</a:t>
            </a:r>
            <a:r>
              <a:rPr lang="en-ZA" sz="2800" dirty="0"/>
              <a:t>) teaches by taking away</a:t>
            </a:r>
            <a:r>
              <a:rPr lang="en-US" sz="2800" dirty="0"/>
              <a:t>.</a:t>
            </a:r>
          </a:p>
          <a:p>
            <a:pPr>
              <a:buFont typeface="Arial" panose="020B0604020202020204" pitchFamily="34" charset="0"/>
              <a:buChar char="•"/>
            </a:pPr>
            <a:r>
              <a:rPr lang="en-ZA" sz="2800" dirty="0"/>
              <a:t>Until you go to the desert (</a:t>
            </a:r>
            <a:r>
              <a:rPr lang="en-ZA" sz="2800" dirty="0" err="1"/>
              <a:t>ereos</a:t>
            </a:r>
            <a:r>
              <a:rPr lang="en-ZA" sz="2800" dirty="0"/>
              <a:t>) you won’t really discover what is in you</a:t>
            </a:r>
            <a:r>
              <a:rPr lang="en-US" sz="2800" dirty="0"/>
              <a:t>.</a:t>
            </a:r>
          </a:p>
          <a:p>
            <a:pPr>
              <a:buFont typeface="Arial" panose="020B0604020202020204" pitchFamily="34" charset="0"/>
              <a:buChar char="•"/>
            </a:pPr>
            <a:r>
              <a:rPr lang="en-US" sz="2800" dirty="0"/>
              <a:t>Regardless of how long you practice times of solitude the point is the same – learning to face yourself.</a:t>
            </a:r>
          </a:p>
          <a:p>
            <a:pPr marL="0" indent="0">
              <a:buNone/>
            </a:pPr>
            <a:endParaRPr lang="en-ZA" dirty="0"/>
          </a:p>
        </p:txBody>
      </p:sp>
    </p:spTree>
    <p:extLst>
      <p:ext uri="{BB962C8B-B14F-4D97-AF65-F5344CB8AC3E}">
        <p14:creationId xmlns:p14="http://schemas.microsoft.com/office/powerpoint/2010/main" val="356033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97D2855-8077-2698-6C58-2961742F4913}"/>
              </a:ext>
            </a:extLst>
          </p:cNvPr>
          <p:cNvPicPr>
            <a:picLocks noChangeAspect="1"/>
          </p:cNvPicPr>
          <p:nvPr/>
        </p:nvPicPr>
        <p:blipFill>
          <a:blip r:embed="rId2"/>
          <a:stretch>
            <a:fillRect/>
          </a:stretch>
        </p:blipFill>
        <p:spPr>
          <a:xfrm>
            <a:off x="566245" y="1275806"/>
            <a:ext cx="10868279" cy="4998720"/>
          </a:xfrm>
          <a:prstGeom prst="rect">
            <a:avLst/>
          </a:prstGeom>
        </p:spPr>
      </p:pic>
    </p:spTree>
    <p:extLst>
      <p:ext uri="{BB962C8B-B14F-4D97-AF65-F5344CB8AC3E}">
        <p14:creationId xmlns:p14="http://schemas.microsoft.com/office/powerpoint/2010/main" val="1521657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 black and white text on a green background&#10;&#10;Description automatically generated">
            <a:extLst>
              <a:ext uri="{FF2B5EF4-FFF2-40B4-BE49-F238E27FC236}">
                <a16:creationId xmlns:a16="http://schemas.microsoft.com/office/drawing/2014/main" id="{8CBAD953-95AB-956D-08DA-41C9FFA63163}"/>
              </a:ext>
            </a:extLst>
          </p:cNvPr>
          <p:cNvPicPr>
            <a:picLocks noChangeAspect="1"/>
          </p:cNvPicPr>
          <p:nvPr/>
        </p:nvPicPr>
        <p:blipFill>
          <a:blip r:embed="rId2"/>
          <a:stretch>
            <a:fillRect/>
          </a:stretch>
        </p:blipFill>
        <p:spPr>
          <a:xfrm>
            <a:off x="602343" y="1251701"/>
            <a:ext cx="10774331" cy="4969122"/>
          </a:xfrm>
          <a:prstGeom prst="rect">
            <a:avLst/>
          </a:prstGeom>
        </p:spPr>
      </p:pic>
    </p:spTree>
    <p:extLst>
      <p:ext uri="{BB962C8B-B14F-4D97-AF65-F5344CB8AC3E}">
        <p14:creationId xmlns:p14="http://schemas.microsoft.com/office/powerpoint/2010/main" val="2687904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3DB319-E4F8-D942-A306-707E6E47974C}"/>
              </a:ext>
            </a:extLst>
          </p:cNvPr>
          <p:cNvPicPr>
            <a:picLocks noChangeAspect="1"/>
          </p:cNvPicPr>
          <p:nvPr/>
        </p:nvPicPr>
        <p:blipFill>
          <a:blip r:embed="rId2"/>
          <a:stretch>
            <a:fillRect/>
          </a:stretch>
        </p:blipFill>
        <p:spPr>
          <a:xfrm>
            <a:off x="565133" y="1371600"/>
            <a:ext cx="10939792" cy="4785360"/>
          </a:xfrm>
          <a:prstGeom prst="rect">
            <a:avLst/>
          </a:prstGeom>
        </p:spPr>
      </p:pic>
    </p:spTree>
    <p:extLst>
      <p:ext uri="{BB962C8B-B14F-4D97-AF65-F5344CB8AC3E}">
        <p14:creationId xmlns:p14="http://schemas.microsoft.com/office/powerpoint/2010/main" val="3773814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6D408-5FD0-1ED2-8CEE-4AF6F1646593}"/>
              </a:ext>
            </a:extLst>
          </p:cNvPr>
          <p:cNvSpPr>
            <a:spLocks noGrp="1"/>
          </p:cNvSpPr>
          <p:nvPr>
            <p:ph type="title"/>
          </p:nvPr>
        </p:nvSpPr>
        <p:spPr>
          <a:xfrm>
            <a:off x="3004457" y="609600"/>
            <a:ext cx="7046377" cy="1243647"/>
          </a:xfrm>
        </p:spPr>
        <p:txBody>
          <a:bodyPr/>
          <a:lstStyle/>
          <a:p>
            <a:r>
              <a:rPr lang="en-US" sz="4800" b="1" dirty="0"/>
              <a:t>Solitude = Encounter</a:t>
            </a:r>
            <a:endParaRPr lang="en-ZA" sz="4800" dirty="0"/>
          </a:p>
        </p:txBody>
      </p:sp>
      <p:sp>
        <p:nvSpPr>
          <p:cNvPr id="3" name="Content Placeholder 2">
            <a:extLst>
              <a:ext uri="{FF2B5EF4-FFF2-40B4-BE49-F238E27FC236}">
                <a16:creationId xmlns:a16="http://schemas.microsoft.com/office/drawing/2014/main" id="{DE999AE6-DDF4-2C67-6193-45AC2E9911D5}"/>
              </a:ext>
            </a:extLst>
          </p:cNvPr>
          <p:cNvSpPr>
            <a:spLocks noGrp="1"/>
          </p:cNvSpPr>
          <p:nvPr>
            <p:ph idx="1"/>
          </p:nvPr>
        </p:nvSpPr>
        <p:spPr/>
        <p:txBody>
          <a:bodyPr>
            <a:normAutofit/>
          </a:bodyPr>
          <a:lstStyle/>
          <a:p>
            <a:pPr marL="514350" indent="-514350">
              <a:buFont typeface="+mj-lt"/>
              <a:buAutoNum type="arabicPeriod"/>
            </a:pPr>
            <a:r>
              <a:rPr lang="en-US" sz="3200" dirty="0"/>
              <a:t>An encounter with our self.</a:t>
            </a:r>
          </a:p>
          <a:p>
            <a:pPr marL="514350" indent="-514350">
              <a:buFont typeface="+mj-lt"/>
              <a:buAutoNum type="arabicPeriod"/>
            </a:pPr>
            <a:r>
              <a:rPr lang="en-US" sz="3200" dirty="0"/>
              <a:t>An encounter with our enemy.</a:t>
            </a:r>
          </a:p>
          <a:p>
            <a:pPr marL="514350" indent="-514350">
              <a:buFont typeface="+mj-lt"/>
              <a:buAutoNum type="arabicPeriod"/>
            </a:pPr>
            <a:r>
              <a:rPr lang="en-US" sz="3200" dirty="0"/>
              <a:t>An encounter with our God.</a:t>
            </a:r>
            <a:endParaRPr lang="en-ZA" sz="3200" dirty="0"/>
          </a:p>
        </p:txBody>
      </p:sp>
    </p:spTree>
    <p:extLst>
      <p:ext uri="{BB962C8B-B14F-4D97-AF65-F5344CB8AC3E}">
        <p14:creationId xmlns:p14="http://schemas.microsoft.com/office/powerpoint/2010/main" val="2223621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6D408-5FD0-1ED2-8CEE-4AF6F1646593}"/>
              </a:ext>
            </a:extLst>
          </p:cNvPr>
          <p:cNvSpPr>
            <a:spLocks noGrp="1"/>
          </p:cNvSpPr>
          <p:nvPr>
            <p:ph type="title"/>
          </p:nvPr>
        </p:nvSpPr>
        <p:spPr>
          <a:xfrm>
            <a:off x="3004457" y="609600"/>
            <a:ext cx="7046377" cy="1243647"/>
          </a:xfrm>
        </p:spPr>
        <p:txBody>
          <a:bodyPr/>
          <a:lstStyle/>
          <a:p>
            <a:r>
              <a:rPr lang="en-US" sz="4800" b="1" dirty="0"/>
              <a:t>Encounter with our self</a:t>
            </a:r>
            <a:endParaRPr lang="en-ZA" sz="4800" dirty="0"/>
          </a:p>
        </p:txBody>
      </p:sp>
      <p:sp>
        <p:nvSpPr>
          <p:cNvPr id="3" name="Content Placeholder 2">
            <a:extLst>
              <a:ext uri="{FF2B5EF4-FFF2-40B4-BE49-F238E27FC236}">
                <a16:creationId xmlns:a16="http://schemas.microsoft.com/office/drawing/2014/main" id="{DE999AE6-DDF4-2C67-6193-45AC2E9911D5}"/>
              </a:ext>
            </a:extLst>
          </p:cNvPr>
          <p:cNvSpPr>
            <a:spLocks noGrp="1"/>
          </p:cNvSpPr>
          <p:nvPr>
            <p:ph idx="1"/>
          </p:nvPr>
        </p:nvSpPr>
        <p:spPr/>
        <p:txBody>
          <a:bodyPr>
            <a:normAutofit/>
          </a:bodyPr>
          <a:lstStyle/>
          <a:p>
            <a:pPr marL="514350" indent="-514350">
              <a:buFont typeface="+mj-lt"/>
              <a:buAutoNum type="arabicPeriod"/>
            </a:pPr>
            <a:r>
              <a:rPr lang="en-US" sz="3200" dirty="0"/>
              <a:t>Solitude is not initially a tranquil and joyful place.</a:t>
            </a:r>
          </a:p>
          <a:p>
            <a:pPr marL="514350" indent="-514350">
              <a:buFont typeface="+mj-lt"/>
              <a:buAutoNum type="arabicPeriod"/>
            </a:pPr>
            <a:r>
              <a:rPr lang="en-US" sz="3200" dirty="0"/>
              <a:t>Unloading of the unconscious. (Father Thomas Keating)</a:t>
            </a:r>
          </a:p>
          <a:p>
            <a:pPr marL="514350" indent="-514350">
              <a:buFont typeface="+mj-lt"/>
              <a:buAutoNum type="arabicPeriod"/>
            </a:pPr>
            <a:r>
              <a:rPr lang="en-US" sz="3200" dirty="0"/>
              <a:t>Solitude reveals our deepest emotions.</a:t>
            </a:r>
            <a:endParaRPr lang="en-ZA" sz="3200" dirty="0"/>
          </a:p>
        </p:txBody>
      </p:sp>
    </p:spTree>
    <p:extLst>
      <p:ext uri="{BB962C8B-B14F-4D97-AF65-F5344CB8AC3E}">
        <p14:creationId xmlns:p14="http://schemas.microsoft.com/office/powerpoint/2010/main" val="4212327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6D408-5FD0-1ED2-8CEE-4AF6F1646593}"/>
              </a:ext>
            </a:extLst>
          </p:cNvPr>
          <p:cNvSpPr>
            <a:spLocks noGrp="1"/>
          </p:cNvSpPr>
          <p:nvPr>
            <p:ph type="title"/>
          </p:nvPr>
        </p:nvSpPr>
        <p:spPr>
          <a:xfrm>
            <a:off x="1103312" y="609600"/>
            <a:ext cx="9451478" cy="1243647"/>
          </a:xfrm>
        </p:spPr>
        <p:txBody>
          <a:bodyPr/>
          <a:lstStyle/>
          <a:p>
            <a:r>
              <a:rPr lang="en-US" sz="4800" b="1" dirty="0"/>
              <a:t>Solitude reveals our emotions</a:t>
            </a:r>
            <a:endParaRPr lang="en-ZA" sz="4800" dirty="0"/>
          </a:p>
        </p:txBody>
      </p:sp>
      <p:sp>
        <p:nvSpPr>
          <p:cNvPr id="3" name="Content Placeholder 2">
            <a:extLst>
              <a:ext uri="{FF2B5EF4-FFF2-40B4-BE49-F238E27FC236}">
                <a16:creationId xmlns:a16="http://schemas.microsoft.com/office/drawing/2014/main" id="{DE999AE6-DDF4-2C67-6193-45AC2E9911D5}"/>
              </a:ext>
            </a:extLst>
          </p:cNvPr>
          <p:cNvSpPr>
            <a:spLocks noGrp="1"/>
          </p:cNvSpPr>
          <p:nvPr>
            <p:ph idx="1"/>
          </p:nvPr>
        </p:nvSpPr>
        <p:spPr/>
        <p:txBody>
          <a:bodyPr>
            <a:normAutofit/>
          </a:bodyPr>
          <a:lstStyle/>
          <a:p>
            <a:pPr>
              <a:buFont typeface="Arial" panose="020B0604020202020204" pitchFamily="34" charset="0"/>
              <a:buChar char="•"/>
            </a:pPr>
            <a:r>
              <a:rPr lang="en-US" sz="2800" dirty="0"/>
              <a:t>Exhaustion.</a:t>
            </a:r>
          </a:p>
          <a:p>
            <a:pPr>
              <a:buFont typeface="Arial" panose="020B0604020202020204" pitchFamily="34" charset="0"/>
              <a:buChar char="•"/>
            </a:pPr>
            <a:r>
              <a:rPr lang="en-US" sz="2800" dirty="0"/>
              <a:t>Fear.</a:t>
            </a:r>
          </a:p>
          <a:p>
            <a:pPr>
              <a:buFont typeface="Arial" panose="020B0604020202020204" pitchFamily="34" charset="0"/>
              <a:buChar char="•"/>
            </a:pPr>
            <a:r>
              <a:rPr lang="en-US" sz="2800" dirty="0"/>
              <a:t>Sadness.</a:t>
            </a:r>
          </a:p>
          <a:p>
            <a:pPr>
              <a:buFont typeface="Arial" panose="020B0604020202020204" pitchFamily="34" charset="0"/>
              <a:buChar char="•"/>
            </a:pPr>
            <a:r>
              <a:rPr lang="en-US" sz="2800" dirty="0"/>
              <a:t>Anger.</a:t>
            </a:r>
          </a:p>
          <a:p>
            <a:pPr>
              <a:buFont typeface="Arial" panose="020B0604020202020204" pitchFamily="34" charset="0"/>
              <a:buChar char="•"/>
            </a:pPr>
            <a:r>
              <a:rPr lang="en-US" sz="2800" dirty="0"/>
              <a:t>Shame.</a:t>
            </a:r>
          </a:p>
          <a:p>
            <a:pPr>
              <a:buFont typeface="Arial" panose="020B0604020202020204" pitchFamily="34" charset="0"/>
              <a:buChar char="•"/>
            </a:pPr>
            <a:endParaRPr lang="en-ZA" dirty="0"/>
          </a:p>
        </p:txBody>
      </p:sp>
    </p:spTree>
    <p:extLst>
      <p:ext uri="{BB962C8B-B14F-4D97-AF65-F5344CB8AC3E}">
        <p14:creationId xmlns:p14="http://schemas.microsoft.com/office/powerpoint/2010/main" val="1164984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6D408-5FD0-1ED2-8CEE-4AF6F1646593}"/>
              </a:ext>
            </a:extLst>
          </p:cNvPr>
          <p:cNvSpPr>
            <a:spLocks noGrp="1"/>
          </p:cNvSpPr>
          <p:nvPr>
            <p:ph type="title"/>
          </p:nvPr>
        </p:nvSpPr>
        <p:spPr>
          <a:xfrm>
            <a:off x="1515291" y="609600"/>
            <a:ext cx="8535543" cy="1243647"/>
          </a:xfrm>
        </p:spPr>
        <p:txBody>
          <a:bodyPr/>
          <a:lstStyle/>
          <a:p>
            <a:r>
              <a:rPr lang="en-US" sz="4800" b="1" dirty="0"/>
              <a:t>Solitude exposes our Pain</a:t>
            </a:r>
            <a:endParaRPr lang="en-ZA" sz="4800" dirty="0"/>
          </a:p>
        </p:txBody>
      </p:sp>
      <p:sp>
        <p:nvSpPr>
          <p:cNvPr id="3" name="Content Placeholder 2">
            <a:extLst>
              <a:ext uri="{FF2B5EF4-FFF2-40B4-BE49-F238E27FC236}">
                <a16:creationId xmlns:a16="http://schemas.microsoft.com/office/drawing/2014/main" id="{DE999AE6-DDF4-2C67-6193-45AC2E9911D5}"/>
              </a:ext>
            </a:extLst>
          </p:cNvPr>
          <p:cNvSpPr>
            <a:spLocks noGrp="1"/>
          </p:cNvSpPr>
          <p:nvPr>
            <p:ph idx="1"/>
          </p:nvPr>
        </p:nvSpPr>
        <p:spPr/>
        <p:txBody>
          <a:bodyPr>
            <a:normAutofit/>
          </a:bodyPr>
          <a:lstStyle/>
          <a:p>
            <a:pPr marL="457200" indent="-457200">
              <a:buFont typeface="Arial" panose="020B0604020202020204" pitchFamily="34" charset="0"/>
              <a:buChar char="•"/>
            </a:pPr>
            <a:r>
              <a:rPr lang="en-US" sz="3200" kern="100" dirty="0">
                <a:latin typeface="Aptos" panose="020B0004020202020204" pitchFamily="34" charset="0"/>
                <a:cs typeface="Times New Roman" panose="02020603050405020304" pitchFamily="18" charset="0"/>
              </a:rPr>
              <a:t>"there are two types of people: those who are in despair and those who are unaware of their despair“ </a:t>
            </a:r>
            <a:r>
              <a:rPr lang="en-ZA" sz="3200" kern="100" dirty="0">
                <a:latin typeface="Aptos" panose="020B0004020202020204" pitchFamily="34" charset="0"/>
                <a:cs typeface="Times New Roman" panose="02020603050405020304" pitchFamily="18" charset="0"/>
              </a:rPr>
              <a:t>Soren Kierkegaard</a:t>
            </a:r>
          </a:p>
          <a:p>
            <a:pPr marL="0" indent="0">
              <a:buNone/>
            </a:pPr>
            <a:endParaRPr lang="en-ZA" dirty="0"/>
          </a:p>
        </p:txBody>
      </p:sp>
    </p:spTree>
    <p:extLst>
      <p:ext uri="{BB962C8B-B14F-4D97-AF65-F5344CB8AC3E}">
        <p14:creationId xmlns:p14="http://schemas.microsoft.com/office/powerpoint/2010/main" val="1933742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482928b1-5191-4c54-b324-7d9161f4d73e" xsi:nil="true"/>
    <_activity xmlns="482928b1-5191-4c54-b324-7d9161f4d73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36BA5758368FD46800B8A14E2181927" ma:contentTypeVersion="18" ma:contentTypeDescription="Create a new document." ma:contentTypeScope="" ma:versionID="ed1dbf81c7a9c5dfa00743ce86cbe02b">
  <xsd:schema xmlns:xsd="http://www.w3.org/2001/XMLSchema" xmlns:xs="http://www.w3.org/2001/XMLSchema" xmlns:p="http://schemas.microsoft.com/office/2006/metadata/properties" xmlns:ns3="482928b1-5191-4c54-b324-7d9161f4d73e" xmlns:ns4="8edca5ad-db0a-49ed-9d6e-358286bb5807" targetNamespace="http://schemas.microsoft.com/office/2006/metadata/properties" ma:root="true" ma:fieldsID="4b130eaefff2b9bcd176e617f791b9e3" ns3:_="" ns4:_="">
    <xsd:import namespace="482928b1-5191-4c54-b324-7d9161f4d73e"/>
    <xsd:import namespace="8edca5ad-db0a-49ed-9d6e-358286bb5807"/>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3:MediaServiceOCR" minOccurs="0"/>
                <xsd:element ref="ns3:MediaServiceLocation" minOccurs="0"/>
                <xsd:element ref="ns4:SharedWithUsers" minOccurs="0"/>
                <xsd:element ref="ns4:SharedWithDetails" minOccurs="0"/>
                <xsd:element ref="ns4:SharingHintHash" minOccurs="0"/>
                <xsd:element ref="ns3:MediaServiceAutoKeyPoints" minOccurs="0"/>
                <xsd:element ref="ns3:MediaServiceKeyPoints" minOccurs="0"/>
                <xsd:element ref="ns3:MediaServiceGenerationTime" minOccurs="0"/>
                <xsd:element ref="ns3:MediaServiceEventHashCode"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2928b1-5191-4c54-b324-7d9161f4d7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edca5ad-db0a-49ed-9d6e-358286bb5807"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94F055B-D391-44D3-A87A-BCD07BD5A31C}">
  <ds:schemaRefs>
    <ds:schemaRef ds:uri="http://schemas.microsoft.com/sharepoint/v3/contenttype/forms"/>
  </ds:schemaRefs>
</ds:datastoreItem>
</file>

<file path=customXml/itemProps2.xml><?xml version="1.0" encoding="utf-8"?>
<ds:datastoreItem xmlns:ds="http://schemas.openxmlformats.org/officeDocument/2006/customXml" ds:itemID="{B975FBC4-9D33-46BE-911D-419763BA9AF9}">
  <ds:schemaRefs>
    <ds:schemaRef ds:uri="482928b1-5191-4c54-b324-7d9161f4d73e"/>
    <ds:schemaRef ds:uri="http://schemas.microsoft.com/office/2006/documentManagement/types"/>
    <ds:schemaRef ds:uri="http://purl.org/dc/dcmitype/"/>
    <ds:schemaRef ds:uri="http://www.w3.org/XML/1998/namespace"/>
    <ds:schemaRef ds:uri="8edca5ad-db0a-49ed-9d6e-358286bb5807"/>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9288447B-C617-462E-B1A6-876B8F2781E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2928b1-5191-4c54-b324-7d9161f4d73e"/>
    <ds:schemaRef ds:uri="8edca5ad-db0a-49ed-9d6e-358286bb58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Ion</Template>
  <TotalTime>1065</TotalTime>
  <Words>687</Words>
  <Application>Microsoft Office PowerPoint</Application>
  <PresentationFormat>Widescreen</PresentationFormat>
  <Paragraphs>79</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Aptos</vt:lpstr>
      <vt:lpstr>Arial</vt:lpstr>
      <vt:lpstr>Century Gothic</vt:lpstr>
      <vt:lpstr>Google Sans</vt:lpstr>
      <vt:lpstr>Wingdings 3</vt:lpstr>
      <vt:lpstr>Ion</vt:lpstr>
      <vt:lpstr>Solitude</vt:lpstr>
      <vt:lpstr>In the desert place</vt:lpstr>
      <vt:lpstr>PowerPoint Presentation</vt:lpstr>
      <vt:lpstr>PowerPoint Presentation</vt:lpstr>
      <vt:lpstr>PowerPoint Presentation</vt:lpstr>
      <vt:lpstr>Solitude = Encounter</vt:lpstr>
      <vt:lpstr>Encounter with our self</vt:lpstr>
      <vt:lpstr>Solitude reveals our emotions</vt:lpstr>
      <vt:lpstr>Solitude exposes our Pain</vt:lpstr>
      <vt:lpstr>The problem of Distraction</vt:lpstr>
      <vt:lpstr>Spiritual Bypassing</vt:lpstr>
      <vt:lpstr>How do we face Our Self (Pain)? </vt:lpstr>
      <vt:lpstr>How do we face Our Self (Pain)? </vt:lpstr>
      <vt:lpstr>Praying our way to perfect calm</vt:lpstr>
      <vt:lpstr>Praying our way to perfect calm</vt:lpstr>
      <vt:lpstr>The formed life</vt:lpstr>
      <vt:lpstr>The invitation</vt:lpstr>
      <vt:lpstr>Closing questions:</vt:lpstr>
    </vt:vector>
  </TitlesOfParts>
  <Company>Hilton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Because god is LOve</dc:title>
  <dc:creator>Tony Shuttleworth</dc:creator>
  <cp:lastModifiedBy>Tony Shuttleworth</cp:lastModifiedBy>
  <cp:revision>3</cp:revision>
  <dcterms:created xsi:type="dcterms:W3CDTF">2024-08-03T15:47:54Z</dcterms:created>
  <dcterms:modified xsi:type="dcterms:W3CDTF">2024-10-13T06:31:19Z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0x010100E36BA5758368FD46800B8A14E2181927</vt:lpwstr>
  </property>
</Properties>
</file>