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6" r:id="rId2"/>
    <p:sldId id="280" r:id="rId3"/>
    <p:sldId id="266" r:id="rId4"/>
    <p:sldId id="271" r:id="rId5"/>
    <p:sldId id="279" r:id="rId6"/>
    <p:sldId id="265" r:id="rId7"/>
    <p:sldId id="272" r:id="rId8"/>
    <p:sldId id="273" r:id="rId9"/>
    <p:sldId id="274" r:id="rId10"/>
    <p:sldId id="267" r:id="rId11"/>
    <p:sldId id="281" r:id="rId12"/>
    <p:sldId id="275" r:id="rId13"/>
    <p:sldId id="268" r:id="rId14"/>
    <p:sldId id="276" r:id="rId15"/>
    <p:sldId id="282" r:id="rId16"/>
    <p:sldId id="277" r:id="rId17"/>
    <p:sldId id="2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3F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A95465-6D52-480E-A71C-ABF6E4236028}" v="70" dt="2024-09-08T05:51:59.2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98B60-42E6-6951-FE41-6B6B90C49A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92547F0C-F3F3-7F4D-1CF5-F8B71AF9D9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4B9E5EB-68BB-2C1C-E9DE-30A1B0D9B59B}"/>
              </a:ext>
            </a:extLst>
          </p:cNvPr>
          <p:cNvSpPr>
            <a:spLocks noGrp="1"/>
          </p:cNvSpPr>
          <p:nvPr>
            <p:ph type="dt" sz="half" idx="10"/>
          </p:nvPr>
        </p:nvSpPr>
        <p:spPr/>
        <p:txBody>
          <a:bodyPr/>
          <a:lstStyle/>
          <a:p>
            <a:fld id="{073D55F9-11A3-4523-8F38-6BA37933791A}" type="datetime1">
              <a:rPr lang="en-US" smtClean="0"/>
              <a:t>9/8/2024</a:t>
            </a:fld>
            <a:endParaRPr lang="en-US"/>
          </a:p>
        </p:txBody>
      </p:sp>
      <p:sp>
        <p:nvSpPr>
          <p:cNvPr id="5" name="Footer Placeholder 4">
            <a:extLst>
              <a:ext uri="{FF2B5EF4-FFF2-40B4-BE49-F238E27FC236}">
                <a16:creationId xmlns:a16="http://schemas.microsoft.com/office/drawing/2014/main" id="{3BBB32D0-EB4D-FCCC-EC72-081D57953735}"/>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6FE3BD8B-C87E-0E50-7263-4F3C36FBEAA5}"/>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563382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1C1CE-0A21-1E59-25CF-ECB437192C90}"/>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098B068-B926-1A51-FB1D-99C75B9D6E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2EE8F8C-B169-602F-591E-9DD0FFEA04DB}"/>
              </a:ext>
            </a:extLst>
          </p:cNvPr>
          <p:cNvSpPr>
            <a:spLocks noGrp="1"/>
          </p:cNvSpPr>
          <p:nvPr>
            <p:ph type="dt" sz="half" idx="10"/>
          </p:nvPr>
        </p:nvSpPr>
        <p:spPr/>
        <p:txBody>
          <a:bodyPr/>
          <a:lstStyle/>
          <a:p>
            <a:fld id="{0B4E757A-3EC2-4683-9080-1A460C37C843}" type="datetime1">
              <a:rPr lang="en-US" smtClean="0"/>
              <a:t>9/8/2024</a:t>
            </a:fld>
            <a:endParaRPr lang="en-US"/>
          </a:p>
        </p:txBody>
      </p:sp>
      <p:sp>
        <p:nvSpPr>
          <p:cNvPr id="5" name="Footer Placeholder 4">
            <a:extLst>
              <a:ext uri="{FF2B5EF4-FFF2-40B4-BE49-F238E27FC236}">
                <a16:creationId xmlns:a16="http://schemas.microsoft.com/office/drawing/2014/main" id="{904B301E-6B0C-0A6E-421A-5B7F2CB009D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37D8F5C-F8E2-9302-C5A7-47E929E63AD3}"/>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66089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78D14F-CEC0-D094-9915-83F55745B5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72944EB-D95A-852E-CB63-CB27708838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DE4E7EB-82DE-0837-2C98-0B2761C5B29D}"/>
              </a:ext>
            </a:extLst>
          </p:cNvPr>
          <p:cNvSpPr>
            <a:spLocks noGrp="1"/>
          </p:cNvSpPr>
          <p:nvPr>
            <p:ph type="dt" sz="half" idx="10"/>
          </p:nvPr>
        </p:nvSpPr>
        <p:spPr/>
        <p:txBody>
          <a:bodyPr/>
          <a:lstStyle/>
          <a:p>
            <a:fld id="{5CC8096C-64ED-4153-A483-5C02E44AD5C3}" type="datetime1">
              <a:rPr lang="en-US" smtClean="0"/>
              <a:t>9/8/2024</a:t>
            </a:fld>
            <a:endParaRPr lang="en-US" dirty="0"/>
          </a:p>
        </p:txBody>
      </p:sp>
      <p:sp>
        <p:nvSpPr>
          <p:cNvPr id="5" name="Footer Placeholder 4">
            <a:extLst>
              <a:ext uri="{FF2B5EF4-FFF2-40B4-BE49-F238E27FC236}">
                <a16:creationId xmlns:a16="http://schemas.microsoft.com/office/drawing/2014/main" id="{3866AD5A-B8AD-39F7-D6BC-069FAFD72AC8}"/>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CC8C6EE2-5484-287C-B049-F72F16AC7747}"/>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051758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57C38-4F99-57CE-546E-29102317037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5FC3FFF-1967-1308-8B15-8DD7BA71CF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06D6F97-68D1-099A-8564-31228302D92F}"/>
              </a:ext>
            </a:extLst>
          </p:cNvPr>
          <p:cNvSpPr>
            <a:spLocks noGrp="1"/>
          </p:cNvSpPr>
          <p:nvPr>
            <p:ph type="dt" sz="half" idx="10"/>
          </p:nvPr>
        </p:nvSpPr>
        <p:spPr/>
        <p:txBody>
          <a:bodyPr/>
          <a:lstStyle/>
          <a:p>
            <a:fld id="{1CB9D56B-6EBE-4E5F-99D9-2A3DBDF37D0A}" type="datetime1">
              <a:rPr lang="en-US" smtClean="0"/>
              <a:t>9/8/2024</a:t>
            </a:fld>
            <a:endParaRPr lang="en-US"/>
          </a:p>
        </p:txBody>
      </p:sp>
      <p:sp>
        <p:nvSpPr>
          <p:cNvPr id="5" name="Footer Placeholder 4">
            <a:extLst>
              <a:ext uri="{FF2B5EF4-FFF2-40B4-BE49-F238E27FC236}">
                <a16:creationId xmlns:a16="http://schemas.microsoft.com/office/drawing/2014/main" id="{B760F5C4-B6B2-4D2A-A066-AC30F94ACDC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B7533BC-F5BC-6644-2ADA-7CE96962A44B}"/>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553437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3B17D-6B08-B650-3F09-A7DF3749F2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42F01FA7-C3D3-CBD2-5D29-65D8F37B0B3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ED6492-8035-70EE-FC6F-8A031E4D6F0E}"/>
              </a:ext>
            </a:extLst>
          </p:cNvPr>
          <p:cNvSpPr>
            <a:spLocks noGrp="1"/>
          </p:cNvSpPr>
          <p:nvPr>
            <p:ph type="dt" sz="half" idx="10"/>
          </p:nvPr>
        </p:nvSpPr>
        <p:spPr/>
        <p:txBody>
          <a:bodyPr/>
          <a:lstStyle/>
          <a:p>
            <a:fld id="{8C33F3CA-C7E3-432D-9282-18F13836509A}" type="datetime1">
              <a:rPr lang="en-US" smtClean="0"/>
              <a:t>9/8/2024</a:t>
            </a:fld>
            <a:endParaRPr lang="en-US" dirty="0"/>
          </a:p>
        </p:txBody>
      </p:sp>
      <p:sp>
        <p:nvSpPr>
          <p:cNvPr id="5" name="Footer Placeholder 4">
            <a:extLst>
              <a:ext uri="{FF2B5EF4-FFF2-40B4-BE49-F238E27FC236}">
                <a16:creationId xmlns:a16="http://schemas.microsoft.com/office/drawing/2014/main" id="{CB360D03-61ED-A8CD-9852-A143DCDD6AA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C25A8284-9306-F698-BE23-C9F95CDED271}"/>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877450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89934-EBDE-B7F7-695B-122244798F2A}"/>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BA776827-94EE-433F-5D05-9E57517B69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808F9BF6-1F9E-EE8E-68B7-75E661460C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12D71DC9-8E8E-9760-F703-1993C50348EC}"/>
              </a:ext>
            </a:extLst>
          </p:cNvPr>
          <p:cNvSpPr>
            <a:spLocks noGrp="1"/>
          </p:cNvSpPr>
          <p:nvPr>
            <p:ph type="dt" sz="half" idx="10"/>
          </p:nvPr>
        </p:nvSpPr>
        <p:spPr/>
        <p:txBody>
          <a:bodyPr/>
          <a:lstStyle/>
          <a:p>
            <a:fld id="{75BE9C62-1337-40B8-BA50-E9F4861DB4BC}" type="datetime1">
              <a:rPr lang="en-US" smtClean="0"/>
              <a:t>9/8/2024</a:t>
            </a:fld>
            <a:endParaRPr lang="en-US"/>
          </a:p>
        </p:txBody>
      </p:sp>
      <p:sp>
        <p:nvSpPr>
          <p:cNvPr id="6" name="Footer Placeholder 5">
            <a:extLst>
              <a:ext uri="{FF2B5EF4-FFF2-40B4-BE49-F238E27FC236}">
                <a16:creationId xmlns:a16="http://schemas.microsoft.com/office/drawing/2014/main" id="{44C353D8-DB5B-8575-5A5F-CEF94CA87A7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FDE8E541-D1CC-AB84-51AA-AD96BF9B32BF}"/>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847343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8F37-F9D1-6231-2024-33137D36673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CA4E609-6BCE-B6E7-BBDC-88FA8DA36A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6CDB4A-2BA2-2AF0-B93A-000CA32C4C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3AEB622D-3818-F5F5-7CAD-798A1248E5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5A3DBD-325D-312A-F1AD-651AC5FB76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C229F6E-D6F5-9E65-E7A4-C17C8928456F}"/>
              </a:ext>
            </a:extLst>
          </p:cNvPr>
          <p:cNvSpPr>
            <a:spLocks noGrp="1"/>
          </p:cNvSpPr>
          <p:nvPr>
            <p:ph type="dt" sz="half" idx="10"/>
          </p:nvPr>
        </p:nvSpPr>
        <p:spPr/>
        <p:txBody>
          <a:bodyPr/>
          <a:lstStyle/>
          <a:p>
            <a:fld id="{47C195EB-2DA3-4B24-8725-19BC22A7BE50}" type="datetime1">
              <a:rPr lang="en-US" smtClean="0"/>
              <a:t>9/8/2024</a:t>
            </a:fld>
            <a:endParaRPr lang="en-US"/>
          </a:p>
        </p:txBody>
      </p:sp>
      <p:sp>
        <p:nvSpPr>
          <p:cNvPr id="8" name="Footer Placeholder 7">
            <a:extLst>
              <a:ext uri="{FF2B5EF4-FFF2-40B4-BE49-F238E27FC236}">
                <a16:creationId xmlns:a16="http://schemas.microsoft.com/office/drawing/2014/main" id="{80268D24-3CEC-36A9-A346-F64C99E8D8C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3549068F-CF92-259D-FE61-31B04AC4A1F5}"/>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657017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DBEF2-162A-2366-D16E-3E4A8535E1D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EAFFF221-A1FD-D1E0-B076-7C3F74B80ADF}"/>
              </a:ext>
            </a:extLst>
          </p:cNvPr>
          <p:cNvSpPr>
            <a:spLocks noGrp="1"/>
          </p:cNvSpPr>
          <p:nvPr>
            <p:ph type="dt" sz="half" idx="10"/>
          </p:nvPr>
        </p:nvSpPr>
        <p:spPr/>
        <p:txBody>
          <a:bodyPr/>
          <a:lstStyle/>
          <a:p>
            <a:fld id="{F4E237E6-0076-4915-A5A8-B7C11FA4F374}" type="datetime1">
              <a:rPr lang="en-US" smtClean="0"/>
              <a:t>9/8/2024</a:t>
            </a:fld>
            <a:endParaRPr lang="en-US"/>
          </a:p>
        </p:txBody>
      </p:sp>
      <p:sp>
        <p:nvSpPr>
          <p:cNvPr id="4" name="Footer Placeholder 3">
            <a:extLst>
              <a:ext uri="{FF2B5EF4-FFF2-40B4-BE49-F238E27FC236}">
                <a16:creationId xmlns:a16="http://schemas.microsoft.com/office/drawing/2014/main" id="{4BD0329E-EF45-0549-EB2E-8B44D4AAD4B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A9487008-4E37-1F19-12A5-CDF7348253F9}"/>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519413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7A3380-0CA9-A320-5B15-2C37A024F7D4}"/>
              </a:ext>
            </a:extLst>
          </p:cNvPr>
          <p:cNvSpPr>
            <a:spLocks noGrp="1"/>
          </p:cNvSpPr>
          <p:nvPr>
            <p:ph type="dt" sz="half" idx="10"/>
          </p:nvPr>
        </p:nvSpPr>
        <p:spPr/>
        <p:txBody>
          <a:bodyPr/>
          <a:lstStyle/>
          <a:p>
            <a:fld id="{3505F58F-C0B5-422A-8E5A-6B99E5D80F0A}" type="datetime1">
              <a:rPr lang="en-US" smtClean="0"/>
              <a:t>9/8/2024</a:t>
            </a:fld>
            <a:endParaRPr lang="en-US"/>
          </a:p>
        </p:txBody>
      </p:sp>
      <p:sp>
        <p:nvSpPr>
          <p:cNvPr id="3" name="Footer Placeholder 2">
            <a:extLst>
              <a:ext uri="{FF2B5EF4-FFF2-40B4-BE49-F238E27FC236}">
                <a16:creationId xmlns:a16="http://schemas.microsoft.com/office/drawing/2014/main" id="{09879A73-FEFF-2B39-D709-D35AF047838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AF3F4BE5-6062-67D8-D98E-A86F6EBC9C65}"/>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129345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0FC1-36DB-6257-7A83-6EBD22594D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F19BB095-4FC3-C4DF-21F4-D8DAF117F9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121AD1E-5319-C778-CA6A-2BFCFC8F16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8B2B88-FA9A-DD02-4FB8-FDFCDE8DE074}"/>
              </a:ext>
            </a:extLst>
          </p:cNvPr>
          <p:cNvSpPr>
            <a:spLocks noGrp="1"/>
          </p:cNvSpPr>
          <p:nvPr>
            <p:ph type="dt" sz="half" idx="10"/>
          </p:nvPr>
        </p:nvSpPr>
        <p:spPr/>
        <p:txBody>
          <a:bodyPr/>
          <a:lstStyle/>
          <a:p>
            <a:fld id="{7565E655-9687-48DF-A33F-F8824CCCB5D1}" type="datetime1">
              <a:rPr lang="en-US" smtClean="0"/>
              <a:t>9/8/2024</a:t>
            </a:fld>
            <a:endParaRPr lang="en-US"/>
          </a:p>
        </p:txBody>
      </p:sp>
      <p:sp>
        <p:nvSpPr>
          <p:cNvPr id="6" name="Footer Placeholder 5">
            <a:extLst>
              <a:ext uri="{FF2B5EF4-FFF2-40B4-BE49-F238E27FC236}">
                <a16:creationId xmlns:a16="http://schemas.microsoft.com/office/drawing/2014/main" id="{4DAD29E0-6B55-BEF2-4C40-D3341B12585B}"/>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8FCC1E15-8468-C3A2-3B01-670747882A1A}"/>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331697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B9F94-B5BA-F55D-9279-679930749E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FDD0B464-CC81-F5FE-690B-6C0D4400C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5879B0E8-62A8-A846-BF4D-58CFABABD9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470BF6-4D43-4B86-481F-24647FBAC5B2}"/>
              </a:ext>
            </a:extLst>
          </p:cNvPr>
          <p:cNvSpPr>
            <a:spLocks noGrp="1"/>
          </p:cNvSpPr>
          <p:nvPr>
            <p:ph type="dt" sz="half" idx="10"/>
          </p:nvPr>
        </p:nvSpPr>
        <p:spPr/>
        <p:txBody>
          <a:bodyPr/>
          <a:lstStyle/>
          <a:p>
            <a:fld id="{B97FD56A-AAB8-4544-A495-D0645413C9E3}" type="datetime1">
              <a:rPr lang="en-US" smtClean="0"/>
              <a:t>9/8/2024</a:t>
            </a:fld>
            <a:endParaRPr lang="en-US"/>
          </a:p>
        </p:txBody>
      </p:sp>
      <p:sp>
        <p:nvSpPr>
          <p:cNvPr id="6" name="Footer Placeholder 5">
            <a:extLst>
              <a:ext uri="{FF2B5EF4-FFF2-40B4-BE49-F238E27FC236}">
                <a16:creationId xmlns:a16="http://schemas.microsoft.com/office/drawing/2014/main" id="{4AFD910D-EDA8-247E-F40E-0E2ACCD944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60D9E8C-8486-205C-73BA-5A8F1C6C2179}"/>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218547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895B51-BF54-3436-A0AB-E352AD711E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8FCE03F-F318-DBF5-8137-3DDEB2523C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CACFD32-EAEB-0B98-FC59-93CE29DCFA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3BAB95-8DA7-460B-B00A-7037C8394FB0}" type="datetime1">
              <a:rPr lang="en-US" smtClean="0"/>
              <a:pPr/>
              <a:t>9/8/2024</a:t>
            </a:fld>
            <a:endParaRPr lang="en-US" dirty="0"/>
          </a:p>
        </p:txBody>
      </p:sp>
      <p:sp>
        <p:nvSpPr>
          <p:cNvPr id="5" name="Footer Placeholder 4">
            <a:extLst>
              <a:ext uri="{FF2B5EF4-FFF2-40B4-BE49-F238E27FC236}">
                <a16:creationId xmlns:a16="http://schemas.microsoft.com/office/drawing/2014/main" id="{F8E0180B-744C-8FF5-F615-660F1FC502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0E553FCE-74BA-2A17-305F-4AA158C956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1A71338-8BA2-4C79-A6C5-5A8E30081D0C}" type="slidenum">
              <a:rPr lang="en-US" smtClean="0"/>
              <a:pPr/>
              <a:t>‹#›</a:t>
            </a:fld>
            <a:endParaRPr lang="en-US" dirty="0"/>
          </a:p>
        </p:txBody>
      </p:sp>
    </p:spTree>
    <p:extLst>
      <p:ext uri="{BB962C8B-B14F-4D97-AF65-F5344CB8AC3E}">
        <p14:creationId xmlns:p14="http://schemas.microsoft.com/office/powerpoint/2010/main" val="46344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ircular pattern with dots and lines&#10;&#10;Description automatically generated">
            <a:extLst>
              <a:ext uri="{FF2B5EF4-FFF2-40B4-BE49-F238E27FC236}">
                <a16:creationId xmlns:a16="http://schemas.microsoft.com/office/drawing/2014/main" id="{5412CE20-80B2-3839-52B4-86C95ED1DB14}"/>
              </a:ext>
            </a:extLst>
          </p:cNvPr>
          <p:cNvPicPr>
            <a:picLocks noChangeAspect="1"/>
          </p:cNvPicPr>
          <p:nvPr/>
        </p:nvPicPr>
        <p:blipFill>
          <a:blip r:embed="rId2">
            <a:alphaModFix amt="50000"/>
          </a:blip>
          <a:srcRect r="-1" b="6226"/>
          <a:stretch/>
        </p:blipFill>
        <p:spPr>
          <a:xfrm>
            <a:off x="20" y="10"/>
            <a:ext cx="12188930" cy="6857990"/>
          </a:xfrm>
          <a:prstGeom prst="rect">
            <a:avLst/>
          </a:prstGeom>
        </p:spPr>
      </p:pic>
      <p:sp>
        <p:nvSpPr>
          <p:cNvPr id="2" name="Title 1">
            <a:extLst>
              <a:ext uri="{FF2B5EF4-FFF2-40B4-BE49-F238E27FC236}">
                <a16:creationId xmlns:a16="http://schemas.microsoft.com/office/drawing/2014/main" id="{66702477-D659-B4E2-5434-C024248C6819}"/>
              </a:ext>
            </a:extLst>
          </p:cNvPr>
          <p:cNvSpPr>
            <a:spLocks noGrp="1"/>
          </p:cNvSpPr>
          <p:nvPr>
            <p:ph type="ctrTitle"/>
          </p:nvPr>
        </p:nvSpPr>
        <p:spPr>
          <a:xfrm>
            <a:off x="1524000" y="1122363"/>
            <a:ext cx="9144000" cy="3063240"/>
          </a:xfrm>
        </p:spPr>
        <p:txBody>
          <a:bodyPr>
            <a:normAutofit/>
          </a:bodyPr>
          <a:lstStyle/>
          <a:p>
            <a:r>
              <a:rPr lang="en-ZA" sz="6600">
                <a:solidFill>
                  <a:schemeClr val="bg1"/>
                </a:solidFill>
              </a:rPr>
              <a:t>Ruth 2</a:t>
            </a:r>
          </a:p>
        </p:txBody>
      </p:sp>
      <p:sp>
        <p:nvSpPr>
          <p:cNvPr id="3" name="Subtitle 2">
            <a:extLst>
              <a:ext uri="{FF2B5EF4-FFF2-40B4-BE49-F238E27FC236}">
                <a16:creationId xmlns:a16="http://schemas.microsoft.com/office/drawing/2014/main" id="{9F5C3B16-5A76-94DF-1E44-6BB40B7C4C45}"/>
              </a:ext>
            </a:extLst>
          </p:cNvPr>
          <p:cNvSpPr>
            <a:spLocks noGrp="1"/>
          </p:cNvSpPr>
          <p:nvPr>
            <p:ph type="subTitle" idx="1"/>
          </p:nvPr>
        </p:nvSpPr>
        <p:spPr>
          <a:xfrm>
            <a:off x="1527048" y="4599432"/>
            <a:ext cx="9144000" cy="1536192"/>
          </a:xfrm>
        </p:spPr>
        <p:txBody>
          <a:bodyPr>
            <a:normAutofit/>
          </a:bodyPr>
          <a:lstStyle/>
          <a:p>
            <a:r>
              <a:rPr lang="en-ZA">
                <a:solidFill>
                  <a:schemeClr val="bg1"/>
                </a:solidFill>
              </a:rPr>
              <a:t>Caring for those in need</a:t>
            </a:r>
          </a:p>
        </p:txBody>
      </p:sp>
      <p:sp>
        <p:nvSpPr>
          <p:cNvPr id="11"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DCEF7D0-F7FF-AF1B-8672-927FD61DD106}"/>
              </a:ext>
            </a:extLst>
          </p:cNvPr>
          <p:cNvGrpSpPr/>
          <p:nvPr/>
        </p:nvGrpSpPr>
        <p:grpSpPr>
          <a:xfrm>
            <a:off x="9774158" y="5079147"/>
            <a:ext cx="1246908" cy="1246909"/>
            <a:chOff x="5320146" y="2834827"/>
            <a:chExt cx="1246908" cy="1246909"/>
          </a:xfrm>
        </p:grpSpPr>
        <p:sp>
          <p:nvSpPr>
            <p:cNvPr id="7" name="Oval 6">
              <a:extLst>
                <a:ext uri="{FF2B5EF4-FFF2-40B4-BE49-F238E27FC236}">
                  <a16:creationId xmlns:a16="http://schemas.microsoft.com/office/drawing/2014/main" id="{2201F0B9-9E87-22A1-68FB-33928D15D906}"/>
                </a:ext>
              </a:extLst>
            </p:cNvPr>
            <p:cNvSpPr/>
            <p:nvPr/>
          </p:nvSpPr>
          <p:spPr>
            <a:xfrm>
              <a:off x="5320146" y="2834827"/>
              <a:ext cx="1246908" cy="1246909"/>
            </a:xfrm>
            <a:prstGeom prst="ellipse">
              <a:avLst/>
            </a:prstGeom>
            <a:gradFill rotWithShape="1">
              <a:gsLst>
                <a:gs pos="0">
                  <a:srgbClr val="F0EEEF"/>
                </a:gs>
                <a:gs pos="50000">
                  <a:srgbClr val="E8E4E6"/>
                </a:gs>
                <a:gs pos="100000">
                  <a:srgbClr val="C1BBBE"/>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pic>
          <p:nvPicPr>
            <p:cNvPr id="8" name="Graphic 100" descr="Badge Heart with solid fill">
              <a:extLst>
                <a:ext uri="{FF2B5EF4-FFF2-40B4-BE49-F238E27FC236}">
                  <a16:creationId xmlns:a16="http://schemas.microsoft.com/office/drawing/2014/main" id="{9558881B-AA85-26A5-5420-39493E06869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486400" y="3000862"/>
              <a:ext cx="914400" cy="914400"/>
            </a:xfrm>
            <a:prstGeom prst="rect">
              <a:avLst/>
            </a:prstGeom>
          </p:spPr>
        </p:pic>
      </p:grpSp>
    </p:spTree>
    <p:extLst>
      <p:ext uri="{BB962C8B-B14F-4D97-AF65-F5344CB8AC3E}">
        <p14:creationId xmlns:p14="http://schemas.microsoft.com/office/powerpoint/2010/main" val="282626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uth: three thoughts – The Bible A TO Z">
            <a:extLst>
              <a:ext uri="{FF2B5EF4-FFF2-40B4-BE49-F238E27FC236}">
                <a16:creationId xmlns:a16="http://schemas.microsoft.com/office/drawing/2014/main" id="{274FB4B6-A6D3-2513-D6A4-770A32EEB6FC}"/>
              </a:ext>
            </a:extLst>
          </p:cNvPr>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40203" t="40467"/>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a:extLst>
              <a:ext uri="{FF2B5EF4-FFF2-40B4-BE49-F238E27FC236}">
                <a16:creationId xmlns:a16="http://schemas.microsoft.com/office/drawing/2014/main" id="{53C2ED8C-6023-3F85-1343-41C5EA8A4BBA}"/>
              </a:ext>
            </a:extLst>
          </p:cNvPr>
          <p:cNvGrpSpPr/>
          <p:nvPr/>
        </p:nvGrpSpPr>
        <p:grpSpPr>
          <a:xfrm>
            <a:off x="4184073" y="1455477"/>
            <a:ext cx="7422983" cy="3763024"/>
            <a:chOff x="4184073" y="1455477"/>
            <a:chExt cx="7422983" cy="3763024"/>
          </a:xfrm>
        </p:grpSpPr>
        <p:sp>
          <p:nvSpPr>
            <p:cNvPr id="42" name="Rectangle 41">
              <a:extLst>
                <a:ext uri="{FF2B5EF4-FFF2-40B4-BE49-F238E27FC236}">
                  <a16:creationId xmlns:a16="http://schemas.microsoft.com/office/drawing/2014/main" id="{15CF308F-797D-B905-6412-B18E508ABCC8}"/>
                </a:ext>
              </a:extLst>
            </p:cNvPr>
            <p:cNvSpPr/>
            <p:nvPr/>
          </p:nvSpPr>
          <p:spPr>
            <a:xfrm rot="16200000">
              <a:off x="7271326" y="371677"/>
              <a:ext cx="378691" cy="3034143"/>
            </a:xfrm>
            <a:prstGeom prst="rect">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75FA34A5-28CD-C954-59AB-9C283D651AC3}"/>
                </a:ext>
              </a:extLst>
            </p:cNvPr>
            <p:cNvSpPr/>
            <p:nvPr/>
          </p:nvSpPr>
          <p:spPr>
            <a:xfrm>
              <a:off x="4184073" y="1698061"/>
              <a:ext cx="3519054" cy="3520440"/>
            </a:xfrm>
            <a:prstGeom prst="ellipse">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44" name="TextBox 83">
              <a:extLst>
                <a:ext uri="{FF2B5EF4-FFF2-40B4-BE49-F238E27FC236}">
                  <a16:creationId xmlns:a16="http://schemas.microsoft.com/office/drawing/2014/main" id="{FBE71D00-0DFC-20E9-7827-93A5C45C7CBD}"/>
                </a:ext>
              </a:extLst>
            </p:cNvPr>
            <p:cNvSpPr txBox="1"/>
            <p:nvPr/>
          </p:nvSpPr>
          <p:spPr>
            <a:xfrm>
              <a:off x="9421640" y="1615872"/>
              <a:ext cx="2185416"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A2B969">
                      <a:lumMod val="75000"/>
                    </a:srgbClr>
                  </a:solidFill>
                  <a:effectLst/>
                  <a:uLnTx/>
                  <a:uFillTx/>
                  <a:latin typeface="Calibri" panose="020F0502020204030204"/>
                  <a:ea typeface="+mn-ea"/>
                  <a:cs typeface="+mn-cs"/>
                </a:rPr>
                <a:t>COMMUNITY</a:t>
              </a:r>
            </a:p>
          </p:txBody>
        </p:sp>
        <p:sp>
          <p:nvSpPr>
            <p:cNvPr id="45" name="Rectangle: Rounded Corners 44">
              <a:extLst>
                <a:ext uri="{FF2B5EF4-FFF2-40B4-BE49-F238E27FC236}">
                  <a16:creationId xmlns:a16="http://schemas.microsoft.com/office/drawing/2014/main" id="{5CF314BF-9375-00E8-607A-937804716E7F}"/>
                </a:ext>
              </a:extLst>
            </p:cNvPr>
            <p:cNvSpPr/>
            <p:nvPr/>
          </p:nvSpPr>
          <p:spPr>
            <a:xfrm>
              <a:off x="8427770" y="1455477"/>
              <a:ext cx="866542" cy="866542"/>
            </a:xfrm>
            <a:prstGeom prst="roundRect">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n-ea"/>
                  <a:cs typeface="+mn-cs"/>
                </a:rPr>
                <a:t>3</a:t>
              </a:r>
            </a:p>
          </p:txBody>
        </p:sp>
      </p:grpSp>
      <p:sp>
        <p:nvSpPr>
          <p:cNvPr id="48" name="Oval 47">
            <a:extLst>
              <a:ext uri="{FF2B5EF4-FFF2-40B4-BE49-F238E27FC236}">
                <a16:creationId xmlns:a16="http://schemas.microsoft.com/office/drawing/2014/main" id="{87B9ED90-C3B3-091C-87D5-0C5B1F2545A7}"/>
              </a:ext>
            </a:extLst>
          </p:cNvPr>
          <p:cNvSpPr/>
          <p:nvPr/>
        </p:nvSpPr>
        <p:spPr>
          <a:xfrm>
            <a:off x="4562764" y="2077537"/>
            <a:ext cx="2761672" cy="2761488"/>
          </a:xfrm>
          <a:prstGeom prst="ellipse">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CB732FD5-D3FC-8492-ECBB-EFFAA0DFB2E3}"/>
              </a:ext>
            </a:extLst>
          </p:cNvPr>
          <p:cNvSpPr/>
          <p:nvPr/>
        </p:nvSpPr>
        <p:spPr>
          <a:xfrm>
            <a:off x="4941455" y="2457013"/>
            <a:ext cx="2004290" cy="2002536"/>
          </a:xfrm>
          <a:prstGeom prst="ellipse">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a:solidFill>
                <a:sysClr val="window" lastClr="FFFFFF"/>
              </a:solidFill>
              <a:latin typeface="Calibri" panose="020F0502020204030204"/>
            </a:endParaRPr>
          </a:p>
        </p:txBody>
      </p:sp>
      <p:sp>
        <p:nvSpPr>
          <p:cNvPr id="56" name="Oval 55">
            <a:extLst>
              <a:ext uri="{FF2B5EF4-FFF2-40B4-BE49-F238E27FC236}">
                <a16:creationId xmlns:a16="http://schemas.microsoft.com/office/drawing/2014/main" id="{09479F99-C189-A71A-0BDB-E52E3612FB25}"/>
              </a:ext>
            </a:extLst>
          </p:cNvPr>
          <p:cNvSpPr/>
          <p:nvPr/>
        </p:nvSpPr>
        <p:spPr>
          <a:xfrm>
            <a:off x="5320146" y="2834827"/>
            <a:ext cx="1246908" cy="1246909"/>
          </a:xfrm>
          <a:prstGeom prst="ellipse">
            <a:avLst/>
          </a:prstGeom>
          <a:gradFill rotWithShape="1">
            <a:gsLst>
              <a:gs pos="0">
                <a:srgbClr val="F0EEEF"/>
              </a:gs>
              <a:gs pos="50000">
                <a:srgbClr val="E8E4E6"/>
              </a:gs>
              <a:gs pos="100000">
                <a:srgbClr val="C1BBBE"/>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pic>
        <p:nvPicPr>
          <p:cNvPr id="57" name="Graphic 100" descr="Badge Heart with solid fill">
            <a:extLst>
              <a:ext uri="{FF2B5EF4-FFF2-40B4-BE49-F238E27FC236}">
                <a16:creationId xmlns:a16="http://schemas.microsoft.com/office/drawing/2014/main" id="{CBAA6BBC-69DA-7666-0E9B-C74B7B695B5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486400" y="3000862"/>
            <a:ext cx="914400" cy="914400"/>
          </a:xfrm>
          <a:prstGeom prst="rect">
            <a:avLst/>
          </a:prstGeom>
        </p:spPr>
      </p:pic>
      <p:sp>
        <p:nvSpPr>
          <p:cNvPr id="2" name="TextBox 84">
            <a:extLst>
              <a:ext uri="{FF2B5EF4-FFF2-40B4-BE49-F238E27FC236}">
                <a16:creationId xmlns:a16="http://schemas.microsoft.com/office/drawing/2014/main" id="{48718BE3-76F4-1D76-D858-D2255BB90F20}"/>
              </a:ext>
            </a:extLst>
          </p:cNvPr>
          <p:cNvSpPr txBox="1"/>
          <p:nvPr/>
        </p:nvSpPr>
        <p:spPr>
          <a:xfrm>
            <a:off x="9504741" y="2395667"/>
            <a:ext cx="2729345" cy="1015663"/>
          </a:xfrm>
          <a:prstGeom prst="rect">
            <a:avLst/>
          </a:prstGeom>
          <a:noFill/>
        </p:spPr>
        <p:txBody>
          <a:bodyPr wrap="square" lIns="0" rIns="0" rtlCol="0" anchor="t">
            <a:spAutoFit/>
          </a:bodyPr>
          <a:lstStyle>
            <a:defPPr>
              <a:defRPr lang="en-US"/>
            </a:defPPr>
            <a:lvl1pPr algn="just">
              <a:defRPr sz="2000" b="1">
                <a:latin typeface="Calibri" panose="020F0502020204030204"/>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noProof="1"/>
              <a:t>Deuteronomy 24:19-21</a:t>
            </a:r>
          </a:p>
          <a:p>
            <a:r>
              <a:rPr lang="en-US" noProof="1"/>
              <a:t>1 John 3:17</a:t>
            </a:r>
          </a:p>
          <a:p>
            <a:r>
              <a:rPr lang="en-US" noProof="1"/>
              <a:t>2 Corinthians 9:6-7</a:t>
            </a:r>
          </a:p>
        </p:txBody>
      </p:sp>
      <p:pic>
        <p:nvPicPr>
          <p:cNvPr id="3" name="Graphic 2" descr="Storytelling with solid fill">
            <a:extLst>
              <a:ext uri="{FF2B5EF4-FFF2-40B4-BE49-F238E27FC236}">
                <a16:creationId xmlns:a16="http://schemas.microsoft.com/office/drawing/2014/main" id="{35735FD3-4D51-5373-D6C1-3B0FFDADBF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64083" y="2457013"/>
            <a:ext cx="914400" cy="914400"/>
          </a:xfrm>
          <a:prstGeom prst="rect">
            <a:avLst/>
          </a:prstGeom>
        </p:spPr>
      </p:pic>
    </p:spTree>
    <p:extLst>
      <p:ext uri="{BB962C8B-B14F-4D97-AF65-F5344CB8AC3E}">
        <p14:creationId xmlns:p14="http://schemas.microsoft.com/office/powerpoint/2010/main" val="1643751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FF6C1-CE19-47AA-0440-FAF7BA6A60B1}"/>
              </a:ext>
            </a:extLst>
          </p:cNvPr>
          <p:cNvPicPr>
            <a:picLocks noChangeAspect="1"/>
          </p:cNvPicPr>
          <p:nvPr/>
        </p:nvPicPr>
        <p:blipFill>
          <a:blip r:embed="rId2"/>
          <a:srcRect b="343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Storytelling with solid fill">
            <a:extLst>
              <a:ext uri="{FF2B5EF4-FFF2-40B4-BE49-F238E27FC236}">
                <a16:creationId xmlns:a16="http://schemas.microsoft.com/office/drawing/2014/main" id="{36CCD087-3C0E-2649-253D-0504785A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78376" y="257341"/>
            <a:ext cx="914400" cy="914400"/>
          </a:xfrm>
          <a:prstGeom prst="rect">
            <a:avLst/>
          </a:prstGeom>
        </p:spPr>
      </p:pic>
      <p:sp>
        <p:nvSpPr>
          <p:cNvPr id="9" name="Content Placeholder 2">
            <a:extLst>
              <a:ext uri="{FF2B5EF4-FFF2-40B4-BE49-F238E27FC236}">
                <a16:creationId xmlns:a16="http://schemas.microsoft.com/office/drawing/2014/main" id="{50B9E3F3-3322-BFBF-4C89-DD8A36D8AFBA}"/>
              </a:ext>
            </a:extLst>
          </p:cNvPr>
          <p:cNvSpPr>
            <a:spLocks noGrp="1"/>
          </p:cNvSpPr>
          <p:nvPr>
            <p:ph idx="1"/>
          </p:nvPr>
        </p:nvSpPr>
        <p:spPr>
          <a:xfrm>
            <a:off x="838200" y="777240"/>
            <a:ext cx="10515600" cy="5823419"/>
          </a:xfrm>
        </p:spPr>
        <p:txBody>
          <a:bodyPr>
            <a:normAutofit/>
          </a:bodyPr>
          <a:lstStyle/>
          <a:p>
            <a:pPr marL="0" indent="0">
              <a:buNone/>
            </a:pPr>
            <a:r>
              <a:rPr lang="en-US" sz="4600" b="1" dirty="0"/>
              <a:t>Deuteronomy 24:19-21 </a:t>
            </a:r>
          </a:p>
          <a:p>
            <a:pPr marL="0" indent="0">
              <a:lnSpc>
                <a:spcPct val="120000"/>
              </a:lnSpc>
              <a:buNone/>
            </a:pPr>
            <a:r>
              <a:rPr lang="en-US" sz="2400" dirty="0"/>
              <a:t>[19] “When you are harvesting your crops and forget to bring in a bundle of grain from your field, don’t go back to get it. </a:t>
            </a:r>
            <a:r>
              <a:rPr lang="en-US" sz="2400" b="1" dirty="0"/>
              <a:t>Leave it for the foreigners, orphans, and widows.</a:t>
            </a:r>
            <a:r>
              <a:rPr lang="en-US" sz="2400" dirty="0"/>
              <a:t> Then the Lord your God will bless you in all you do. [20] When you beat the olives from your olive trees, don’t go over the boughs twice. </a:t>
            </a:r>
            <a:r>
              <a:rPr lang="en-US" sz="2400" b="1" dirty="0"/>
              <a:t>Leave </a:t>
            </a:r>
            <a:r>
              <a:rPr lang="en-US" sz="2400" dirty="0"/>
              <a:t>the remaining olives for the foreigners, orphans, and widows. [21] When you gather the grapes in your vineyard, don’t glean the vines after they are picked. </a:t>
            </a:r>
            <a:r>
              <a:rPr lang="en-US" sz="2400" b="1" dirty="0"/>
              <a:t>Leave</a:t>
            </a:r>
            <a:r>
              <a:rPr lang="en-US" sz="2400" dirty="0"/>
              <a:t> the remaining grapes for the foreigners, orphans, and widows. </a:t>
            </a:r>
          </a:p>
        </p:txBody>
      </p:sp>
    </p:spTree>
    <p:extLst>
      <p:ext uri="{BB962C8B-B14F-4D97-AF65-F5344CB8AC3E}">
        <p14:creationId xmlns:p14="http://schemas.microsoft.com/office/powerpoint/2010/main" val="927005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FF6C1-CE19-47AA-0440-FAF7BA6A60B1}"/>
              </a:ext>
            </a:extLst>
          </p:cNvPr>
          <p:cNvPicPr>
            <a:picLocks noChangeAspect="1"/>
          </p:cNvPicPr>
          <p:nvPr/>
        </p:nvPicPr>
        <p:blipFill>
          <a:blip r:embed="rId2"/>
          <a:srcRect b="343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Storytelling with solid fill">
            <a:extLst>
              <a:ext uri="{FF2B5EF4-FFF2-40B4-BE49-F238E27FC236}">
                <a16:creationId xmlns:a16="http://schemas.microsoft.com/office/drawing/2014/main" id="{36CCD087-3C0E-2649-253D-0504785A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78376" y="257341"/>
            <a:ext cx="914400" cy="914400"/>
          </a:xfrm>
          <a:prstGeom prst="rect">
            <a:avLst/>
          </a:prstGeom>
        </p:spPr>
      </p:pic>
      <p:sp>
        <p:nvSpPr>
          <p:cNvPr id="9" name="Content Placeholder 2">
            <a:extLst>
              <a:ext uri="{FF2B5EF4-FFF2-40B4-BE49-F238E27FC236}">
                <a16:creationId xmlns:a16="http://schemas.microsoft.com/office/drawing/2014/main" id="{50B9E3F3-3322-BFBF-4C89-DD8A36D8AFBA}"/>
              </a:ext>
            </a:extLst>
          </p:cNvPr>
          <p:cNvSpPr>
            <a:spLocks noGrp="1"/>
          </p:cNvSpPr>
          <p:nvPr>
            <p:ph idx="1"/>
          </p:nvPr>
        </p:nvSpPr>
        <p:spPr>
          <a:xfrm>
            <a:off x="838200" y="777240"/>
            <a:ext cx="10515600" cy="5823419"/>
          </a:xfrm>
        </p:spPr>
        <p:txBody>
          <a:bodyPr>
            <a:normAutofit/>
          </a:bodyPr>
          <a:lstStyle/>
          <a:p>
            <a:pPr marL="0" indent="0">
              <a:buNone/>
            </a:pPr>
            <a:endParaRPr lang="en-US" sz="2400" dirty="0"/>
          </a:p>
          <a:p>
            <a:pPr marL="0" indent="0">
              <a:buNone/>
            </a:pPr>
            <a:r>
              <a:rPr lang="en-US" sz="4600" b="1" dirty="0"/>
              <a:t>1 John 3:17: </a:t>
            </a:r>
          </a:p>
          <a:p>
            <a:pPr marL="0" indent="0">
              <a:buNone/>
            </a:pPr>
            <a:r>
              <a:rPr lang="en-US" sz="2400" dirty="0"/>
              <a:t>"But if anyone has the world’s goods and </a:t>
            </a:r>
            <a:r>
              <a:rPr lang="en-US" sz="2400" b="1" dirty="0"/>
              <a:t>sees his brother in need</a:t>
            </a:r>
            <a:r>
              <a:rPr lang="en-US" sz="2400" dirty="0"/>
              <a:t>, yet closes his heart against him, how does God’s love abide in him?“</a:t>
            </a:r>
          </a:p>
          <a:p>
            <a:pPr marL="0" indent="0">
              <a:buNone/>
            </a:pPr>
            <a:endParaRPr lang="en-US" sz="2400" dirty="0"/>
          </a:p>
          <a:p>
            <a:pPr marL="0" indent="0">
              <a:buNone/>
            </a:pPr>
            <a:endParaRPr lang="en-US" sz="2400" dirty="0"/>
          </a:p>
          <a:p>
            <a:pPr marL="0" indent="0">
              <a:buNone/>
            </a:pPr>
            <a:r>
              <a:rPr lang="en-US" sz="4600" b="1" dirty="0"/>
              <a:t>2 Corinthians 9:6-7: </a:t>
            </a:r>
          </a:p>
          <a:p>
            <a:pPr marL="0" indent="0">
              <a:buNone/>
            </a:pPr>
            <a:r>
              <a:rPr lang="en-US" sz="2400" dirty="0"/>
              <a:t>"The point is this: whoever sows sparingly will also reap sparingly, and whoever sows bountifully will also reap bountifully. </a:t>
            </a:r>
            <a:r>
              <a:rPr lang="en-US" sz="2400" b="1" dirty="0"/>
              <a:t>Each one must give as he has decided in his heart, not reluctantly or under compulsion</a:t>
            </a:r>
            <a:r>
              <a:rPr lang="en-US" sz="2400" dirty="0"/>
              <a:t>, for God loves a cheerful giver."</a:t>
            </a:r>
          </a:p>
        </p:txBody>
      </p:sp>
    </p:spTree>
    <p:extLst>
      <p:ext uri="{BB962C8B-B14F-4D97-AF65-F5344CB8AC3E}">
        <p14:creationId xmlns:p14="http://schemas.microsoft.com/office/powerpoint/2010/main" val="194485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uth: three thoughts – The Bible A TO Z">
            <a:extLst>
              <a:ext uri="{FF2B5EF4-FFF2-40B4-BE49-F238E27FC236}">
                <a16:creationId xmlns:a16="http://schemas.microsoft.com/office/drawing/2014/main" id="{274FB4B6-A6D3-2513-D6A4-770A32EEB6FC}"/>
              </a:ext>
            </a:extLst>
          </p:cNvPr>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40203" t="40467"/>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oup 35">
            <a:extLst>
              <a:ext uri="{FF2B5EF4-FFF2-40B4-BE49-F238E27FC236}">
                <a16:creationId xmlns:a16="http://schemas.microsoft.com/office/drawing/2014/main" id="{726DB995-FC4D-885F-3E30-5C034D05CE4B}"/>
              </a:ext>
            </a:extLst>
          </p:cNvPr>
          <p:cNvGrpSpPr/>
          <p:nvPr/>
        </p:nvGrpSpPr>
        <p:grpSpPr>
          <a:xfrm>
            <a:off x="288067" y="883504"/>
            <a:ext cx="7793751" cy="4712996"/>
            <a:chOff x="288067" y="883504"/>
            <a:chExt cx="7793751" cy="4712996"/>
          </a:xfrm>
        </p:grpSpPr>
        <p:sp>
          <p:nvSpPr>
            <p:cNvPr id="37" name="Rectangle 36">
              <a:extLst>
                <a:ext uri="{FF2B5EF4-FFF2-40B4-BE49-F238E27FC236}">
                  <a16:creationId xmlns:a16="http://schemas.microsoft.com/office/drawing/2014/main" id="{F2A8CD84-793C-7ACF-D96D-F4F8EEA8F870}"/>
                </a:ext>
              </a:extLst>
            </p:cNvPr>
            <p:cNvSpPr/>
            <p:nvPr/>
          </p:nvSpPr>
          <p:spPr>
            <a:xfrm rot="10800000">
              <a:off x="3805381" y="1320061"/>
              <a:ext cx="378691" cy="2138219"/>
            </a:xfrm>
            <a:prstGeom prst="rect">
              <a:avLst/>
            </a:prstGeom>
            <a:solidFill>
              <a:schemeClr val="accent6">
                <a:lumMod val="20000"/>
                <a:lumOff val="80000"/>
              </a:schemeClr>
            </a:soli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ysClr val="window" lastClr="FFFFFF"/>
                </a:solidFill>
                <a:latin typeface="Calibri" panose="020F0502020204030204"/>
              </a:endParaRPr>
            </a:p>
          </p:txBody>
        </p:sp>
        <p:sp>
          <p:nvSpPr>
            <p:cNvPr id="38" name="Oval 37">
              <a:extLst>
                <a:ext uri="{FF2B5EF4-FFF2-40B4-BE49-F238E27FC236}">
                  <a16:creationId xmlns:a16="http://schemas.microsoft.com/office/drawing/2014/main" id="{11F41842-9E1A-4FB4-5C41-B30B376917FF}"/>
                </a:ext>
              </a:extLst>
            </p:cNvPr>
            <p:cNvSpPr/>
            <p:nvPr/>
          </p:nvSpPr>
          <p:spPr>
            <a:xfrm>
              <a:off x="3805382" y="1320064"/>
              <a:ext cx="4276436" cy="4276436"/>
            </a:xfrm>
            <a:prstGeom prst="ellipse">
              <a:avLst/>
            </a:prstGeom>
            <a:solidFill>
              <a:schemeClr val="accent6">
                <a:lumMod val="20000"/>
                <a:lumOff val="80000"/>
              </a:schemeClr>
            </a:soli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ysClr val="window" lastClr="FFFFFF"/>
                </a:solidFill>
                <a:latin typeface="Calibri" panose="020F0502020204030204"/>
              </a:endParaRPr>
            </a:p>
          </p:txBody>
        </p:sp>
        <p:sp>
          <p:nvSpPr>
            <p:cNvPr id="39" name="TextBox 92">
              <a:extLst>
                <a:ext uri="{FF2B5EF4-FFF2-40B4-BE49-F238E27FC236}">
                  <a16:creationId xmlns:a16="http://schemas.microsoft.com/office/drawing/2014/main" id="{FF8418D2-5141-E3CA-1F9B-A7212AB01BBA}"/>
                </a:ext>
              </a:extLst>
            </p:cNvPr>
            <p:cNvSpPr txBox="1"/>
            <p:nvPr/>
          </p:nvSpPr>
          <p:spPr>
            <a:xfrm>
              <a:off x="288067" y="1085942"/>
              <a:ext cx="2821031" cy="461665"/>
            </a:xfrm>
            <a:prstGeom prst="rect">
              <a:avLst/>
            </a:prstGeom>
            <a:noFill/>
          </p:spPr>
          <p:txBody>
            <a:bodyPr wrap="square" lIns="0" rIns="0" rtlCol="0" anchor="b">
              <a:spAutoFit/>
            </a:bodyPr>
            <a:lstStyle>
              <a:defPPr>
                <a:defRPr lang="en-US"/>
              </a:defPPr>
              <a:lvl1pPr marR="0" lvl="0" indent="0" algn="r" fontAlgn="auto">
                <a:lnSpc>
                  <a:spcPct val="100000"/>
                </a:lnSpc>
                <a:spcBef>
                  <a:spcPts val="0"/>
                </a:spcBef>
                <a:spcAft>
                  <a:spcPts val="0"/>
                </a:spcAft>
                <a:buClrTx/>
                <a:buSzTx/>
                <a:buFontTx/>
                <a:buNone/>
                <a:tabLst/>
                <a:defRPr kumimoji="0" sz="2400" b="1" i="0" u="none" strike="noStrike" cap="all" spc="0" normalizeH="0" baseline="0">
                  <a:ln>
                    <a:noFill/>
                  </a:ln>
                  <a:solidFill>
                    <a:srgbClr val="3A5C84"/>
                  </a:solidFill>
                  <a:effectLst/>
                  <a:uLnTx/>
                  <a:uFillTx/>
                  <a:latin typeface="Calibri" panose="020F0502020204030204"/>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noProof="1">
                  <a:solidFill>
                    <a:schemeClr val="tx1"/>
                  </a:solidFill>
                </a:rPr>
                <a:t>NationAL</a:t>
              </a:r>
            </a:p>
          </p:txBody>
        </p:sp>
        <p:sp>
          <p:nvSpPr>
            <p:cNvPr id="40" name="Rectangle: Rounded Corners 39">
              <a:extLst>
                <a:ext uri="{FF2B5EF4-FFF2-40B4-BE49-F238E27FC236}">
                  <a16:creationId xmlns:a16="http://schemas.microsoft.com/office/drawing/2014/main" id="{3B0B88BC-3882-8DE2-306C-456FD3FE0F86}"/>
                </a:ext>
              </a:extLst>
            </p:cNvPr>
            <p:cNvSpPr/>
            <p:nvPr/>
          </p:nvSpPr>
          <p:spPr>
            <a:xfrm>
              <a:off x="3540453" y="883504"/>
              <a:ext cx="866542" cy="866542"/>
            </a:xfrm>
            <a:prstGeom prst="roundRect">
              <a:avLst/>
            </a:prstGeom>
            <a:solidFill>
              <a:schemeClr val="accent6">
                <a:lumMod val="20000"/>
                <a:lumOff val="80000"/>
              </a:schemeClr>
            </a:soli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800" b="1" dirty="0">
                  <a:solidFill>
                    <a:schemeClr val="tx1"/>
                  </a:solidFill>
                  <a:latin typeface="Calibri" panose="020F0502020204030204"/>
                </a:rPr>
                <a:t>4</a:t>
              </a:r>
            </a:p>
          </p:txBody>
        </p:sp>
      </p:grpSp>
      <p:sp>
        <p:nvSpPr>
          <p:cNvPr id="43" name="Oval 42">
            <a:extLst>
              <a:ext uri="{FF2B5EF4-FFF2-40B4-BE49-F238E27FC236}">
                <a16:creationId xmlns:a16="http://schemas.microsoft.com/office/drawing/2014/main" id="{75FA34A5-28CD-C954-59AB-9C283D651AC3}"/>
              </a:ext>
            </a:extLst>
          </p:cNvPr>
          <p:cNvSpPr/>
          <p:nvPr/>
        </p:nvSpPr>
        <p:spPr>
          <a:xfrm>
            <a:off x="4184073" y="1698061"/>
            <a:ext cx="3519054" cy="3520440"/>
          </a:xfrm>
          <a:prstGeom prst="ellipse">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87B9ED90-C3B3-091C-87D5-0C5B1F2545A7}"/>
              </a:ext>
            </a:extLst>
          </p:cNvPr>
          <p:cNvSpPr/>
          <p:nvPr/>
        </p:nvSpPr>
        <p:spPr>
          <a:xfrm>
            <a:off x="4562764" y="2077537"/>
            <a:ext cx="2761672" cy="2761488"/>
          </a:xfrm>
          <a:prstGeom prst="ellipse">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CB732FD5-D3FC-8492-ECBB-EFFAA0DFB2E3}"/>
              </a:ext>
            </a:extLst>
          </p:cNvPr>
          <p:cNvSpPr/>
          <p:nvPr/>
        </p:nvSpPr>
        <p:spPr>
          <a:xfrm>
            <a:off x="4941455" y="2457013"/>
            <a:ext cx="2004290" cy="2002536"/>
          </a:xfrm>
          <a:prstGeom prst="ellipse">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a:solidFill>
                <a:sysClr val="window" lastClr="FFFFFF"/>
              </a:solidFill>
              <a:latin typeface="Calibri" panose="020F0502020204030204"/>
            </a:endParaRPr>
          </a:p>
        </p:txBody>
      </p:sp>
      <p:sp>
        <p:nvSpPr>
          <p:cNvPr id="56" name="Oval 55">
            <a:extLst>
              <a:ext uri="{FF2B5EF4-FFF2-40B4-BE49-F238E27FC236}">
                <a16:creationId xmlns:a16="http://schemas.microsoft.com/office/drawing/2014/main" id="{09479F99-C189-A71A-0BDB-E52E3612FB25}"/>
              </a:ext>
            </a:extLst>
          </p:cNvPr>
          <p:cNvSpPr/>
          <p:nvPr/>
        </p:nvSpPr>
        <p:spPr>
          <a:xfrm>
            <a:off x="5320146" y="2834827"/>
            <a:ext cx="1246908" cy="1246909"/>
          </a:xfrm>
          <a:prstGeom prst="ellipse">
            <a:avLst/>
          </a:prstGeom>
          <a:gradFill rotWithShape="1">
            <a:gsLst>
              <a:gs pos="0">
                <a:srgbClr val="F0EEEF"/>
              </a:gs>
              <a:gs pos="50000">
                <a:srgbClr val="E8E4E6"/>
              </a:gs>
              <a:gs pos="100000">
                <a:srgbClr val="C1BBBE"/>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pic>
        <p:nvPicPr>
          <p:cNvPr id="57" name="Graphic 100" descr="Badge Heart with solid fill">
            <a:extLst>
              <a:ext uri="{FF2B5EF4-FFF2-40B4-BE49-F238E27FC236}">
                <a16:creationId xmlns:a16="http://schemas.microsoft.com/office/drawing/2014/main" id="{CBAA6BBC-69DA-7666-0E9B-C74B7B695B5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486400" y="3000862"/>
            <a:ext cx="914400" cy="914400"/>
          </a:xfrm>
          <a:prstGeom prst="rect">
            <a:avLst/>
          </a:prstGeom>
        </p:spPr>
      </p:pic>
      <p:sp>
        <p:nvSpPr>
          <p:cNvPr id="2" name="TextBox 93">
            <a:extLst>
              <a:ext uri="{FF2B5EF4-FFF2-40B4-BE49-F238E27FC236}">
                <a16:creationId xmlns:a16="http://schemas.microsoft.com/office/drawing/2014/main" id="{A2ADB5E3-9F46-4767-35B2-986F1A0D3766}"/>
              </a:ext>
            </a:extLst>
          </p:cNvPr>
          <p:cNvSpPr txBox="1"/>
          <p:nvPr/>
        </p:nvSpPr>
        <p:spPr>
          <a:xfrm>
            <a:off x="1356969" y="1661443"/>
            <a:ext cx="2813544" cy="400110"/>
          </a:xfrm>
          <a:prstGeom prst="rect">
            <a:avLst/>
          </a:prstGeom>
          <a:noFill/>
        </p:spPr>
        <p:txBody>
          <a:bodyPr wrap="square" lIns="0" rIns="0" rtlCol="0" anchor="t">
            <a:spAutoFit/>
          </a:bodyPr>
          <a:lstStyle>
            <a:defPPr>
              <a:defRPr lang="en-US"/>
            </a:defPPr>
            <a:lvl1pPr algn="just">
              <a:defRPr sz="2000" b="1">
                <a:latin typeface="Calibri" panose="020F0502020204030204"/>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noProof="1"/>
              <a:t>Leviticus 25:25-28 </a:t>
            </a:r>
          </a:p>
        </p:txBody>
      </p:sp>
      <p:pic>
        <p:nvPicPr>
          <p:cNvPr id="5" name="Graphic 4" descr="Storytelling with solid fill">
            <a:extLst>
              <a:ext uri="{FF2B5EF4-FFF2-40B4-BE49-F238E27FC236}">
                <a16:creationId xmlns:a16="http://schemas.microsoft.com/office/drawing/2014/main" id="{439A854A-467C-5F63-30C2-B6F794A074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0841" y="1240861"/>
            <a:ext cx="914400" cy="914400"/>
          </a:xfrm>
          <a:prstGeom prst="rect">
            <a:avLst/>
          </a:prstGeom>
        </p:spPr>
      </p:pic>
    </p:spTree>
    <p:extLst>
      <p:ext uri="{BB962C8B-B14F-4D97-AF65-F5344CB8AC3E}">
        <p14:creationId xmlns:p14="http://schemas.microsoft.com/office/powerpoint/2010/main" val="1788808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FF6C1-CE19-47AA-0440-FAF7BA6A60B1}"/>
              </a:ext>
            </a:extLst>
          </p:cNvPr>
          <p:cNvPicPr>
            <a:picLocks noChangeAspect="1"/>
          </p:cNvPicPr>
          <p:nvPr/>
        </p:nvPicPr>
        <p:blipFill>
          <a:blip r:embed="rId2"/>
          <a:srcRect b="343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Storytelling with solid fill">
            <a:extLst>
              <a:ext uri="{FF2B5EF4-FFF2-40B4-BE49-F238E27FC236}">
                <a16:creationId xmlns:a16="http://schemas.microsoft.com/office/drawing/2014/main" id="{36CCD087-3C0E-2649-253D-0504785A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78376" y="257341"/>
            <a:ext cx="914400" cy="914400"/>
          </a:xfrm>
          <a:prstGeom prst="rect">
            <a:avLst/>
          </a:prstGeom>
        </p:spPr>
      </p:pic>
      <p:sp>
        <p:nvSpPr>
          <p:cNvPr id="9" name="Content Placeholder 2">
            <a:extLst>
              <a:ext uri="{FF2B5EF4-FFF2-40B4-BE49-F238E27FC236}">
                <a16:creationId xmlns:a16="http://schemas.microsoft.com/office/drawing/2014/main" id="{50B9E3F3-3322-BFBF-4C89-DD8A36D8AFBA}"/>
              </a:ext>
            </a:extLst>
          </p:cNvPr>
          <p:cNvSpPr>
            <a:spLocks noGrp="1"/>
          </p:cNvSpPr>
          <p:nvPr>
            <p:ph idx="1"/>
          </p:nvPr>
        </p:nvSpPr>
        <p:spPr>
          <a:xfrm>
            <a:off x="838200" y="777240"/>
            <a:ext cx="10515600" cy="5823419"/>
          </a:xfrm>
        </p:spPr>
        <p:txBody>
          <a:bodyPr>
            <a:normAutofit/>
          </a:bodyPr>
          <a:lstStyle/>
          <a:p>
            <a:pPr marL="0" indent="0">
              <a:buNone/>
            </a:pPr>
            <a:r>
              <a:rPr lang="en-US" sz="4600" b="1" dirty="0"/>
              <a:t>Leviticus 25:25-28 NLT</a:t>
            </a:r>
          </a:p>
          <a:p>
            <a:pPr marL="0" indent="0">
              <a:buNone/>
            </a:pPr>
            <a:endParaRPr lang="en-US" sz="2400" dirty="0"/>
          </a:p>
          <a:p>
            <a:pPr marL="0" indent="0">
              <a:buNone/>
            </a:pPr>
            <a:r>
              <a:rPr lang="en-US" sz="2400" dirty="0"/>
              <a:t>[25] If one of your fellow Israelites falls into poverty and is forced to sell some family land, then a </a:t>
            </a:r>
            <a:r>
              <a:rPr lang="en-US" sz="2400" b="1" dirty="0"/>
              <a:t>close relative should buy it back for him</a:t>
            </a:r>
            <a:r>
              <a:rPr lang="en-US" sz="2400" dirty="0"/>
              <a:t>. [26] If there is no close relative to buy the land, but the person who sold it gets enough money to buy it back, [27] he then has the </a:t>
            </a:r>
            <a:r>
              <a:rPr lang="en-US" sz="2400" b="1" dirty="0"/>
              <a:t>right to redeem it </a:t>
            </a:r>
            <a:r>
              <a:rPr lang="en-US" sz="2400" dirty="0"/>
              <a:t>from the one who bought it. The price of the land will be discounted according to the number of years until the next Year of Jubilee. In this way the original owner can then return to the land. [28] But if the original owner cannot afford to buy back the land, it will remain with the new owner until the next </a:t>
            </a:r>
            <a:r>
              <a:rPr lang="en-US" sz="2400" b="1" dirty="0"/>
              <a:t>Year of Jubilee</a:t>
            </a:r>
            <a:r>
              <a:rPr lang="en-US" sz="2400" dirty="0"/>
              <a:t>. In the jubilee year, the land must be returned to the original owners so they can return to their family land.</a:t>
            </a:r>
          </a:p>
        </p:txBody>
      </p:sp>
    </p:spTree>
    <p:extLst>
      <p:ext uri="{BB962C8B-B14F-4D97-AF65-F5344CB8AC3E}">
        <p14:creationId xmlns:p14="http://schemas.microsoft.com/office/powerpoint/2010/main" val="3208241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descr="A circular pattern with dots and lines&#10;&#10;Description automatically generated">
            <a:extLst>
              <a:ext uri="{FF2B5EF4-FFF2-40B4-BE49-F238E27FC236}">
                <a16:creationId xmlns:a16="http://schemas.microsoft.com/office/drawing/2014/main" id="{CEEDF92D-4440-F376-8C1F-3C96BA2EEFE4}"/>
              </a:ext>
            </a:extLst>
          </p:cNvPr>
          <p:cNvPicPr>
            <a:picLocks noChangeAspect="1"/>
          </p:cNvPicPr>
          <p:nvPr/>
        </p:nvPicPr>
        <p:blipFill>
          <a:blip r:embed="rId2">
            <a:alphaModFix amt="20000"/>
          </a:blip>
          <a:srcRect r="-1" b="6226"/>
          <a:stretch/>
        </p:blipFill>
        <p:spPr>
          <a:xfrm>
            <a:off x="20" y="10"/>
            <a:ext cx="12188930" cy="6857990"/>
          </a:xfrm>
          <a:prstGeom prst="rect">
            <a:avLst/>
          </a:prstGeom>
        </p:spPr>
      </p:pic>
      <p:grpSp>
        <p:nvGrpSpPr>
          <p:cNvPr id="12" name="Group 11">
            <a:extLst>
              <a:ext uri="{FF2B5EF4-FFF2-40B4-BE49-F238E27FC236}">
                <a16:creationId xmlns:a16="http://schemas.microsoft.com/office/drawing/2014/main" id="{078DA516-656D-2FD6-8216-3981632A37EA}"/>
              </a:ext>
            </a:extLst>
          </p:cNvPr>
          <p:cNvGrpSpPr/>
          <p:nvPr/>
        </p:nvGrpSpPr>
        <p:grpSpPr>
          <a:xfrm>
            <a:off x="288067" y="883504"/>
            <a:ext cx="7793751" cy="4712996"/>
            <a:chOff x="288067" y="883504"/>
            <a:chExt cx="7793751" cy="4712996"/>
          </a:xfrm>
        </p:grpSpPr>
        <p:sp>
          <p:nvSpPr>
            <p:cNvPr id="13" name="Rectangle 12">
              <a:extLst>
                <a:ext uri="{FF2B5EF4-FFF2-40B4-BE49-F238E27FC236}">
                  <a16:creationId xmlns:a16="http://schemas.microsoft.com/office/drawing/2014/main" id="{A54E5CE8-8405-EF16-E447-1FC91E0FFC8B}"/>
                </a:ext>
              </a:extLst>
            </p:cNvPr>
            <p:cNvSpPr/>
            <p:nvPr/>
          </p:nvSpPr>
          <p:spPr>
            <a:xfrm rot="10800000">
              <a:off x="3805381" y="1320061"/>
              <a:ext cx="378691" cy="2138219"/>
            </a:xfrm>
            <a:prstGeom prst="rect">
              <a:avLst/>
            </a:prstGeom>
            <a:solidFill>
              <a:schemeClr val="accent6">
                <a:lumMod val="20000"/>
                <a:lumOff val="80000"/>
              </a:schemeClr>
            </a:soli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5206DC1-1FB3-9044-5D8D-42D909689042}"/>
                </a:ext>
              </a:extLst>
            </p:cNvPr>
            <p:cNvSpPr/>
            <p:nvPr/>
          </p:nvSpPr>
          <p:spPr>
            <a:xfrm>
              <a:off x="3805382" y="1320064"/>
              <a:ext cx="4276436" cy="4276436"/>
            </a:xfrm>
            <a:prstGeom prst="ellipse">
              <a:avLst/>
            </a:prstGeom>
            <a:solidFill>
              <a:schemeClr val="accent6">
                <a:lumMod val="20000"/>
                <a:lumOff val="80000"/>
              </a:schemeClr>
            </a:soli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5" name="TextBox 92">
              <a:extLst>
                <a:ext uri="{FF2B5EF4-FFF2-40B4-BE49-F238E27FC236}">
                  <a16:creationId xmlns:a16="http://schemas.microsoft.com/office/drawing/2014/main" id="{89AFB408-5E5D-9148-6DFC-FA865B2AE3D5}"/>
                </a:ext>
              </a:extLst>
            </p:cNvPr>
            <p:cNvSpPr txBox="1"/>
            <p:nvPr/>
          </p:nvSpPr>
          <p:spPr>
            <a:xfrm>
              <a:off x="288067" y="1085942"/>
              <a:ext cx="2821031" cy="461665"/>
            </a:xfrm>
            <a:prstGeom prst="rect">
              <a:avLst/>
            </a:prstGeom>
            <a:noFill/>
          </p:spPr>
          <p:txBody>
            <a:bodyPr wrap="square" lIns="0" rIns="0" rtlCol="0" anchor="b">
              <a:spAutoFit/>
            </a:bodyPr>
            <a:lstStyle>
              <a:defPPr>
                <a:defRPr lang="en-US"/>
              </a:defPPr>
              <a:lvl1pPr marR="0" lvl="0" indent="0" algn="r" fontAlgn="auto">
                <a:lnSpc>
                  <a:spcPct val="100000"/>
                </a:lnSpc>
                <a:spcBef>
                  <a:spcPts val="0"/>
                </a:spcBef>
                <a:spcAft>
                  <a:spcPts val="0"/>
                </a:spcAft>
                <a:buClrTx/>
                <a:buSzTx/>
                <a:buFontTx/>
                <a:buNone/>
                <a:tabLst/>
                <a:defRPr kumimoji="0" sz="2400" b="1" i="0" u="none" strike="noStrike" cap="all" spc="0" normalizeH="0" baseline="0">
                  <a:ln>
                    <a:noFill/>
                  </a:ln>
                  <a:solidFill>
                    <a:srgbClr val="3A5C84"/>
                  </a:solidFill>
                  <a:effectLst/>
                  <a:uLnTx/>
                  <a:uFillTx/>
                  <a:latin typeface="Calibri" panose="020F0502020204030204"/>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prstClr val="black"/>
                  </a:solidFill>
                  <a:effectLst>
                    <a:glow rad="101600">
                      <a:prstClr val="white">
                        <a:alpha val="60000"/>
                      </a:prstClr>
                    </a:glow>
                  </a:effectLst>
                  <a:uLnTx/>
                  <a:uFillTx/>
                  <a:latin typeface="Calibri" panose="020F0502020204030204"/>
                  <a:ea typeface="+mn-ea"/>
                  <a:cs typeface="+mn-cs"/>
                </a:rPr>
                <a:t>NationAL</a:t>
              </a:r>
            </a:p>
          </p:txBody>
        </p:sp>
        <p:sp>
          <p:nvSpPr>
            <p:cNvPr id="16" name="Rectangle: Rounded Corners 15">
              <a:extLst>
                <a:ext uri="{FF2B5EF4-FFF2-40B4-BE49-F238E27FC236}">
                  <a16:creationId xmlns:a16="http://schemas.microsoft.com/office/drawing/2014/main" id="{B3EC1E93-7B61-989F-0EAA-DC1F6C572042}"/>
                </a:ext>
              </a:extLst>
            </p:cNvPr>
            <p:cNvSpPr/>
            <p:nvPr/>
          </p:nvSpPr>
          <p:spPr>
            <a:xfrm>
              <a:off x="3540453" y="883504"/>
              <a:ext cx="866542" cy="866542"/>
            </a:xfrm>
            <a:prstGeom prst="roundRect">
              <a:avLst/>
            </a:prstGeom>
            <a:solidFill>
              <a:schemeClr val="accent6">
                <a:lumMod val="20000"/>
                <a:lumOff val="80000"/>
              </a:schemeClr>
            </a:soli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a:ea typeface="+mn-ea"/>
                  <a:cs typeface="+mn-cs"/>
                </a:rPr>
                <a:t>4</a:t>
              </a:r>
            </a:p>
          </p:txBody>
        </p:sp>
      </p:grpSp>
      <p:grpSp>
        <p:nvGrpSpPr>
          <p:cNvPr id="17" name="Group 16">
            <a:extLst>
              <a:ext uri="{FF2B5EF4-FFF2-40B4-BE49-F238E27FC236}">
                <a16:creationId xmlns:a16="http://schemas.microsoft.com/office/drawing/2014/main" id="{7FEBE028-AF44-D16A-8239-9E2996BAB59E}"/>
              </a:ext>
            </a:extLst>
          </p:cNvPr>
          <p:cNvGrpSpPr/>
          <p:nvPr/>
        </p:nvGrpSpPr>
        <p:grpSpPr>
          <a:xfrm>
            <a:off x="4184073" y="1455477"/>
            <a:ext cx="7422983" cy="3763024"/>
            <a:chOff x="4184073" y="1455477"/>
            <a:chExt cx="7422983" cy="3763024"/>
          </a:xfrm>
        </p:grpSpPr>
        <p:sp>
          <p:nvSpPr>
            <p:cNvPr id="18" name="Rectangle 17">
              <a:extLst>
                <a:ext uri="{FF2B5EF4-FFF2-40B4-BE49-F238E27FC236}">
                  <a16:creationId xmlns:a16="http://schemas.microsoft.com/office/drawing/2014/main" id="{EA70F8B5-5088-81B3-E8A8-A69A262A0BB5}"/>
                </a:ext>
              </a:extLst>
            </p:cNvPr>
            <p:cNvSpPr/>
            <p:nvPr/>
          </p:nvSpPr>
          <p:spPr>
            <a:xfrm rot="16200000">
              <a:off x="7271326" y="371677"/>
              <a:ext cx="378691" cy="3034143"/>
            </a:xfrm>
            <a:prstGeom prst="rect">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FCF84FDC-667F-B0CE-4ECA-88D6FAEC0DE5}"/>
                </a:ext>
              </a:extLst>
            </p:cNvPr>
            <p:cNvSpPr/>
            <p:nvPr/>
          </p:nvSpPr>
          <p:spPr>
            <a:xfrm>
              <a:off x="4184073" y="1698061"/>
              <a:ext cx="3519054" cy="3520440"/>
            </a:xfrm>
            <a:prstGeom prst="ellipse">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20" name="TextBox 83">
              <a:extLst>
                <a:ext uri="{FF2B5EF4-FFF2-40B4-BE49-F238E27FC236}">
                  <a16:creationId xmlns:a16="http://schemas.microsoft.com/office/drawing/2014/main" id="{1DFB0693-1F5C-75E1-DC65-E140F758DB87}"/>
                </a:ext>
              </a:extLst>
            </p:cNvPr>
            <p:cNvSpPr txBox="1"/>
            <p:nvPr/>
          </p:nvSpPr>
          <p:spPr>
            <a:xfrm>
              <a:off x="9421640" y="1615872"/>
              <a:ext cx="2185416"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A2B969">
                      <a:lumMod val="75000"/>
                    </a:srgbClr>
                  </a:solidFill>
                  <a:effectLst>
                    <a:glow rad="101600">
                      <a:prstClr val="white">
                        <a:alpha val="60000"/>
                      </a:prstClr>
                    </a:glow>
                  </a:effectLst>
                  <a:uLnTx/>
                  <a:uFillTx/>
                  <a:latin typeface="Calibri" panose="020F0502020204030204"/>
                  <a:ea typeface="+mn-ea"/>
                  <a:cs typeface="+mn-cs"/>
                </a:rPr>
                <a:t>COMMUNITY</a:t>
              </a:r>
            </a:p>
          </p:txBody>
        </p:sp>
        <p:sp>
          <p:nvSpPr>
            <p:cNvPr id="21" name="Rectangle: Rounded Corners 20">
              <a:extLst>
                <a:ext uri="{FF2B5EF4-FFF2-40B4-BE49-F238E27FC236}">
                  <a16:creationId xmlns:a16="http://schemas.microsoft.com/office/drawing/2014/main" id="{8CCDAEDB-0AD5-AE0F-EFD4-90D73220D598}"/>
                </a:ext>
              </a:extLst>
            </p:cNvPr>
            <p:cNvSpPr/>
            <p:nvPr/>
          </p:nvSpPr>
          <p:spPr>
            <a:xfrm>
              <a:off x="8427770" y="1455477"/>
              <a:ext cx="866542" cy="866542"/>
            </a:xfrm>
            <a:prstGeom prst="roundRect">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n-ea"/>
                  <a:cs typeface="+mn-cs"/>
                </a:rPr>
                <a:t>3</a:t>
              </a:r>
            </a:p>
          </p:txBody>
        </p:sp>
      </p:grpSp>
      <p:grpSp>
        <p:nvGrpSpPr>
          <p:cNvPr id="22" name="Group 21">
            <a:extLst>
              <a:ext uri="{FF2B5EF4-FFF2-40B4-BE49-F238E27FC236}">
                <a16:creationId xmlns:a16="http://schemas.microsoft.com/office/drawing/2014/main" id="{67420F46-DC51-B2A6-E838-7BDE0E4122DF}"/>
              </a:ext>
            </a:extLst>
          </p:cNvPr>
          <p:cNvGrpSpPr/>
          <p:nvPr/>
        </p:nvGrpSpPr>
        <p:grpSpPr>
          <a:xfrm>
            <a:off x="4562764" y="2077537"/>
            <a:ext cx="6186611" cy="3896960"/>
            <a:chOff x="4562764" y="2077537"/>
            <a:chExt cx="6186611" cy="3896960"/>
          </a:xfrm>
        </p:grpSpPr>
        <p:sp>
          <p:nvSpPr>
            <p:cNvPr id="23" name="Rectangle 22">
              <a:extLst>
                <a:ext uri="{FF2B5EF4-FFF2-40B4-BE49-F238E27FC236}">
                  <a16:creationId xmlns:a16="http://schemas.microsoft.com/office/drawing/2014/main" id="{6415D8A5-EAAA-E59F-D86F-84DB4BE42D36}"/>
                </a:ext>
              </a:extLst>
            </p:cNvPr>
            <p:cNvSpPr/>
            <p:nvPr/>
          </p:nvSpPr>
          <p:spPr>
            <a:xfrm>
              <a:off x="6945745" y="3458281"/>
              <a:ext cx="378691" cy="2138217"/>
            </a:xfrm>
            <a:prstGeom prst="rect">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F6B2B45A-B89B-EEA7-A7FE-95313B5BC324}"/>
                </a:ext>
              </a:extLst>
            </p:cNvPr>
            <p:cNvSpPr/>
            <p:nvPr/>
          </p:nvSpPr>
          <p:spPr>
            <a:xfrm>
              <a:off x="4562764" y="2077537"/>
              <a:ext cx="2761672" cy="2761488"/>
            </a:xfrm>
            <a:prstGeom prst="ellipse">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25" name="TextBox 95">
              <a:extLst>
                <a:ext uri="{FF2B5EF4-FFF2-40B4-BE49-F238E27FC236}">
                  <a16:creationId xmlns:a16="http://schemas.microsoft.com/office/drawing/2014/main" id="{D9B9E238-F2EF-A156-5B4B-3AB95B38B1E1}"/>
                </a:ext>
              </a:extLst>
            </p:cNvPr>
            <p:cNvSpPr txBox="1"/>
            <p:nvPr/>
          </p:nvSpPr>
          <p:spPr>
            <a:xfrm>
              <a:off x="7812287" y="5307103"/>
              <a:ext cx="2937088"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F7931F">
                      <a:lumMod val="75000"/>
                    </a:srgbClr>
                  </a:solidFill>
                  <a:effectLst>
                    <a:glow rad="101600">
                      <a:prstClr val="white">
                        <a:alpha val="60000"/>
                      </a:prstClr>
                    </a:glow>
                  </a:effectLst>
                  <a:uLnTx/>
                  <a:uFillTx/>
                  <a:latin typeface="Calibri" panose="020F0502020204030204"/>
                  <a:ea typeface="+mn-ea"/>
                  <a:cs typeface="+mn-cs"/>
                </a:rPr>
                <a:t>FAMILY</a:t>
              </a:r>
            </a:p>
          </p:txBody>
        </p:sp>
        <p:sp>
          <p:nvSpPr>
            <p:cNvPr id="26" name="Rectangle: Rounded Corners 25">
              <a:extLst>
                <a:ext uri="{FF2B5EF4-FFF2-40B4-BE49-F238E27FC236}">
                  <a16:creationId xmlns:a16="http://schemas.microsoft.com/office/drawing/2014/main" id="{0D635360-271D-08B6-44E6-6F01DB8D76FC}"/>
                </a:ext>
              </a:extLst>
            </p:cNvPr>
            <p:cNvSpPr/>
            <p:nvPr/>
          </p:nvSpPr>
          <p:spPr>
            <a:xfrm>
              <a:off x="6701819" y="5107955"/>
              <a:ext cx="866542" cy="866542"/>
            </a:xfrm>
            <a:prstGeom prst="roundRect">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n-ea"/>
                  <a:cs typeface="+mn-cs"/>
                </a:rPr>
                <a:t>2</a:t>
              </a:r>
            </a:p>
          </p:txBody>
        </p:sp>
      </p:grpSp>
      <p:grpSp>
        <p:nvGrpSpPr>
          <p:cNvPr id="27" name="Group 26">
            <a:extLst>
              <a:ext uri="{FF2B5EF4-FFF2-40B4-BE49-F238E27FC236}">
                <a16:creationId xmlns:a16="http://schemas.microsoft.com/office/drawing/2014/main" id="{1B4662C8-1FC4-443D-289E-5FDE6E1C8324}"/>
              </a:ext>
            </a:extLst>
          </p:cNvPr>
          <p:cNvGrpSpPr/>
          <p:nvPr/>
        </p:nvGrpSpPr>
        <p:grpSpPr>
          <a:xfrm>
            <a:off x="332936" y="2457013"/>
            <a:ext cx="6612809" cy="2254903"/>
            <a:chOff x="332936" y="2457013"/>
            <a:chExt cx="6612809" cy="2254903"/>
          </a:xfrm>
        </p:grpSpPr>
        <p:sp>
          <p:nvSpPr>
            <p:cNvPr id="28" name="Rectangle 27">
              <a:extLst>
                <a:ext uri="{FF2B5EF4-FFF2-40B4-BE49-F238E27FC236}">
                  <a16:creationId xmlns:a16="http://schemas.microsoft.com/office/drawing/2014/main" id="{14ABE0EB-18C2-402A-BF7E-4C17A9F89A46}"/>
                </a:ext>
              </a:extLst>
            </p:cNvPr>
            <p:cNvSpPr/>
            <p:nvPr/>
          </p:nvSpPr>
          <p:spPr>
            <a:xfrm rot="16200000">
              <a:off x="4237183" y="2753571"/>
              <a:ext cx="378691" cy="3034143"/>
            </a:xfrm>
            <a:prstGeom prst="rect">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284A7C66-0B9A-A162-B08E-EEC993079A2D}"/>
                </a:ext>
              </a:extLst>
            </p:cNvPr>
            <p:cNvSpPr/>
            <p:nvPr/>
          </p:nvSpPr>
          <p:spPr>
            <a:xfrm>
              <a:off x="4941455" y="2457013"/>
              <a:ext cx="2004290" cy="2002536"/>
            </a:xfrm>
            <a:prstGeom prst="ellipse">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30" name="TextBox 98">
              <a:extLst>
                <a:ext uri="{FF2B5EF4-FFF2-40B4-BE49-F238E27FC236}">
                  <a16:creationId xmlns:a16="http://schemas.microsoft.com/office/drawing/2014/main" id="{34852A88-8A67-E3E2-E887-55A2F083752E}"/>
                </a:ext>
              </a:extLst>
            </p:cNvPr>
            <p:cNvSpPr txBox="1"/>
            <p:nvPr/>
          </p:nvSpPr>
          <p:spPr>
            <a:xfrm>
              <a:off x="332936" y="3997884"/>
              <a:ext cx="2181664"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C00000"/>
                  </a:solidFill>
                  <a:effectLst>
                    <a:glow rad="101600">
                      <a:prstClr val="white">
                        <a:alpha val="60000"/>
                      </a:prstClr>
                    </a:glow>
                  </a:effectLst>
                  <a:uLnTx/>
                  <a:uFillTx/>
                  <a:latin typeface="Calibri" panose="020F0502020204030204"/>
                  <a:ea typeface="+mn-ea"/>
                  <a:cs typeface="+mn-cs"/>
                </a:rPr>
                <a:t>PERSONAL</a:t>
              </a:r>
            </a:p>
          </p:txBody>
        </p:sp>
        <p:sp>
          <p:nvSpPr>
            <p:cNvPr id="31" name="Rectangle: Rounded Corners 30">
              <a:extLst>
                <a:ext uri="{FF2B5EF4-FFF2-40B4-BE49-F238E27FC236}">
                  <a16:creationId xmlns:a16="http://schemas.microsoft.com/office/drawing/2014/main" id="{5C043C9A-4370-9FD9-DDF5-D7C55555C76C}"/>
                </a:ext>
              </a:extLst>
            </p:cNvPr>
            <p:cNvSpPr/>
            <p:nvPr/>
          </p:nvSpPr>
          <p:spPr>
            <a:xfrm>
              <a:off x="2726720" y="3845374"/>
              <a:ext cx="866542" cy="866542"/>
            </a:xfrm>
            <a:prstGeom prst="roundRect">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ysClr val="window" lastClr="FFFFFF"/>
                  </a:solidFill>
                  <a:effectLst/>
                  <a:uLnTx/>
                  <a:uFillTx/>
                  <a:latin typeface="Calibri" panose="020F0502020204030204"/>
                  <a:ea typeface="+mn-ea"/>
                  <a:cs typeface="+mn-cs"/>
                </a:rPr>
                <a:t>1</a:t>
              </a:r>
            </a:p>
          </p:txBody>
        </p:sp>
      </p:grpSp>
      <p:sp>
        <p:nvSpPr>
          <p:cNvPr id="32" name="Oval 31">
            <a:extLst>
              <a:ext uri="{FF2B5EF4-FFF2-40B4-BE49-F238E27FC236}">
                <a16:creationId xmlns:a16="http://schemas.microsoft.com/office/drawing/2014/main" id="{D73C7BEC-977A-AE47-AA14-853D80359F13}"/>
              </a:ext>
            </a:extLst>
          </p:cNvPr>
          <p:cNvSpPr/>
          <p:nvPr/>
        </p:nvSpPr>
        <p:spPr>
          <a:xfrm>
            <a:off x="5320146" y="2834827"/>
            <a:ext cx="1246908" cy="1246909"/>
          </a:xfrm>
          <a:prstGeom prst="ellipse">
            <a:avLst/>
          </a:prstGeom>
          <a:gradFill rotWithShape="1">
            <a:gsLst>
              <a:gs pos="0">
                <a:srgbClr val="F0EEEF"/>
              </a:gs>
              <a:gs pos="50000">
                <a:srgbClr val="E8E4E6"/>
              </a:gs>
              <a:gs pos="100000">
                <a:srgbClr val="C1BBBE"/>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pic>
        <p:nvPicPr>
          <p:cNvPr id="33" name="Graphic 100" descr="Badge Heart with solid fill">
            <a:extLst>
              <a:ext uri="{FF2B5EF4-FFF2-40B4-BE49-F238E27FC236}">
                <a16:creationId xmlns:a16="http://schemas.microsoft.com/office/drawing/2014/main" id="{A213B97B-33B3-4F08-CA00-7B8CF2E7CEF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486400" y="3000862"/>
            <a:ext cx="914400" cy="914400"/>
          </a:xfrm>
          <a:prstGeom prst="rect">
            <a:avLst/>
          </a:prstGeom>
        </p:spPr>
      </p:pic>
    </p:spTree>
    <p:extLst>
      <p:ext uri="{BB962C8B-B14F-4D97-AF65-F5344CB8AC3E}">
        <p14:creationId xmlns:p14="http://schemas.microsoft.com/office/powerpoint/2010/main" val="674171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FF6C1-CE19-47AA-0440-FAF7BA6A60B1}"/>
              </a:ext>
            </a:extLst>
          </p:cNvPr>
          <p:cNvPicPr>
            <a:picLocks noChangeAspect="1"/>
          </p:cNvPicPr>
          <p:nvPr/>
        </p:nvPicPr>
        <p:blipFill>
          <a:blip r:embed="rId2"/>
          <a:srcRect b="343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Storytelling with solid fill">
            <a:extLst>
              <a:ext uri="{FF2B5EF4-FFF2-40B4-BE49-F238E27FC236}">
                <a16:creationId xmlns:a16="http://schemas.microsoft.com/office/drawing/2014/main" id="{36CCD087-3C0E-2649-253D-0504785A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78376" y="257341"/>
            <a:ext cx="914400" cy="914400"/>
          </a:xfrm>
          <a:prstGeom prst="rect">
            <a:avLst/>
          </a:prstGeom>
        </p:spPr>
      </p:pic>
      <p:sp>
        <p:nvSpPr>
          <p:cNvPr id="9" name="Content Placeholder 2">
            <a:extLst>
              <a:ext uri="{FF2B5EF4-FFF2-40B4-BE49-F238E27FC236}">
                <a16:creationId xmlns:a16="http://schemas.microsoft.com/office/drawing/2014/main" id="{50B9E3F3-3322-BFBF-4C89-DD8A36D8AFBA}"/>
              </a:ext>
            </a:extLst>
          </p:cNvPr>
          <p:cNvSpPr>
            <a:spLocks noGrp="1"/>
          </p:cNvSpPr>
          <p:nvPr>
            <p:ph idx="1"/>
          </p:nvPr>
        </p:nvSpPr>
        <p:spPr>
          <a:xfrm>
            <a:off x="838200" y="777240"/>
            <a:ext cx="10515600" cy="5823419"/>
          </a:xfrm>
        </p:spPr>
        <p:txBody>
          <a:bodyPr>
            <a:normAutofit/>
          </a:bodyPr>
          <a:lstStyle/>
          <a:p>
            <a:pPr marL="0" indent="0">
              <a:buNone/>
            </a:pPr>
            <a:r>
              <a:rPr lang="en-US" sz="4600" b="1" dirty="0"/>
              <a:t>Psalms 37:18-19, 23-25, 39-40 </a:t>
            </a:r>
            <a:endParaRPr lang="en-US" sz="2400" dirty="0"/>
          </a:p>
          <a:p>
            <a:pPr marL="0" indent="0">
              <a:buNone/>
            </a:pPr>
            <a:r>
              <a:rPr lang="en-US" sz="2400" dirty="0"/>
              <a:t>[18] Day by day </a:t>
            </a:r>
            <a:r>
              <a:rPr lang="en-US" sz="2400" b="1" dirty="0"/>
              <a:t>the Lord takes care </a:t>
            </a:r>
            <a:r>
              <a:rPr lang="en-US" sz="2400" dirty="0"/>
              <a:t>of the innocent, and they will receive an inheritance that lasts forever. [19] They will not be disgraced in hard times; even in famine they will have more than enough.</a:t>
            </a:r>
          </a:p>
          <a:p>
            <a:pPr marL="0" indent="0">
              <a:buNone/>
            </a:pPr>
            <a:endParaRPr lang="en-US" sz="2400" dirty="0"/>
          </a:p>
          <a:p>
            <a:pPr marL="0" indent="0">
              <a:buNone/>
            </a:pPr>
            <a:r>
              <a:rPr lang="en-US" sz="2400" dirty="0"/>
              <a:t>[23] The Lord directs the steps of the godly. He delights in every detail of their lives. [24] Though they stumble, they will never fall, for </a:t>
            </a:r>
            <a:r>
              <a:rPr lang="en-US" sz="2400" b="1" dirty="0"/>
              <a:t>the Lord holds them by the hand</a:t>
            </a:r>
            <a:r>
              <a:rPr lang="en-US" sz="2400" dirty="0"/>
              <a:t>. [25] Once I was young, and now I am old. Yet I have never seen the godly abandoned or their children begging for bread.</a:t>
            </a:r>
          </a:p>
          <a:p>
            <a:pPr marL="0" indent="0">
              <a:buNone/>
            </a:pPr>
            <a:endParaRPr lang="en-US" sz="2400" dirty="0"/>
          </a:p>
          <a:p>
            <a:pPr marL="0" indent="0">
              <a:buNone/>
            </a:pPr>
            <a:r>
              <a:rPr lang="en-US" sz="2400" dirty="0"/>
              <a:t>[39] The Lord rescues the godly; he is their </a:t>
            </a:r>
            <a:r>
              <a:rPr lang="en-US" sz="2400" b="1" dirty="0"/>
              <a:t>fortress in times of trouble</a:t>
            </a:r>
            <a:r>
              <a:rPr lang="en-US" sz="2400" dirty="0"/>
              <a:t>. [40] The Lord helps them, rescuing them from the wicked. He saves them, and they find shelter in him.</a:t>
            </a:r>
          </a:p>
        </p:txBody>
      </p:sp>
    </p:spTree>
    <p:extLst>
      <p:ext uri="{BB962C8B-B14F-4D97-AF65-F5344CB8AC3E}">
        <p14:creationId xmlns:p14="http://schemas.microsoft.com/office/powerpoint/2010/main" val="2378937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E7E29-DF2C-54E4-2C32-3E36F8F45B01}"/>
              </a:ext>
            </a:extLst>
          </p:cNvPr>
          <p:cNvSpPr/>
          <p:nvPr/>
        </p:nvSpPr>
        <p:spPr>
          <a:xfrm>
            <a:off x="0" y="0"/>
            <a:ext cx="12192000" cy="6858000"/>
          </a:xfrm>
          <a:prstGeom prst="rect">
            <a:avLst/>
          </a:prstGeom>
          <a:gradFill flip="none" rotWithShape="1">
            <a:gsLst>
              <a:gs pos="0">
                <a:srgbClr val="FFFF00"/>
              </a:gs>
              <a:gs pos="50000">
                <a:srgbClr val="F3F5A5"/>
              </a:gs>
              <a:gs pos="100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30" name="Group 29">
            <a:extLst>
              <a:ext uri="{FF2B5EF4-FFF2-40B4-BE49-F238E27FC236}">
                <a16:creationId xmlns:a16="http://schemas.microsoft.com/office/drawing/2014/main" id="{80B3521B-513C-A458-D938-E6603CFE8436}"/>
              </a:ext>
            </a:extLst>
          </p:cNvPr>
          <p:cNvGrpSpPr/>
          <p:nvPr/>
        </p:nvGrpSpPr>
        <p:grpSpPr>
          <a:xfrm>
            <a:off x="341626" y="883504"/>
            <a:ext cx="7740192" cy="4712996"/>
            <a:chOff x="341626" y="883504"/>
            <a:chExt cx="7740192" cy="4712996"/>
          </a:xfrm>
        </p:grpSpPr>
        <p:sp>
          <p:nvSpPr>
            <p:cNvPr id="4" name="Rectangle 3">
              <a:extLst>
                <a:ext uri="{FF2B5EF4-FFF2-40B4-BE49-F238E27FC236}">
                  <a16:creationId xmlns:a16="http://schemas.microsoft.com/office/drawing/2014/main" id="{4026E426-3F6E-470E-8952-71697059D303}"/>
                </a:ext>
              </a:extLst>
            </p:cNvPr>
            <p:cNvSpPr/>
            <p:nvPr/>
          </p:nvSpPr>
          <p:spPr>
            <a:xfrm rot="10800000">
              <a:off x="3805381" y="1320061"/>
              <a:ext cx="378691" cy="2138219"/>
            </a:xfrm>
            <a:prstGeom prst="rect">
              <a:avLst/>
            </a:prstGeom>
            <a:solidFill>
              <a:schemeClr val="accent6">
                <a:lumMod val="20000"/>
                <a:lumOff val="80000"/>
              </a:schemeClr>
            </a:soli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ysClr val="window" lastClr="FFFFFF"/>
                </a:solidFill>
                <a:latin typeface="Calibri" panose="020F0502020204030204"/>
              </a:endParaRPr>
            </a:p>
          </p:txBody>
        </p:sp>
        <p:sp>
          <p:nvSpPr>
            <p:cNvPr id="5" name="Oval 4">
              <a:extLst>
                <a:ext uri="{FF2B5EF4-FFF2-40B4-BE49-F238E27FC236}">
                  <a16:creationId xmlns:a16="http://schemas.microsoft.com/office/drawing/2014/main" id="{D4D1E700-2356-42CA-898D-E359B8BD607F}"/>
                </a:ext>
              </a:extLst>
            </p:cNvPr>
            <p:cNvSpPr/>
            <p:nvPr/>
          </p:nvSpPr>
          <p:spPr>
            <a:xfrm>
              <a:off x="3805382" y="1320064"/>
              <a:ext cx="4276436" cy="4276436"/>
            </a:xfrm>
            <a:prstGeom prst="ellipse">
              <a:avLst/>
            </a:prstGeom>
            <a:solidFill>
              <a:schemeClr val="accent6">
                <a:lumMod val="20000"/>
                <a:lumOff val="80000"/>
              </a:schemeClr>
            </a:soli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ysClr val="window" lastClr="FFFFFF"/>
                </a:solidFill>
                <a:latin typeface="Calibri" panose="020F0502020204030204"/>
              </a:endParaRPr>
            </a:p>
          </p:txBody>
        </p:sp>
        <p:sp>
          <p:nvSpPr>
            <p:cNvPr id="26" name="TextBox 92">
              <a:extLst>
                <a:ext uri="{FF2B5EF4-FFF2-40B4-BE49-F238E27FC236}">
                  <a16:creationId xmlns:a16="http://schemas.microsoft.com/office/drawing/2014/main" id="{FC0A4414-32D0-42A0-B5D0-2A1AE0B84F42}"/>
                </a:ext>
              </a:extLst>
            </p:cNvPr>
            <p:cNvSpPr txBox="1"/>
            <p:nvPr/>
          </p:nvSpPr>
          <p:spPr>
            <a:xfrm>
              <a:off x="341626" y="1086095"/>
              <a:ext cx="2821031" cy="461665"/>
            </a:xfrm>
            <a:prstGeom prst="rect">
              <a:avLst/>
            </a:prstGeom>
            <a:noFill/>
            <a:ln w="76200">
              <a:noFill/>
            </a:ln>
          </p:spPr>
          <p:txBody>
            <a:bodyPr wrap="square" lIns="0" rIns="0" rtlCol="0" anchor="b">
              <a:spAutoFit/>
            </a:bodyPr>
            <a:lstStyle>
              <a:defPPr>
                <a:defRPr lang="en-US"/>
              </a:defPPr>
              <a:lvl1pPr marR="0" lvl="0" indent="0" algn="r" fontAlgn="auto">
                <a:lnSpc>
                  <a:spcPct val="100000"/>
                </a:lnSpc>
                <a:spcBef>
                  <a:spcPts val="0"/>
                </a:spcBef>
                <a:spcAft>
                  <a:spcPts val="0"/>
                </a:spcAft>
                <a:buClrTx/>
                <a:buSzTx/>
                <a:buFontTx/>
                <a:buNone/>
                <a:tabLst/>
                <a:defRPr kumimoji="0" sz="2400" b="1" i="0" u="none" strike="noStrike" cap="all" spc="0" normalizeH="0" baseline="0">
                  <a:ln>
                    <a:noFill/>
                  </a:ln>
                  <a:solidFill>
                    <a:srgbClr val="3A5C84"/>
                  </a:solidFill>
                  <a:effectLst/>
                  <a:uLnTx/>
                  <a:uFillTx/>
                  <a:latin typeface="Calibri" panose="020F0502020204030204"/>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noProof="1">
                  <a:solidFill>
                    <a:schemeClr val="tx1"/>
                  </a:solidFill>
                </a:rPr>
                <a:t>NationAL</a:t>
              </a:r>
            </a:p>
          </p:txBody>
        </p:sp>
        <p:sp>
          <p:nvSpPr>
            <p:cNvPr id="18" name="Rectangle: Rounded Corners 17">
              <a:extLst>
                <a:ext uri="{FF2B5EF4-FFF2-40B4-BE49-F238E27FC236}">
                  <a16:creationId xmlns:a16="http://schemas.microsoft.com/office/drawing/2014/main" id="{0676E147-58F9-4C0C-9107-73A9A1AF22E9}"/>
                </a:ext>
              </a:extLst>
            </p:cNvPr>
            <p:cNvSpPr/>
            <p:nvPr/>
          </p:nvSpPr>
          <p:spPr>
            <a:xfrm>
              <a:off x="3540453" y="883504"/>
              <a:ext cx="866542" cy="866542"/>
            </a:xfrm>
            <a:prstGeom prst="roundRect">
              <a:avLst/>
            </a:prstGeom>
            <a:solidFill>
              <a:schemeClr val="accent6">
                <a:lumMod val="20000"/>
                <a:lumOff val="80000"/>
              </a:schemeClr>
            </a:soli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800" b="1" dirty="0">
                  <a:solidFill>
                    <a:schemeClr val="tx1"/>
                  </a:solidFill>
                  <a:latin typeface="Calibri" panose="020F0502020204030204"/>
                </a:rPr>
                <a:t>4</a:t>
              </a:r>
            </a:p>
          </p:txBody>
        </p:sp>
      </p:grpSp>
      <p:grpSp>
        <p:nvGrpSpPr>
          <p:cNvPr id="31" name="Group 30">
            <a:extLst>
              <a:ext uri="{FF2B5EF4-FFF2-40B4-BE49-F238E27FC236}">
                <a16:creationId xmlns:a16="http://schemas.microsoft.com/office/drawing/2014/main" id="{F3F55CA3-BC13-9FF6-B448-68913A39660A}"/>
              </a:ext>
            </a:extLst>
          </p:cNvPr>
          <p:cNvGrpSpPr/>
          <p:nvPr/>
        </p:nvGrpSpPr>
        <p:grpSpPr>
          <a:xfrm>
            <a:off x="4184073" y="1455477"/>
            <a:ext cx="7422983" cy="3763024"/>
            <a:chOff x="4184073" y="1455477"/>
            <a:chExt cx="7422983" cy="3763024"/>
          </a:xfrm>
        </p:grpSpPr>
        <p:sp>
          <p:nvSpPr>
            <p:cNvPr id="6" name="Rectangle 5">
              <a:extLst>
                <a:ext uri="{FF2B5EF4-FFF2-40B4-BE49-F238E27FC236}">
                  <a16:creationId xmlns:a16="http://schemas.microsoft.com/office/drawing/2014/main" id="{C2456BE6-4F5C-400D-A899-DB85600E712F}"/>
                </a:ext>
              </a:extLst>
            </p:cNvPr>
            <p:cNvSpPr/>
            <p:nvPr/>
          </p:nvSpPr>
          <p:spPr>
            <a:xfrm rot="16200000">
              <a:off x="7271326" y="371677"/>
              <a:ext cx="378691" cy="3034143"/>
            </a:xfrm>
            <a:prstGeom prst="rect">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11ADC1CD-5B7C-4D3E-B721-133EC425164D}"/>
                </a:ext>
              </a:extLst>
            </p:cNvPr>
            <p:cNvSpPr/>
            <p:nvPr/>
          </p:nvSpPr>
          <p:spPr>
            <a:xfrm>
              <a:off x="4184073" y="1698061"/>
              <a:ext cx="3519054" cy="3520440"/>
            </a:xfrm>
            <a:prstGeom prst="ellipse">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28" name="TextBox 83">
              <a:extLst>
                <a:ext uri="{FF2B5EF4-FFF2-40B4-BE49-F238E27FC236}">
                  <a16:creationId xmlns:a16="http://schemas.microsoft.com/office/drawing/2014/main" id="{AED2EF76-E92E-4D1B-8B48-FD9F9838235C}"/>
                </a:ext>
              </a:extLst>
            </p:cNvPr>
            <p:cNvSpPr txBox="1"/>
            <p:nvPr/>
          </p:nvSpPr>
          <p:spPr>
            <a:xfrm>
              <a:off x="9421640" y="1615872"/>
              <a:ext cx="2185416" cy="461665"/>
            </a:xfrm>
            <a:prstGeom prst="rect">
              <a:avLst/>
            </a:prstGeom>
            <a:noFill/>
            <a:ln w="76200">
              <a:noFill/>
            </a:ln>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A2B969">
                      <a:lumMod val="75000"/>
                    </a:srgbClr>
                  </a:solidFill>
                  <a:effectLst/>
                  <a:uLnTx/>
                  <a:uFillTx/>
                  <a:latin typeface="Calibri" panose="020F0502020204030204"/>
                  <a:ea typeface="+mn-ea"/>
                  <a:cs typeface="+mn-cs"/>
                </a:rPr>
                <a:t>COMMUNITY</a:t>
              </a:r>
            </a:p>
          </p:txBody>
        </p:sp>
        <p:sp>
          <p:nvSpPr>
            <p:cNvPr id="19" name="Rectangle: Rounded Corners 18">
              <a:extLst>
                <a:ext uri="{FF2B5EF4-FFF2-40B4-BE49-F238E27FC236}">
                  <a16:creationId xmlns:a16="http://schemas.microsoft.com/office/drawing/2014/main" id="{4199F40C-9AA8-4A42-9767-AD44682ECA92}"/>
                </a:ext>
              </a:extLst>
            </p:cNvPr>
            <p:cNvSpPr/>
            <p:nvPr/>
          </p:nvSpPr>
          <p:spPr>
            <a:xfrm>
              <a:off x="8427770" y="1455477"/>
              <a:ext cx="866542" cy="866542"/>
            </a:xfrm>
            <a:prstGeom prst="roundRect">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n-ea"/>
                  <a:cs typeface="+mn-cs"/>
                </a:rPr>
                <a:t>3</a:t>
              </a:r>
            </a:p>
          </p:txBody>
        </p:sp>
      </p:grpSp>
      <p:grpSp>
        <p:nvGrpSpPr>
          <p:cNvPr id="32" name="Group 31">
            <a:extLst>
              <a:ext uri="{FF2B5EF4-FFF2-40B4-BE49-F238E27FC236}">
                <a16:creationId xmlns:a16="http://schemas.microsoft.com/office/drawing/2014/main" id="{F6D2541D-1722-F8BF-71CC-E8DDCFE548AE}"/>
              </a:ext>
            </a:extLst>
          </p:cNvPr>
          <p:cNvGrpSpPr/>
          <p:nvPr/>
        </p:nvGrpSpPr>
        <p:grpSpPr>
          <a:xfrm>
            <a:off x="4562764" y="2077537"/>
            <a:ext cx="6186611" cy="3896960"/>
            <a:chOff x="4562764" y="2077537"/>
            <a:chExt cx="6186611" cy="3896960"/>
          </a:xfrm>
        </p:grpSpPr>
        <p:sp>
          <p:nvSpPr>
            <p:cNvPr id="8" name="Rectangle 7">
              <a:extLst>
                <a:ext uri="{FF2B5EF4-FFF2-40B4-BE49-F238E27FC236}">
                  <a16:creationId xmlns:a16="http://schemas.microsoft.com/office/drawing/2014/main" id="{4075CA37-BD00-427C-AB95-441C1EA556D6}"/>
                </a:ext>
              </a:extLst>
            </p:cNvPr>
            <p:cNvSpPr/>
            <p:nvPr/>
          </p:nvSpPr>
          <p:spPr>
            <a:xfrm>
              <a:off x="6945745" y="3458281"/>
              <a:ext cx="378691" cy="2138217"/>
            </a:xfrm>
            <a:prstGeom prst="rect">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D5B0F91F-CAD1-4184-8A6B-4979EA42ABE0}"/>
                </a:ext>
              </a:extLst>
            </p:cNvPr>
            <p:cNvSpPr/>
            <p:nvPr/>
          </p:nvSpPr>
          <p:spPr>
            <a:xfrm>
              <a:off x="4562764" y="2077537"/>
              <a:ext cx="2761672" cy="2761488"/>
            </a:xfrm>
            <a:prstGeom prst="ellipse">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24" name="TextBox 95">
              <a:extLst>
                <a:ext uri="{FF2B5EF4-FFF2-40B4-BE49-F238E27FC236}">
                  <a16:creationId xmlns:a16="http://schemas.microsoft.com/office/drawing/2014/main" id="{D40A1205-259B-4915-80B3-5B87629EB4A7}"/>
                </a:ext>
              </a:extLst>
            </p:cNvPr>
            <p:cNvSpPr txBox="1"/>
            <p:nvPr/>
          </p:nvSpPr>
          <p:spPr>
            <a:xfrm>
              <a:off x="7812287" y="5307103"/>
              <a:ext cx="2937088" cy="461665"/>
            </a:xfrm>
            <a:prstGeom prst="rect">
              <a:avLst/>
            </a:prstGeom>
            <a:noFill/>
            <a:ln w="76200">
              <a:noFill/>
            </a:ln>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F7931F">
                      <a:lumMod val="75000"/>
                    </a:srgbClr>
                  </a:solidFill>
                  <a:effectLst/>
                  <a:uLnTx/>
                  <a:uFillTx/>
                  <a:latin typeface="Calibri" panose="020F0502020204030204"/>
                  <a:ea typeface="+mn-ea"/>
                  <a:cs typeface="+mn-cs"/>
                </a:rPr>
                <a:t>FAMILY</a:t>
              </a:r>
            </a:p>
          </p:txBody>
        </p:sp>
        <p:sp>
          <p:nvSpPr>
            <p:cNvPr id="20" name="Rectangle: Rounded Corners 19">
              <a:extLst>
                <a:ext uri="{FF2B5EF4-FFF2-40B4-BE49-F238E27FC236}">
                  <a16:creationId xmlns:a16="http://schemas.microsoft.com/office/drawing/2014/main" id="{B2B2EA60-34F0-4AEC-8013-C61C4253023E}"/>
                </a:ext>
              </a:extLst>
            </p:cNvPr>
            <p:cNvSpPr/>
            <p:nvPr/>
          </p:nvSpPr>
          <p:spPr>
            <a:xfrm>
              <a:off x="6701819" y="5107955"/>
              <a:ext cx="866542" cy="866542"/>
            </a:xfrm>
            <a:prstGeom prst="roundRect">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n-ea"/>
                  <a:cs typeface="+mn-cs"/>
                </a:rPr>
                <a:t>2</a:t>
              </a:r>
            </a:p>
          </p:txBody>
        </p:sp>
      </p:grpSp>
      <p:grpSp>
        <p:nvGrpSpPr>
          <p:cNvPr id="33" name="Group 32">
            <a:extLst>
              <a:ext uri="{FF2B5EF4-FFF2-40B4-BE49-F238E27FC236}">
                <a16:creationId xmlns:a16="http://schemas.microsoft.com/office/drawing/2014/main" id="{C904F4A4-14CC-AADE-D6D2-D5DA318B7936}"/>
              </a:ext>
            </a:extLst>
          </p:cNvPr>
          <p:cNvGrpSpPr/>
          <p:nvPr/>
        </p:nvGrpSpPr>
        <p:grpSpPr>
          <a:xfrm>
            <a:off x="332936" y="2457013"/>
            <a:ext cx="6612809" cy="2254903"/>
            <a:chOff x="332936" y="2457013"/>
            <a:chExt cx="6612809" cy="2254903"/>
          </a:xfrm>
        </p:grpSpPr>
        <p:sp>
          <p:nvSpPr>
            <p:cNvPr id="10" name="Rectangle 9">
              <a:extLst>
                <a:ext uri="{FF2B5EF4-FFF2-40B4-BE49-F238E27FC236}">
                  <a16:creationId xmlns:a16="http://schemas.microsoft.com/office/drawing/2014/main" id="{E17DFB85-EA5B-4A45-B223-27679ABFE6E5}"/>
                </a:ext>
              </a:extLst>
            </p:cNvPr>
            <p:cNvSpPr/>
            <p:nvPr/>
          </p:nvSpPr>
          <p:spPr>
            <a:xfrm rot="16200000">
              <a:off x="4237183" y="2753571"/>
              <a:ext cx="378691" cy="3034143"/>
            </a:xfrm>
            <a:prstGeom prst="rect">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a:solidFill>
                  <a:sysClr val="window" lastClr="FFFFFF"/>
                </a:solidFill>
                <a:latin typeface="Calibri" panose="020F0502020204030204"/>
              </a:endParaRPr>
            </a:p>
          </p:txBody>
        </p:sp>
        <p:sp>
          <p:nvSpPr>
            <p:cNvPr id="11" name="Oval 10">
              <a:extLst>
                <a:ext uri="{FF2B5EF4-FFF2-40B4-BE49-F238E27FC236}">
                  <a16:creationId xmlns:a16="http://schemas.microsoft.com/office/drawing/2014/main" id="{C2178C8C-87A5-44E4-92FE-E4C9E7F9B3CD}"/>
                </a:ext>
              </a:extLst>
            </p:cNvPr>
            <p:cNvSpPr/>
            <p:nvPr/>
          </p:nvSpPr>
          <p:spPr>
            <a:xfrm>
              <a:off x="4941455" y="2457013"/>
              <a:ext cx="2004290" cy="2002536"/>
            </a:xfrm>
            <a:prstGeom prst="ellipse">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a:solidFill>
                  <a:sysClr val="window" lastClr="FFFFFF"/>
                </a:solidFill>
                <a:latin typeface="Calibri" panose="020F0502020204030204"/>
              </a:endParaRPr>
            </a:p>
          </p:txBody>
        </p:sp>
        <p:sp>
          <p:nvSpPr>
            <p:cNvPr id="22" name="TextBox 98">
              <a:extLst>
                <a:ext uri="{FF2B5EF4-FFF2-40B4-BE49-F238E27FC236}">
                  <a16:creationId xmlns:a16="http://schemas.microsoft.com/office/drawing/2014/main" id="{C56C3F03-1E56-4C3A-BD6F-7735F8790D96}"/>
                </a:ext>
              </a:extLst>
            </p:cNvPr>
            <p:cNvSpPr txBox="1"/>
            <p:nvPr/>
          </p:nvSpPr>
          <p:spPr>
            <a:xfrm>
              <a:off x="332936" y="3997884"/>
              <a:ext cx="2181664" cy="461665"/>
            </a:xfrm>
            <a:prstGeom prst="rect">
              <a:avLst/>
            </a:prstGeom>
            <a:noFill/>
            <a:ln w="76200">
              <a:noFill/>
            </a:ln>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C00000"/>
                  </a:solidFill>
                  <a:effectLst/>
                  <a:uLnTx/>
                  <a:uFillTx/>
                  <a:latin typeface="Calibri" panose="020F0502020204030204"/>
                  <a:ea typeface="+mn-ea"/>
                  <a:cs typeface="+mn-cs"/>
                </a:rPr>
                <a:t>PERSONAL</a:t>
              </a:r>
            </a:p>
          </p:txBody>
        </p:sp>
        <p:sp>
          <p:nvSpPr>
            <p:cNvPr id="21" name="Rectangle: Rounded Corners 20">
              <a:extLst>
                <a:ext uri="{FF2B5EF4-FFF2-40B4-BE49-F238E27FC236}">
                  <a16:creationId xmlns:a16="http://schemas.microsoft.com/office/drawing/2014/main" id="{5D148685-A3A3-4894-B783-32523147D42A}"/>
                </a:ext>
              </a:extLst>
            </p:cNvPr>
            <p:cNvSpPr/>
            <p:nvPr/>
          </p:nvSpPr>
          <p:spPr>
            <a:xfrm>
              <a:off x="2726720" y="3845374"/>
              <a:ext cx="866542" cy="866542"/>
            </a:xfrm>
            <a:prstGeom prst="roundRect">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w="76200">
              <a:solidFill>
                <a:srgbClr val="FFFF00"/>
              </a:solid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800" b="1" dirty="0">
                  <a:solidFill>
                    <a:sysClr val="window" lastClr="FFFFFF"/>
                  </a:solidFill>
                  <a:latin typeface="Calibri" panose="020F0502020204030204"/>
                </a:rPr>
                <a:t>1</a:t>
              </a:r>
            </a:p>
          </p:txBody>
        </p:sp>
      </p:grpSp>
      <p:sp>
        <p:nvSpPr>
          <p:cNvPr id="12" name="Oval 11">
            <a:extLst>
              <a:ext uri="{FF2B5EF4-FFF2-40B4-BE49-F238E27FC236}">
                <a16:creationId xmlns:a16="http://schemas.microsoft.com/office/drawing/2014/main" id="{503472B2-729A-4E08-B4FD-B0ACCEFA097D}"/>
              </a:ext>
            </a:extLst>
          </p:cNvPr>
          <p:cNvSpPr/>
          <p:nvPr/>
        </p:nvSpPr>
        <p:spPr>
          <a:xfrm>
            <a:off x="5320146" y="2834827"/>
            <a:ext cx="1246908" cy="1246909"/>
          </a:xfrm>
          <a:prstGeom prst="ellipse">
            <a:avLst/>
          </a:prstGeom>
          <a:gradFill rotWithShape="1">
            <a:gsLst>
              <a:gs pos="0">
                <a:srgbClr val="F0EEEF"/>
              </a:gs>
              <a:gs pos="50000">
                <a:srgbClr val="E8E4E6"/>
              </a:gs>
              <a:gs pos="100000">
                <a:srgbClr val="C1BBBE"/>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pic>
        <p:nvPicPr>
          <p:cNvPr id="17" name="Graphic 100" descr="Badge Heart with solid fill">
            <a:extLst>
              <a:ext uri="{FF2B5EF4-FFF2-40B4-BE49-F238E27FC236}">
                <a16:creationId xmlns:a16="http://schemas.microsoft.com/office/drawing/2014/main" id="{1196CA84-AAE9-4098-8779-851942947C2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486400" y="3000862"/>
            <a:ext cx="914400" cy="914400"/>
          </a:xfrm>
          <a:prstGeom prst="rect">
            <a:avLst/>
          </a:prstGeom>
        </p:spPr>
      </p:pic>
      <p:sp>
        <p:nvSpPr>
          <p:cNvPr id="3" name="TextBox 99">
            <a:extLst>
              <a:ext uri="{FF2B5EF4-FFF2-40B4-BE49-F238E27FC236}">
                <a16:creationId xmlns:a16="http://schemas.microsoft.com/office/drawing/2014/main" id="{BA884C7C-0811-C565-D75A-C4B4F014C264}"/>
              </a:ext>
            </a:extLst>
          </p:cNvPr>
          <p:cNvSpPr txBox="1"/>
          <p:nvPr/>
        </p:nvSpPr>
        <p:spPr>
          <a:xfrm>
            <a:off x="1176572" y="4376215"/>
            <a:ext cx="2175874" cy="461665"/>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ZA" sz="1200" dirty="0">
                <a:solidFill>
                  <a:sysClr val="windowText" lastClr="000000">
                    <a:lumMod val="65000"/>
                    <a:lumOff val="35000"/>
                  </a:sysClr>
                </a:solidFill>
                <a:latin typeface="Calibri" panose="020F0502020204030204"/>
              </a:rPr>
              <a:t>Ruth 2:7</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ysClr val="windowText" lastClr="000000">
                    <a:lumMod val="65000"/>
                    <a:lumOff val="35000"/>
                  </a:sysClr>
                </a:solidFill>
                <a:effectLst/>
                <a:uLnTx/>
                <a:uFillTx/>
                <a:latin typeface="Calibri" panose="020F0502020204030204"/>
                <a:ea typeface="+mn-ea"/>
                <a:cs typeface="+mn-cs"/>
              </a:rPr>
              <a:t>2 Thessalonians 3:11-13</a:t>
            </a:r>
          </a:p>
        </p:txBody>
      </p:sp>
      <p:sp>
        <p:nvSpPr>
          <p:cNvPr id="13" name="TextBox 93">
            <a:extLst>
              <a:ext uri="{FF2B5EF4-FFF2-40B4-BE49-F238E27FC236}">
                <a16:creationId xmlns:a16="http://schemas.microsoft.com/office/drawing/2014/main" id="{764975A4-6515-FD02-242B-EB1B7D23DF40}"/>
              </a:ext>
            </a:extLst>
          </p:cNvPr>
          <p:cNvSpPr txBox="1"/>
          <p:nvPr/>
        </p:nvSpPr>
        <p:spPr>
          <a:xfrm>
            <a:off x="2172142" y="1438611"/>
            <a:ext cx="2813544" cy="27699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ysClr val="windowText" lastClr="000000">
                    <a:lumMod val="65000"/>
                    <a:lumOff val="35000"/>
                  </a:sysClr>
                </a:solidFill>
                <a:effectLst/>
                <a:uLnTx/>
                <a:uFillTx/>
                <a:latin typeface="Calibri" panose="020F0502020204030204"/>
                <a:ea typeface="+mn-ea"/>
                <a:cs typeface="+mn-cs"/>
              </a:rPr>
              <a:t>Leviticus 25:25-28 </a:t>
            </a:r>
          </a:p>
        </p:txBody>
      </p:sp>
      <p:sp>
        <p:nvSpPr>
          <p:cNvPr id="15" name="TextBox 84">
            <a:extLst>
              <a:ext uri="{FF2B5EF4-FFF2-40B4-BE49-F238E27FC236}">
                <a16:creationId xmlns:a16="http://schemas.microsoft.com/office/drawing/2014/main" id="{578AC168-2BFB-6A81-B79B-09896267F66B}"/>
              </a:ext>
            </a:extLst>
          </p:cNvPr>
          <p:cNvSpPr txBox="1"/>
          <p:nvPr/>
        </p:nvSpPr>
        <p:spPr>
          <a:xfrm>
            <a:off x="9462654" y="1975821"/>
            <a:ext cx="2179616" cy="646331"/>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ysClr val="windowText" lastClr="000000">
                    <a:lumMod val="65000"/>
                    <a:lumOff val="35000"/>
                  </a:sysClr>
                </a:solidFill>
                <a:effectLst/>
                <a:uLnTx/>
                <a:uFillTx/>
                <a:latin typeface="Calibri" panose="020F0502020204030204"/>
                <a:ea typeface="+mn-ea"/>
                <a:cs typeface="+mn-cs"/>
              </a:rPr>
              <a:t>Deuteronomy 24:19-21</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ysClr val="windowText" lastClr="000000">
                    <a:lumMod val="65000"/>
                    <a:lumOff val="35000"/>
                  </a:sysClr>
                </a:solidFill>
                <a:effectLst/>
                <a:uLnTx/>
                <a:uFillTx/>
                <a:latin typeface="Calibri" panose="020F0502020204030204"/>
                <a:ea typeface="+mn-ea"/>
                <a:cs typeface="+mn-cs"/>
              </a:rPr>
              <a:t>1 John 3:17</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ysClr val="windowText" lastClr="000000">
                    <a:lumMod val="65000"/>
                    <a:lumOff val="35000"/>
                  </a:sysClr>
                </a:solidFill>
                <a:effectLst/>
                <a:uLnTx/>
                <a:uFillTx/>
                <a:latin typeface="Calibri" panose="020F0502020204030204"/>
                <a:ea typeface="+mn-ea"/>
                <a:cs typeface="+mn-cs"/>
              </a:rPr>
              <a:t>2 Corinthians 9:6-7</a:t>
            </a:r>
          </a:p>
        </p:txBody>
      </p:sp>
      <p:sp>
        <p:nvSpPr>
          <p:cNvPr id="16" name="TextBox 96">
            <a:extLst>
              <a:ext uri="{FF2B5EF4-FFF2-40B4-BE49-F238E27FC236}">
                <a16:creationId xmlns:a16="http://schemas.microsoft.com/office/drawing/2014/main" id="{B7E460E4-8E2F-07C8-09F6-F3C6A2C4510F}"/>
              </a:ext>
            </a:extLst>
          </p:cNvPr>
          <p:cNvSpPr txBox="1"/>
          <p:nvPr/>
        </p:nvSpPr>
        <p:spPr>
          <a:xfrm>
            <a:off x="7865444" y="5667052"/>
            <a:ext cx="2929293" cy="646331"/>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ysClr val="windowText" lastClr="000000">
                    <a:lumMod val="65000"/>
                    <a:lumOff val="35000"/>
                  </a:sysClr>
                </a:solidFill>
                <a:effectLst/>
                <a:uLnTx/>
                <a:uFillTx/>
                <a:latin typeface="Calibri" panose="020F0502020204030204"/>
                <a:ea typeface="+mn-ea"/>
                <a:cs typeface="+mn-cs"/>
              </a:rPr>
              <a:t>Ruth 2:8-9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ysClr val="windowText" lastClr="000000">
                    <a:lumMod val="65000"/>
                    <a:lumOff val="35000"/>
                  </a:sysClr>
                </a:solidFill>
                <a:effectLst/>
                <a:uLnTx/>
                <a:uFillTx/>
                <a:latin typeface="Calibri" panose="020F0502020204030204"/>
                <a:ea typeface="+mn-ea"/>
                <a:cs typeface="+mn-cs"/>
              </a:rPr>
              <a:t>1 Timothy 5:3-4 </a:t>
            </a:r>
            <a:endParaRPr lang="en-US" sz="1200" noProof="1">
              <a:solidFill>
                <a:sysClr val="windowText" lastClr="000000">
                  <a:lumMod val="65000"/>
                  <a:lumOff val="35000"/>
                </a:sysClr>
              </a:solidFill>
              <a:latin typeface="Calibri" panose="020F050202020403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ysClr val="windowText" lastClr="000000">
                    <a:lumMod val="65000"/>
                    <a:lumOff val="35000"/>
                  </a:sysClr>
                </a:solidFill>
                <a:effectLst/>
                <a:uLnTx/>
                <a:uFillTx/>
                <a:latin typeface="Calibri" panose="020F0502020204030204"/>
                <a:ea typeface="+mn-ea"/>
                <a:cs typeface="+mn-cs"/>
              </a:rPr>
              <a:t>1 Timothy 5:16, 18 </a:t>
            </a:r>
          </a:p>
        </p:txBody>
      </p:sp>
    </p:spTree>
    <p:extLst>
      <p:ext uri="{BB962C8B-B14F-4D97-AF65-F5344CB8AC3E}">
        <p14:creationId xmlns:p14="http://schemas.microsoft.com/office/powerpoint/2010/main" val="304318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descr="A circular pattern with dots and lines&#10;&#10;Description automatically generated">
            <a:extLst>
              <a:ext uri="{FF2B5EF4-FFF2-40B4-BE49-F238E27FC236}">
                <a16:creationId xmlns:a16="http://schemas.microsoft.com/office/drawing/2014/main" id="{CEEDF92D-4440-F376-8C1F-3C96BA2EEFE4}"/>
              </a:ext>
            </a:extLst>
          </p:cNvPr>
          <p:cNvPicPr>
            <a:picLocks noChangeAspect="1"/>
          </p:cNvPicPr>
          <p:nvPr/>
        </p:nvPicPr>
        <p:blipFill>
          <a:blip r:embed="rId2">
            <a:alphaModFix amt="20000"/>
          </a:blip>
          <a:srcRect r="-1" b="6226"/>
          <a:stretch/>
        </p:blipFill>
        <p:spPr>
          <a:xfrm>
            <a:off x="20" y="10"/>
            <a:ext cx="12188930" cy="6857990"/>
          </a:xfrm>
          <a:prstGeom prst="rect">
            <a:avLst/>
          </a:prstGeom>
        </p:spPr>
      </p:pic>
      <p:grpSp>
        <p:nvGrpSpPr>
          <p:cNvPr id="12" name="Group 11">
            <a:extLst>
              <a:ext uri="{FF2B5EF4-FFF2-40B4-BE49-F238E27FC236}">
                <a16:creationId xmlns:a16="http://schemas.microsoft.com/office/drawing/2014/main" id="{078DA516-656D-2FD6-8216-3981632A37EA}"/>
              </a:ext>
            </a:extLst>
          </p:cNvPr>
          <p:cNvGrpSpPr/>
          <p:nvPr/>
        </p:nvGrpSpPr>
        <p:grpSpPr>
          <a:xfrm>
            <a:off x="288067" y="883504"/>
            <a:ext cx="7793751" cy="4712996"/>
            <a:chOff x="288067" y="883504"/>
            <a:chExt cx="7793751" cy="4712996"/>
          </a:xfrm>
        </p:grpSpPr>
        <p:sp>
          <p:nvSpPr>
            <p:cNvPr id="13" name="Rectangle 12">
              <a:extLst>
                <a:ext uri="{FF2B5EF4-FFF2-40B4-BE49-F238E27FC236}">
                  <a16:creationId xmlns:a16="http://schemas.microsoft.com/office/drawing/2014/main" id="{A54E5CE8-8405-EF16-E447-1FC91E0FFC8B}"/>
                </a:ext>
              </a:extLst>
            </p:cNvPr>
            <p:cNvSpPr/>
            <p:nvPr/>
          </p:nvSpPr>
          <p:spPr>
            <a:xfrm rot="10800000">
              <a:off x="3805381" y="1320061"/>
              <a:ext cx="378691" cy="2138219"/>
            </a:xfrm>
            <a:prstGeom prst="rect">
              <a:avLst/>
            </a:prstGeom>
            <a:solidFill>
              <a:schemeClr val="accent6">
                <a:lumMod val="20000"/>
                <a:lumOff val="80000"/>
              </a:schemeClr>
            </a:soli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ysClr val="window" lastClr="FFFFFF"/>
                </a:solidFill>
                <a:latin typeface="Calibri" panose="020F0502020204030204"/>
              </a:endParaRPr>
            </a:p>
          </p:txBody>
        </p:sp>
        <p:sp>
          <p:nvSpPr>
            <p:cNvPr id="14" name="Oval 13">
              <a:extLst>
                <a:ext uri="{FF2B5EF4-FFF2-40B4-BE49-F238E27FC236}">
                  <a16:creationId xmlns:a16="http://schemas.microsoft.com/office/drawing/2014/main" id="{35206DC1-1FB3-9044-5D8D-42D909689042}"/>
                </a:ext>
              </a:extLst>
            </p:cNvPr>
            <p:cNvSpPr/>
            <p:nvPr/>
          </p:nvSpPr>
          <p:spPr>
            <a:xfrm>
              <a:off x="3805382" y="1320064"/>
              <a:ext cx="4276436" cy="4276436"/>
            </a:xfrm>
            <a:prstGeom prst="ellipse">
              <a:avLst/>
            </a:prstGeom>
            <a:solidFill>
              <a:schemeClr val="accent6">
                <a:lumMod val="20000"/>
                <a:lumOff val="80000"/>
              </a:schemeClr>
            </a:soli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ysClr val="window" lastClr="FFFFFF"/>
                </a:solidFill>
                <a:latin typeface="Calibri" panose="020F0502020204030204"/>
              </a:endParaRPr>
            </a:p>
          </p:txBody>
        </p:sp>
        <p:sp>
          <p:nvSpPr>
            <p:cNvPr id="15" name="TextBox 92">
              <a:extLst>
                <a:ext uri="{FF2B5EF4-FFF2-40B4-BE49-F238E27FC236}">
                  <a16:creationId xmlns:a16="http://schemas.microsoft.com/office/drawing/2014/main" id="{89AFB408-5E5D-9148-6DFC-FA865B2AE3D5}"/>
                </a:ext>
              </a:extLst>
            </p:cNvPr>
            <p:cNvSpPr txBox="1"/>
            <p:nvPr/>
          </p:nvSpPr>
          <p:spPr>
            <a:xfrm>
              <a:off x="288067" y="1085942"/>
              <a:ext cx="2821031" cy="461665"/>
            </a:xfrm>
            <a:prstGeom prst="rect">
              <a:avLst/>
            </a:prstGeom>
            <a:noFill/>
          </p:spPr>
          <p:txBody>
            <a:bodyPr wrap="square" lIns="0" rIns="0" rtlCol="0" anchor="b">
              <a:spAutoFit/>
            </a:bodyPr>
            <a:lstStyle>
              <a:defPPr>
                <a:defRPr lang="en-US"/>
              </a:defPPr>
              <a:lvl1pPr marR="0" lvl="0" indent="0" algn="r" fontAlgn="auto">
                <a:lnSpc>
                  <a:spcPct val="100000"/>
                </a:lnSpc>
                <a:spcBef>
                  <a:spcPts val="0"/>
                </a:spcBef>
                <a:spcAft>
                  <a:spcPts val="0"/>
                </a:spcAft>
                <a:buClrTx/>
                <a:buSzTx/>
                <a:buFontTx/>
                <a:buNone/>
                <a:tabLst/>
                <a:defRPr kumimoji="0" sz="2400" b="1" i="0" u="none" strike="noStrike" cap="all" spc="0" normalizeH="0" baseline="0">
                  <a:ln>
                    <a:noFill/>
                  </a:ln>
                  <a:solidFill>
                    <a:srgbClr val="3A5C84"/>
                  </a:solidFill>
                  <a:effectLst/>
                  <a:uLnTx/>
                  <a:uFillTx/>
                  <a:latin typeface="Calibri" panose="020F0502020204030204"/>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noProof="1">
                  <a:solidFill>
                    <a:schemeClr val="tx1"/>
                  </a:solidFill>
                  <a:effectLst>
                    <a:glow rad="101600">
                      <a:schemeClr val="bg1">
                        <a:alpha val="60000"/>
                      </a:schemeClr>
                    </a:glow>
                  </a:effectLst>
                </a:rPr>
                <a:t>NationAL</a:t>
              </a:r>
            </a:p>
          </p:txBody>
        </p:sp>
        <p:sp>
          <p:nvSpPr>
            <p:cNvPr id="16" name="Rectangle: Rounded Corners 15">
              <a:extLst>
                <a:ext uri="{FF2B5EF4-FFF2-40B4-BE49-F238E27FC236}">
                  <a16:creationId xmlns:a16="http://schemas.microsoft.com/office/drawing/2014/main" id="{B3EC1E93-7B61-989F-0EAA-DC1F6C572042}"/>
                </a:ext>
              </a:extLst>
            </p:cNvPr>
            <p:cNvSpPr/>
            <p:nvPr/>
          </p:nvSpPr>
          <p:spPr>
            <a:xfrm>
              <a:off x="3540453" y="883504"/>
              <a:ext cx="866542" cy="866542"/>
            </a:xfrm>
            <a:prstGeom prst="roundRect">
              <a:avLst/>
            </a:prstGeom>
            <a:solidFill>
              <a:schemeClr val="accent6">
                <a:lumMod val="20000"/>
                <a:lumOff val="80000"/>
              </a:schemeClr>
            </a:soli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800" b="1" dirty="0">
                  <a:solidFill>
                    <a:schemeClr val="tx1"/>
                  </a:solidFill>
                  <a:latin typeface="Calibri" panose="020F0502020204030204"/>
                </a:rPr>
                <a:t>4</a:t>
              </a:r>
            </a:p>
          </p:txBody>
        </p:sp>
      </p:grpSp>
      <p:grpSp>
        <p:nvGrpSpPr>
          <p:cNvPr id="17" name="Group 16">
            <a:extLst>
              <a:ext uri="{FF2B5EF4-FFF2-40B4-BE49-F238E27FC236}">
                <a16:creationId xmlns:a16="http://schemas.microsoft.com/office/drawing/2014/main" id="{7FEBE028-AF44-D16A-8239-9E2996BAB59E}"/>
              </a:ext>
            </a:extLst>
          </p:cNvPr>
          <p:cNvGrpSpPr/>
          <p:nvPr/>
        </p:nvGrpSpPr>
        <p:grpSpPr>
          <a:xfrm>
            <a:off x="4184073" y="1455477"/>
            <a:ext cx="7422983" cy="3763024"/>
            <a:chOff x="4184073" y="1455477"/>
            <a:chExt cx="7422983" cy="3763024"/>
          </a:xfrm>
        </p:grpSpPr>
        <p:sp>
          <p:nvSpPr>
            <p:cNvPr id="18" name="Rectangle 17">
              <a:extLst>
                <a:ext uri="{FF2B5EF4-FFF2-40B4-BE49-F238E27FC236}">
                  <a16:creationId xmlns:a16="http://schemas.microsoft.com/office/drawing/2014/main" id="{EA70F8B5-5088-81B3-E8A8-A69A262A0BB5}"/>
                </a:ext>
              </a:extLst>
            </p:cNvPr>
            <p:cNvSpPr/>
            <p:nvPr/>
          </p:nvSpPr>
          <p:spPr>
            <a:xfrm rot="16200000">
              <a:off x="7271326" y="371677"/>
              <a:ext cx="378691" cy="3034143"/>
            </a:xfrm>
            <a:prstGeom prst="rect">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FCF84FDC-667F-B0CE-4ECA-88D6FAEC0DE5}"/>
                </a:ext>
              </a:extLst>
            </p:cNvPr>
            <p:cNvSpPr/>
            <p:nvPr/>
          </p:nvSpPr>
          <p:spPr>
            <a:xfrm>
              <a:off x="4184073" y="1698061"/>
              <a:ext cx="3519054" cy="3520440"/>
            </a:xfrm>
            <a:prstGeom prst="ellipse">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20" name="TextBox 83">
              <a:extLst>
                <a:ext uri="{FF2B5EF4-FFF2-40B4-BE49-F238E27FC236}">
                  <a16:creationId xmlns:a16="http://schemas.microsoft.com/office/drawing/2014/main" id="{1DFB0693-1F5C-75E1-DC65-E140F758DB87}"/>
                </a:ext>
              </a:extLst>
            </p:cNvPr>
            <p:cNvSpPr txBox="1"/>
            <p:nvPr/>
          </p:nvSpPr>
          <p:spPr>
            <a:xfrm>
              <a:off x="9421640" y="1615872"/>
              <a:ext cx="2185416"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A2B969">
                      <a:lumMod val="75000"/>
                    </a:srgbClr>
                  </a:solidFill>
                  <a:effectLst>
                    <a:glow rad="101600">
                      <a:schemeClr val="bg1">
                        <a:alpha val="60000"/>
                      </a:schemeClr>
                    </a:glow>
                  </a:effectLst>
                  <a:uLnTx/>
                  <a:uFillTx/>
                  <a:latin typeface="Calibri" panose="020F0502020204030204"/>
                  <a:ea typeface="+mn-ea"/>
                  <a:cs typeface="+mn-cs"/>
                </a:rPr>
                <a:t>COMMUNITY</a:t>
              </a:r>
            </a:p>
          </p:txBody>
        </p:sp>
        <p:sp>
          <p:nvSpPr>
            <p:cNvPr id="21" name="Rectangle: Rounded Corners 20">
              <a:extLst>
                <a:ext uri="{FF2B5EF4-FFF2-40B4-BE49-F238E27FC236}">
                  <a16:creationId xmlns:a16="http://schemas.microsoft.com/office/drawing/2014/main" id="{8CCDAEDB-0AD5-AE0F-EFD4-90D73220D598}"/>
                </a:ext>
              </a:extLst>
            </p:cNvPr>
            <p:cNvSpPr/>
            <p:nvPr/>
          </p:nvSpPr>
          <p:spPr>
            <a:xfrm>
              <a:off x="8427770" y="1455477"/>
              <a:ext cx="866542" cy="866542"/>
            </a:xfrm>
            <a:prstGeom prst="roundRect">
              <a:avLst/>
            </a:prstGeom>
            <a:gradFill rotWithShape="1">
              <a:gsLst>
                <a:gs pos="0">
                  <a:srgbClr val="A2B969">
                    <a:satMod val="103000"/>
                    <a:lumMod val="102000"/>
                    <a:tint val="94000"/>
                  </a:srgbClr>
                </a:gs>
                <a:gs pos="50000">
                  <a:srgbClr val="A2B969">
                    <a:satMod val="110000"/>
                    <a:lumMod val="100000"/>
                    <a:shade val="100000"/>
                  </a:srgbClr>
                </a:gs>
                <a:gs pos="100000">
                  <a:srgbClr val="A2B969">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n-ea"/>
                  <a:cs typeface="+mn-cs"/>
                </a:rPr>
                <a:t>3</a:t>
              </a:r>
            </a:p>
          </p:txBody>
        </p:sp>
      </p:grpSp>
      <p:grpSp>
        <p:nvGrpSpPr>
          <p:cNvPr id="22" name="Group 21">
            <a:extLst>
              <a:ext uri="{FF2B5EF4-FFF2-40B4-BE49-F238E27FC236}">
                <a16:creationId xmlns:a16="http://schemas.microsoft.com/office/drawing/2014/main" id="{67420F46-DC51-B2A6-E838-7BDE0E4122DF}"/>
              </a:ext>
            </a:extLst>
          </p:cNvPr>
          <p:cNvGrpSpPr/>
          <p:nvPr/>
        </p:nvGrpSpPr>
        <p:grpSpPr>
          <a:xfrm>
            <a:off x="4562764" y="2077537"/>
            <a:ext cx="6186611" cy="3896960"/>
            <a:chOff x="4562764" y="2077537"/>
            <a:chExt cx="6186611" cy="3896960"/>
          </a:xfrm>
        </p:grpSpPr>
        <p:sp>
          <p:nvSpPr>
            <p:cNvPr id="23" name="Rectangle 22">
              <a:extLst>
                <a:ext uri="{FF2B5EF4-FFF2-40B4-BE49-F238E27FC236}">
                  <a16:creationId xmlns:a16="http://schemas.microsoft.com/office/drawing/2014/main" id="{6415D8A5-EAAA-E59F-D86F-84DB4BE42D36}"/>
                </a:ext>
              </a:extLst>
            </p:cNvPr>
            <p:cNvSpPr/>
            <p:nvPr/>
          </p:nvSpPr>
          <p:spPr>
            <a:xfrm>
              <a:off x="6945745" y="3458281"/>
              <a:ext cx="378691" cy="2138217"/>
            </a:xfrm>
            <a:prstGeom prst="rect">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F6B2B45A-B89B-EEA7-A7FE-95313B5BC324}"/>
                </a:ext>
              </a:extLst>
            </p:cNvPr>
            <p:cNvSpPr/>
            <p:nvPr/>
          </p:nvSpPr>
          <p:spPr>
            <a:xfrm>
              <a:off x="4562764" y="2077537"/>
              <a:ext cx="2761672" cy="2761488"/>
            </a:xfrm>
            <a:prstGeom prst="ellipse">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25" name="TextBox 95">
              <a:extLst>
                <a:ext uri="{FF2B5EF4-FFF2-40B4-BE49-F238E27FC236}">
                  <a16:creationId xmlns:a16="http://schemas.microsoft.com/office/drawing/2014/main" id="{D9B9E238-F2EF-A156-5B4B-3AB95B38B1E1}"/>
                </a:ext>
              </a:extLst>
            </p:cNvPr>
            <p:cNvSpPr txBox="1"/>
            <p:nvPr/>
          </p:nvSpPr>
          <p:spPr>
            <a:xfrm>
              <a:off x="7812287" y="5307103"/>
              <a:ext cx="2937088"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F7931F">
                      <a:lumMod val="75000"/>
                    </a:srgbClr>
                  </a:solidFill>
                  <a:effectLst>
                    <a:glow rad="101600">
                      <a:schemeClr val="bg1">
                        <a:alpha val="60000"/>
                      </a:schemeClr>
                    </a:glow>
                  </a:effectLst>
                  <a:uLnTx/>
                  <a:uFillTx/>
                  <a:latin typeface="Calibri" panose="020F0502020204030204"/>
                  <a:ea typeface="+mn-ea"/>
                  <a:cs typeface="+mn-cs"/>
                </a:rPr>
                <a:t>FAMILY</a:t>
              </a:r>
            </a:p>
          </p:txBody>
        </p:sp>
        <p:sp>
          <p:nvSpPr>
            <p:cNvPr id="26" name="Rectangle: Rounded Corners 25">
              <a:extLst>
                <a:ext uri="{FF2B5EF4-FFF2-40B4-BE49-F238E27FC236}">
                  <a16:creationId xmlns:a16="http://schemas.microsoft.com/office/drawing/2014/main" id="{0D635360-271D-08B6-44E6-6F01DB8D76FC}"/>
                </a:ext>
              </a:extLst>
            </p:cNvPr>
            <p:cNvSpPr/>
            <p:nvPr/>
          </p:nvSpPr>
          <p:spPr>
            <a:xfrm>
              <a:off x="6701819" y="5107955"/>
              <a:ext cx="866542" cy="866542"/>
            </a:xfrm>
            <a:prstGeom prst="roundRect">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n-ea"/>
                  <a:cs typeface="+mn-cs"/>
                </a:rPr>
                <a:t>2</a:t>
              </a:r>
            </a:p>
          </p:txBody>
        </p:sp>
      </p:grpSp>
      <p:grpSp>
        <p:nvGrpSpPr>
          <p:cNvPr id="27" name="Group 26">
            <a:extLst>
              <a:ext uri="{FF2B5EF4-FFF2-40B4-BE49-F238E27FC236}">
                <a16:creationId xmlns:a16="http://schemas.microsoft.com/office/drawing/2014/main" id="{1B4662C8-1FC4-443D-289E-5FDE6E1C8324}"/>
              </a:ext>
            </a:extLst>
          </p:cNvPr>
          <p:cNvGrpSpPr/>
          <p:nvPr/>
        </p:nvGrpSpPr>
        <p:grpSpPr>
          <a:xfrm>
            <a:off x="332936" y="2457013"/>
            <a:ext cx="6612809" cy="2254903"/>
            <a:chOff x="332936" y="2457013"/>
            <a:chExt cx="6612809" cy="2254903"/>
          </a:xfrm>
        </p:grpSpPr>
        <p:sp>
          <p:nvSpPr>
            <p:cNvPr id="28" name="Rectangle 27">
              <a:extLst>
                <a:ext uri="{FF2B5EF4-FFF2-40B4-BE49-F238E27FC236}">
                  <a16:creationId xmlns:a16="http://schemas.microsoft.com/office/drawing/2014/main" id="{14ABE0EB-18C2-402A-BF7E-4C17A9F89A46}"/>
                </a:ext>
              </a:extLst>
            </p:cNvPr>
            <p:cNvSpPr/>
            <p:nvPr/>
          </p:nvSpPr>
          <p:spPr>
            <a:xfrm rot="16200000">
              <a:off x="4237183" y="2753571"/>
              <a:ext cx="378691" cy="3034143"/>
            </a:xfrm>
            <a:prstGeom prst="rect">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a:solidFill>
                  <a:sysClr val="window" lastClr="FFFFFF"/>
                </a:solidFill>
                <a:latin typeface="Calibri" panose="020F0502020204030204"/>
              </a:endParaRPr>
            </a:p>
          </p:txBody>
        </p:sp>
        <p:sp>
          <p:nvSpPr>
            <p:cNvPr id="29" name="Oval 28">
              <a:extLst>
                <a:ext uri="{FF2B5EF4-FFF2-40B4-BE49-F238E27FC236}">
                  <a16:creationId xmlns:a16="http://schemas.microsoft.com/office/drawing/2014/main" id="{284A7C66-0B9A-A162-B08E-EEC993079A2D}"/>
                </a:ext>
              </a:extLst>
            </p:cNvPr>
            <p:cNvSpPr/>
            <p:nvPr/>
          </p:nvSpPr>
          <p:spPr>
            <a:xfrm>
              <a:off x="4941455" y="2457013"/>
              <a:ext cx="2004290" cy="2002536"/>
            </a:xfrm>
            <a:prstGeom prst="ellipse">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a:solidFill>
                  <a:sysClr val="window" lastClr="FFFFFF"/>
                </a:solidFill>
                <a:latin typeface="Calibri" panose="020F0502020204030204"/>
              </a:endParaRPr>
            </a:p>
          </p:txBody>
        </p:sp>
        <p:sp>
          <p:nvSpPr>
            <p:cNvPr id="30" name="TextBox 98">
              <a:extLst>
                <a:ext uri="{FF2B5EF4-FFF2-40B4-BE49-F238E27FC236}">
                  <a16:creationId xmlns:a16="http://schemas.microsoft.com/office/drawing/2014/main" id="{34852A88-8A67-E3E2-E887-55A2F083752E}"/>
                </a:ext>
              </a:extLst>
            </p:cNvPr>
            <p:cNvSpPr txBox="1"/>
            <p:nvPr/>
          </p:nvSpPr>
          <p:spPr>
            <a:xfrm>
              <a:off x="332936" y="3997884"/>
              <a:ext cx="2181664"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C00000"/>
                  </a:solidFill>
                  <a:effectLst>
                    <a:glow rad="101600">
                      <a:schemeClr val="bg1">
                        <a:alpha val="60000"/>
                      </a:schemeClr>
                    </a:glow>
                  </a:effectLst>
                  <a:uLnTx/>
                  <a:uFillTx/>
                  <a:latin typeface="Calibri" panose="020F0502020204030204"/>
                  <a:ea typeface="+mn-ea"/>
                  <a:cs typeface="+mn-cs"/>
                </a:rPr>
                <a:t>PERSONAL</a:t>
              </a:r>
            </a:p>
          </p:txBody>
        </p:sp>
        <p:sp>
          <p:nvSpPr>
            <p:cNvPr id="31" name="Rectangle: Rounded Corners 30">
              <a:extLst>
                <a:ext uri="{FF2B5EF4-FFF2-40B4-BE49-F238E27FC236}">
                  <a16:creationId xmlns:a16="http://schemas.microsoft.com/office/drawing/2014/main" id="{5C043C9A-4370-9FD9-DDF5-D7C55555C76C}"/>
                </a:ext>
              </a:extLst>
            </p:cNvPr>
            <p:cNvSpPr/>
            <p:nvPr/>
          </p:nvSpPr>
          <p:spPr>
            <a:xfrm>
              <a:off x="2726720" y="3845374"/>
              <a:ext cx="866542" cy="866542"/>
            </a:xfrm>
            <a:prstGeom prst="roundRect">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800" b="1" dirty="0">
                  <a:solidFill>
                    <a:sysClr val="window" lastClr="FFFFFF"/>
                  </a:solidFill>
                  <a:latin typeface="Calibri" panose="020F0502020204030204"/>
                </a:rPr>
                <a:t>1</a:t>
              </a:r>
            </a:p>
          </p:txBody>
        </p:sp>
      </p:grpSp>
      <p:sp>
        <p:nvSpPr>
          <p:cNvPr id="32" name="Oval 31">
            <a:extLst>
              <a:ext uri="{FF2B5EF4-FFF2-40B4-BE49-F238E27FC236}">
                <a16:creationId xmlns:a16="http://schemas.microsoft.com/office/drawing/2014/main" id="{D73C7BEC-977A-AE47-AA14-853D80359F13}"/>
              </a:ext>
            </a:extLst>
          </p:cNvPr>
          <p:cNvSpPr/>
          <p:nvPr/>
        </p:nvSpPr>
        <p:spPr>
          <a:xfrm>
            <a:off x="5320146" y="2834827"/>
            <a:ext cx="1246908" cy="1246909"/>
          </a:xfrm>
          <a:prstGeom prst="ellipse">
            <a:avLst/>
          </a:prstGeom>
          <a:gradFill rotWithShape="1">
            <a:gsLst>
              <a:gs pos="0">
                <a:srgbClr val="F0EEEF"/>
              </a:gs>
              <a:gs pos="50000">
                <a:srgbClr val="E8E4E6"/>
              </a:gs>
              <a:gs pos="100000">
                <a:srgbClr val="C1BBBE"/>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pic>
        <p:nvPicPr>
          <p:cNvPr id="33" name="Graphic 100" descr="Badge Heart with solid fill">
            <a:extLst>
              <a:ext uri="{FF2B5EF4-FFF2-40B4-BE49-F238E27FC236}">
                <a16:creationId xmlns:a16="http://schemas.microsoft.com/office/drawing/2014/main" id="{A213B97B-33B3-4F08-CA00-7B8CF2E7CEF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486400" y="3000862"/>
            <a:ext cx="914400" cy="914400"/>
          </a:xfrm>
          <a:prstGeom prst="rect">
            <a:avLst/>
          </a:prstGeom>
        </p:spPr>
      </p:pic>
    </p:spTree>
    <p:extLst>
      <p:ext uri="{BB962C8B-B14F-4D97-AF65-F5344CB8AC3E}">
        <p14:creationId xmlns:p14="http://schemas.microsoft.com/office/powerpoint/2010/main" val="1954640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uth: three thoughts – The Bible A TO Z">
            <a:extLst>
              <a:ext uri="{FF2B5EF4-FFF2-40B4-BE49-F238E27FC236}">
                <a16:creationId xmlns:a16="http://schemas.microsoft.com/office/drawing/2014/main" id="{274FB4B6-A6D3-2513-D6A4-770A32EEB6FC}"/>
              </a:ext>
            </a:extLst>
          </p:cNvPr>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40203" t="40467"/>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51" name="Group 50">
            <a:extLst>
              <a:ext uri="{FF2B5EF4-FFF2-40B4-BE49-F238E27FC236}">
                <a16:creationId xmlns:a16="http://schemas.microsoft.com/office/drawing/2014/main" id="{699E958D-88FA-BFAC-FC06-E5F85E36DBB7}"/>
              </a:ext>
            </a:extLst>
          </p:cNvPr>
          <p:cNvGrpSpPr/>
          <p:nvPr/>
        </p:nvGrpSpPr>
        <p:grpSpPr>
          <a:xfrm>
            <a:off x="332936" y="2457013"/>
            <a:ext cx="6612809" cy="2254903"/>
            <a:chOff x="332936" y="2457013"/>
            <a:chExt cx="6612809" cy="2254903"/>
          </a:xfrm>
        </p:grpSpPr>
        <p:sp>
          <p:nvSpPr>
            <p:cNvPr id="52" name="Rectangle 51">
              <a:extLst>
                <a:ext uri="{FF2B5EF4-FFF2-40B4-BE49-F238E27FC236}">
                  <a16:creationId xmlns:a16="http://schemas.microsoft.com/office/drawing/2014/main" id="{0416D94C-39F0-C894-095E-15FBD56E2F54}"/>
                </a:ext>
              </a:extLst>
            </p:cNvPr>
            <p:cNvSpPr/>
            <p:nvPr/>
          </p:nvSpPr>
          <p:spPr>
            <a:xfrm rot="16200000">
              <a:off x="4237183" y="2753571"/>
              <a:ext cx="378691" cy="3034143"/>
            </a:xfrm>
            <a:prstGeom prst="rect">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a:solidFill>
                  <a:sysClr val="window" lastClr="FFFFFF"/>
                </a:solidFill>
                <a:latin typeface="Calibri" panose="020F0502020204030204"/>
              </a:endParaRPr>
            </a:p>
          </p:txBody>
        </p:sp>
        <p:sp>
          <p:nvSpPr>
            <p:cNvPr id="53" name="Oval 52">
              <a:extLst>
                <a:ext uri="{FF2B5EF4-FFF2-40B4-BE49-F238E27FC236}">
                  <a16:creationId xmlns:a16="http://schemas.microsoft.com/office/drawing/2014/main" id="{CB732FD5-D3FC-8492-ECBB-EFFAA0DFB2E3}"/>
                </a:ext>
              </a:extLst>
            </p:cNvPr>
            <p:cNvSpPr/>
            <p:nvPr/>
          </p:nvSpPr>
          <p:spPr>
            <a:xfrm>
              <a:off x="4941455" y="2457013"/>
              <a:ext cx="2004290" cy="2002536"/>
            </a:xfrm>
            <a:prstGeom prst="ellipse">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a:solidFill>
                  <a:sysClr val="window" lastClr="FFFFFF"/>
                </a:solidFill>
                <a:latin typeface="Calibri" panose="020F0502020204030204"/>
              </a:endParaRPr>
            </a:p>
          </p:txBody>
        </p:sp>
        <p:sp>
          <p:nvSpPr>
            <p:cNvPr id="54" name="TextBox 98">
              <a:extLst>
                <a:ext uri="{FF2B5EF4-FFF2-40B4-BE49-F238E27FC236}">
                  <a16:creationId xmlns:a16="http://schemas.microsoft.com/office/drawing/2014/main" id="{95E450FB-32CB-D4DC-E97A-60A3D2240855}"/>
                </a:ext>
              </a:extLst>
            </p:cNvPr>
            <p:cNvSpPr txBox="1"/>
            <p:nvPr/>
          </p:nvSpPr>
          <p:spPr>
            <a:xfrm>
              <a:off x="332936" y="3997884"/>
              <a:ext cx="2181664"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C00000"/>
                  </a:solidFill>
                  <a:effectLst/>
                  <a:uLnTx/>
                  <a:uFillTx/>
                  <a:latin typeface="Calibri" panose="020F0502020204030204"/>
                  <a:ea typeface="+mn-ea"/>
                  <a:cs typeface="+mn-cs"/>
                </a:rPr>
                <a:t>PERSONAL</a:t>
              </a:r>
            </a:p>
          </p:txBody>
        </p:sp>
        <p:sp>
          <p:nvSpPr>
            <p:cNvPr id="55" name="Rectangle: Rounded Corners 54">
              <a:extLst>
                <a:ext uri="{FF2B5EF4-FFF2-40B4-BE49-F238E27FC236}">
                  <a16:creationId xmlns:a16="http://schemas.microsoft.com/office/drawing/2014/main" id="{6990B0CE-2CC6-3962-DBE1-051E9B9D64E5}"/>
                </a:ext>
              </a:extLst>
            </p:cNvPr>
            <p:cNvSpPr/>
            <p:nvPr/>
          </p:nvSpPr>
          <p:spPr>
            <a:xfrm>
              <a:off x="2726720" y="3845374"/>
              <a:ext cx="866542" cy="866542"/>
            </a:xfrm>
            <a:prstGeom prst="roundRect">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800" b="1" dirty="0">
                  <a:solidFill>
                    <a:sysClr val="window" lastClr="FFFFFF"/>
                  </a:solidFill>
                  <a:latin typeface="Calibri" panose="020F0502020204030204"/>
                </a:rPr>
                <a:t>1</a:t>
              </a:r>
            </a:p>
          </p:txBody>
        </p:sp>
      </p:grpSp>
      <p:sp>
        <p:nvSpPr>
          <p:cNvPr id="56" name="Oval 55">
            <a:extLst>
              <a:ext uri="{FF2B5EF4-FFF2-40B4-BE49-F238E27FC236}">
                <a16:creationId xmlns:a16="http://schemas.microsoft.com/office/drawing/2014/main" id="{09479F99-C189-A71A-0BDB-E52E3612FB25}"/>
              </a:ext>
            </a:extLst>
          </p:cNvPr>
          <p:cNvSpPr/>
          <p:nvPr/>
        </p:nvSpPr>
        <p:spPr>
          <a:xfrm>
            <a:off x="5320146" y="2834827"/>
            <a:ext cx="1246908" cy="1246909"/>
          </a:xfrm>
          <a:prstGeom prst="ellipse">
            <a:avLst/>
          </a:prstGeom>
          <a:gradFill rotWithShape="1">
            <a:gsLst>
              <a:gs pos="0">
                <a:srgbClr val="F0EEEF"/>
              </a:gs>
              <a:gs pos="50000">
                <a:srgbClr val="E8E4E6"/>
              </a:gs>
              <a:gs pos="100000">
                <a:srgbClr val="C1BBBE"/>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pic>
        <p:nvPicPr>
          <p:cNvPr id="57" name="Graphic 100" descr="Badge Heart with solid fill">
            <a:extLst>
              <a:ext uri="{FF2B5EF4-FFF2-40B4-BE49-F238E27FC236}">
                <a16:creationId xmlns:a16="http://schemas.microsoft.com/office/drawing/2014/main" id="{CBAA6BBC-69DA-7666-0E9B-C74B7B695B5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486400" y="3000862"/>
            <a:ext cx="914400" cy="914400"/>
          </a:xfrm>
          <a:prstGeom prst="rect">
            <a:avLst/>
          </a:prstGeom>
        </p:spPr>
      </p:pic>
      <p:sp>
        <p:nvSpPr>
          <p:cNvPr id="2" name="TextBox 99">
            <a:extLst>
              <a:ext uri="{FF2B5EF4-FFF2-40B4-BE49-F238E27FC236}">
                <a16:creationId xmlns:a16="http://schemas.microsoft.com/office/drawing/2014/main" id="{3B21C9E7-5891-6658-5E17-E61D3209ADD8}"/>
              </a:ext>
            </a:extLst>
          </p:cNvPr>
          <p:cNvSpPr txBox="1"/>
          <p:nvPr/>
        </p:nvSpPr>
        <p:spPr>
          <a:xfrm>
            <a:off x="1188883" y="4593895"/>
            <a:ext cx="3441148" cy="707886"/>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ZA" sz="2000" b="1" dirty="0">
                <a:latin typeface="Calibri" panose="020F0502020204030204"/>
              </a:rPr>
              <a:t>Ruth 2:7</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effectLst/>
                <a:uLnTx/>
                <a:uFillTx/>
                <a:latin typeface="Calibri" panose="020F0502020204030204"/>
                <a:ea typeface="+mn-ea"/>
                <a:cs typeface="+mn-cs"/>
              </a:rPr>
              <a:t>2 Thessalonians 3:11-13</a:t>
            </a:r>
          </a:p>
        </p:txBody>
      </p:sp>
      <p:pic>
        <p:nvPicPr>
          <p:cNvPr id="3" name="Graphic 2" descr="Storytelling with solid fill">
            <a:extLst>
              <a:ext uri="{FF2B5EF4-FFF2-40B4-BE49-F238E27FC236}">
                <a16:creationId xmlns:a16="http://schemas.microsoft.com/office/drawing/2014/main" id="{6976B9A5-AF13-6173-69C9-063CB7D7855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0816" y="4387381"/>
            <a:ext cx="914400" cy="914400"/>
          </a:xfrm>
          <a:prstGeom prst="rect">
            <a:avLst/>
          </a:prstGeom>
        </p:spPr>
      </p:pic>
    </p:spTree>
    <p:extLst>
      <p:ext uri="{BB962C8B-B14F-4D97-AF65-F5344CB8AC3E}">
        <p14:creationId xmlns:p14="http://schemas.microsoft.com/office/powerpoint/2010/main" val="3241468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FF6C1-CE19-47AA-0440-FAF7BA6A60B1}"/>
              </a:ext>
            </a:extLst>
          </p:cNvPr>
          <p:cNvPicPr>
            <a:picLocks noChangeAspect="1"/>
          </p:cNvPicPr>
          <p:nvPr/>
        </p:nvPicPr>
        <p:blipFill>
          <a:blip r:embed="rId2"/>
          <a:srcRect b="343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Storytelling with solid fill">
            <a:extLst>
              <a:ext uri="{FF2B5EF4-FFF2-40B4-BE49-F238E27FC236}">
                <a16:creationId xmlns:a16="http://schemas.microsoft.com/office/drawing/2014/main" id="{36CCD087-3C0E-2649-253D-0504785A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78376" y="257341"/>
            <a:ext cx="914400" cy="914400"/>
          </a:xfrm>
          <a:prstGeom prst="rect">
            <a:avLst/>
          </a:prstGeom>
        </p:spPr>
      </p:pic>
      <p:sp>
        <p:nvSpPr>
          <p:cNvPr id="9" name="Content Placeholder 2">
            <a:extLst>
              <a:ext uri="{FF2B5EF4-FFF2-40B4-BE49-F238E27FC236}">
                <a16:creationId xmlns:a16="http://schemas.microsoft.com/office/drawing/2014/main" id="{50B9E3F3-3322-BFBF-4C89-DD8A36D8AFBA}"/>
              </a:ext>
            </a:extLst>
          </p:cNvPr>
          <p:cNvSpPr>
            <a:spLocks noGrp="1"/>
          </p:cNvSpPr>
          <p:nvPr>
            <p:ph idx="1"/>
          </p:nvPr>
        </p:nvSpPr>
        <p:spPr>
          <a:xfrm>
            <a:off x="838200" y="777240"/>
            <a:ext cx="10515600" cy="6080760"/>
          </a:xfrm>
        </p:spPr>
        <p:txBody>
          <a:bodyPr>
            <a:normAutofit fontScale="77500" lnSpcReduction="20000"/>
          </a:bodyPr>
          <a:lstStyle/>
          <a:p>
            <a:pPr marL="0" indent="0">
              <a:buNone/>
            </a:pPr>
            <a:r>
              <a:rPr lang="en-US" sz="5900" b="1" dirty="0"/>
              <a:t>Ruth 2:1-7</a:t>
            </a:r>
          </a:p>
          <a:p>
            <a:pPr marL="0" indent="0">
              <a:lnSpc>
                <a:spcPct val="140000"/>
              </a:lnSpc>
              <a:buNone/>
            </a:pPr>
            <a:r>
              <a:rPr lang="en-US" dirty="0"/>
              <a:t>'Now there was a wealthy and influential man in Bethlehem named Boaz, who was a relative of Naomi’s husband, Elimelech. One day Ruth the Moabite said to Naomi, “Let me go out into the harvest fields to pick up the stalks of grain left behind by anyone who is kind enough to let me do it.” Naomi replied, “All right, my daughter, go ahead.” So Ruth went out to gather grain behind the harvesters. And as it happened, she found herself working in a field that belonged to Boaz, the relative of her father-in-law, Elimelech. While she was there, Boaz arrived from Bethlehem and greeted the harvesters. “The Lord be with you!” he said. “The Lord bless you!” the harvesters replied. Then Boaz asked his foreman, “Who is that young woman over there? Who does she belong to?” And the foreman replied, “She is the young woman from Moab who came back with Naomi. She asked me this morning if she could gather grain behind the harvesters. </a:t>
            </a:r>
            <a:r>
              <a:rPr lang="en-US" b="1" i="1" dirty="0"/>
              <a:t>She has been hard at work ever since, except for a few minutes’ rest in the shelter.</a:t>
            </a:r>
            <a:r>
              <a:rPr lang="en-US" dirty="0"/>
              <a:t>” </a:t>
            </a:r>
          </a:p>
          <a:p>
            <a:endParaRPr lang="en-US" dirty="0"/>
          </a:p>
        </p:txBody>
      </p:sp>
    </p:spTree>
    <p:extLst>
      <p:ext uri="{BB962C8B-B14F-4D97-AF65-F5344CB8AC3E}">
        <p14:creationId xmlns:p14="http://schemas.microsoft.com/office/powerpoint/2010/main" val="1006923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FF6C1-CE19-47AA-0440-FAF7BA6A60B1}"/>
              </a:ext>
            </a:extLst>
          </p:cNvPr>
          <p:cNvPicPr>
            <a:picLocks noChangeAspect="1"/>
          </p:cNvPicPr>
          <p:nvPr/>
        </p:nvPicPr>
        <p:blipFill>
          <a:blip r:embed="rId2"/>
          <a:srcRect b="343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Storytelling with solid fill">
            <a:extLst>
              <a:ext uri="{FF2B5EF4-FFF2-40B4-BE49-F238E27FC236}">
                <a16:creationId xmlns:a16="http://schemas.microsoft.com/office/drawing/2014/main" id="{36CCD087-3C0E-2649-253D-0504785A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78376" y="257341"/>
            <a:ext cx="914400" cy="914400"/>
          </a:xfrm>
          <a:prstGeom prst="rect">
            <a:avLst/>
          </a:prstGeom>
        </p:spPr>
      </p:pic>
      <p:sp>
        <p:nvSpPr>
          <p:cNvPr id="9" name="Content Placeholder 2">
            <a:extLst>
              <a:ext uri="{FF2B5EF4-FFF2-40B4-BE49-F238E27FC236}">
                <a16:creationId xmlns:a16="http://schemas.microsoft.com/office/drawing/2014/main" id="{50B9E3F3-3322-BFBF-4C89-DD8A36D8AFBA}"/>
              </a:ext>
            </a:extLst>
          </p:cNvPr>
          <p:cNvSpPr>
            <a:spLocks noGrp="1"/>
          </p:cNvSpPr>
          <p:nvPr>
            <p:ph idx="1"/>
          </p:nvPr>
        </p:nvSpPr>
        <p:spPr>
          <a:xfrm>
            <a:off x="838200" y="777240"/>
            <a:ext cx="10515600" cy="6080760"/>
          </a:xfrm>
        </p:spPr>
        <p:txBody>
          <a:bodyPr>
            <a:normAutofit/>
          </a:bodyPr>
          <a:lstStyle/>
          <a:p>
            <a:pPr marL="0" indent="0">
              <a:buNone/>
            </a:pPr>
            <a:r>
              <a:rPr lang="en-US" sz="5900" b="1" dirty="0"/>
              <a:t>2 Thessalonians 3:11-13 </a:t>
            </a:r>
          </a:p>
          <a:p>
            <a:pPr marL="0" indent="0">
              <a:lnSpc>
                <a:spcPct val="140000"/>
              </a:lnSpc>
              <a:buNone/>
            </a:pPr>
            <a:r>
              <a:rPr lang="en-US" dirty="0"/>
              <a:t>[11] Yet we hear that some of you are living idle lives, refusing to work and meddling in other people’s business. [12] We command such people and urge them in the name of the Lord Jesus Christ to settle down and </a:t>
            </a:r>
            <a:r>
              <a:rPr lang="en-US" b="1" dirty="0"/>
              <a:t>work to earn their own living</a:t>
            </a:r>
            <a:r>
              <a:rPr lang="en-US" dirty="0"/>
              <a:t>. [13] As for the rest of you, dear brothers and sisters, never get tired of doing good.</a:t>
            </a:r>
          </a:p>
          <a:p>
            <a:endParaRPr lang="en-US" dirty="0"/>
          </a:p>
        </p:txBody>
      </p:sp>
    </p:spTree>
    <p:extLst>
      <p:ext uri="{BB962C8B-B14F-4D97-AF65-F5344CB8AC3E}">
        <p14:creationId xmlns:p14="http://schemas.microsoft.com/office/powerpoint/2010/main" val="3786332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uth: three thoughts – The Bible A TO Z">
            <a:extLst>
              <a:ext uri="{FF2B5EF4-FFF2-40B4-BE49-F238E27FC236}">
                <a16:creationId xmlns:a16="http://schemas.microsoft.com/office/drawing/2014/main" id="{274FB4B6-A6D3-2513-D6A4-770A32EEB6FC}"/>
              </a:ext>
            </a:extLst>
          </p:cNvPr>
          <p:cNvPicPr>
            <a:picLocks noChangeAspect="1" noChangeArrowheads="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40203" t="40467"/>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Group 45">
            <a:extLst>
              <a:ext uri="{FF2B5EF4-FFF2-40B4-BE49-F238E27FC236}">
                <a16:creationId xmlns:a16="http://schemas.microsoft.com/office/drawing/2014/main" id="{C7B75AF1-7830-EFBB-C81B-3E58E4AB963D}"/>
              </a:ext>
            </a:extLst>
          </p:cNvPr>
          <p:cNvGrpSpPr/>
          <p:nvPr/>
        </p:nvGrpSpPr>
        <p:grpSpPr>
          <a:xfrm>
            <a:off x="4562764" y="2077537"/>
            <a:ext cx="6186611" cy="3896960"/>
            <a:chOff x="4562764" y="2077537"/>
            <a:chExt cx="6186611" cy="3896960"/>
          </a:xfrm>
        </p:grpSpPr>
        <p:sp>
          <p:nvSpPr>
            <p:cNvPr id="47" name="Rectangle 46">
              <a:extLst>
                <a:ext uri="{FF2B5EF4-FFF2-40B4-BE49-F238E27FC236}">
                  <a16:creationId xmlns:a16="http://schemas.microsoft.com/office/drawing/2014/main" id="{E1BE4A50-7DD2-C7BD-FD97-CBAAD9468668}"/>
                </a:ext>
              </a:extLst>
            </p:cNvPr>
            <p:cNvSpPr/>
            <p:nvPr/>
          </p:nvSpPr>
          <p:spPr>
            <a:xfrm>
              <a:off x="6945745" y="3458281"/>
              <a:ext cx="378691" cy="2138217"/>
            </a:xfrm>
            <a:prstGeom prst="rect">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87B9ED90-C3B3-091C-87D5-0C5B1F2545A7}"/>
                </a:ext>
              </a:extLst>
            </p:cNvPr>
            <p:cNvSpPr/>
            <p:nvPr/>
          </p:nvSpPr>
          <p:spPr>
            <a:xfrm>
              <a:off x="4562764" y="2077537"/>
              <a:ext cx="2761672" cy="2761488"/>
            </a:xfrm>
            <a:prstGeom prst="ellipse">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sp>
          <p:nvSpPr>
            <p:cNvPr id="49" name="TextBox 95">
              <a:extLst>
                <a:ext uri="{FF2B5EF4-FFF2-40B4-BE49-F238E27FC236}">
                  <a16:creationId xmlns:a16="http://schemas.microsoft.com/office/drawing/2014/main" id="{913381D4-666B-C7F9-78E2-24F8F9C7F307}"/>
                </a:ext>
              </a:extLst>
            </p:cNvPr>
            <p:cNvSpPr txBox="1"/>
            <p:nvPr/>
          </p:nvSpPr>
          <p:spPr>
            <a:xfrm>
              <a:off x="7812287" y="5307103"/>
              <a:ext cx="2937088"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1">
                  <a:ln>
                    <a:noFill/>
                  </a:ln>
                  <a:solidFill>
                    <a:srgbClr val="F7931F">
                      <a:lumMod val="75000"/>
                    </a:srgbClr>
                  </a:solidFill>
                  <a:effectLst/>
                  <a:uLnTx/>
                  <a:uFillTx/>
                  <a:latin typeface="Calibri" panose="020F0502020204030204"/>
                  <a:ea typeface="+mn-ea"/>
                  <a:cs typeface="+mn-cs"/>
                </a:rPr>
                <a:t>FAMILY</a:t>
              </a:r>
            </a:p>
          </p:txBody>
        </p:sp>
        <p:sp>
          <p:nvSpPr>
            <p:cNvPr id="50" name="Rectangle: Rounded Corners 49">
              <a:extLst>
                <a:ext uri="{FF2B5EF4-FFF2-40B4-BE49-F238E27FC236}">
                  <a16:creationId xmlns:a16="http://schemas.microsoft.com/office/drawing/2014/main" id="{BF7B7321-A2C0-2FDB-3B0D-254C97F5A6E6}"/>
                </a:ext>
              </a:extLst>
            </p:cNvPr>
            <p:cNvSpPr/>
            <p:nvPr/>
          </p:nvSpPr>
          <p:spPr>
            <a:xfrm>
              <a:off x="6701819" y="5107955"/>
              <a:ext cx="866542" cy="866542"/>
            </a:xfrm>
            <a:prstGeom prst="roundRect">
              <a:avLst/>
            </a:prstGeom>
            <a:gradFill rotWithShape="1">
              <a:gsLst>
                <a:gs pos="0">
                  <a:srgbClr val="F7931F">
                    <a:satMod val="103000"/>
                    <a:lumMod val="102000"/>
                    <a:tint val="94000"/>
                  </a:srgbClr>
                </a:gs>
                <a:gs pos="50000">
                  <a:srgbClr val="F7931F">
                    <a:satMod val="110000"/>
                    <a:lumMod val="100000"/>
                    <a:shade val="100000"/>
                  </a:srgbClr>
                </a:gs>
                <a:gs pos="100000">
                  <a:srgbClr val="F793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ysClr val="windowText" lastClr="000000">
                      <a:lumMod val="85000"/>
                      <a:lumOff val="15000"/>
                    </a:sysClr>
                  </a:solidFill>
                  <a:effectLst/>
                  <a:uLnTx/>
                  <a:uFillTx/>
                  <a:latin typeface="Calibri" panose="020F0502020204030204"/>
                  <a:ea typeface="+mn-ea"/>
                  <a:cs typeface="+mn-cs"/>
                </a:rPr>
                <a:t>2</a:t>
              </a:r>
            </a:p>
          </p:txBody>
        </p:sp>
      </p:grpSp>
      <p:sp>
        <p:nvSpPr>
          <p:cNvPr id="53" name="Oval 52">
            <a:extLst>
              <a:ext uri="{FF2B5EF4-FFF2-40B4-BE49-F238E27FC236}">
                <a16:creationId xmlns:a16="http://schemas.microsoft.com/office/drawing/2014/main" id="{CB732FD5-D3FC-8492-ECBB-EFFAA0DFB2E3}"/>
              </a:ext>
            </a:extLst>
          </p:cNvPr>
          <p:cNvSpPr/>
          <p:nvPr/>
        </p:nvSpPr>
        <p:spPr>
          <a:xfrm>
            <a:off x="4941455" y="2457013"/>
            <a:ext cx="2004290" cy="2002536"/>
          </a:xfrm>
          <a:prstGeom prst="ellipse">
            <a:avLst/>
          </a:prstGeom>
          <a:gradFill rotWithShape="1">
            <a:gsLst>
              <a:gs pos="0">
                <a:srgbClr val="C13018">
                  <a:satMod val="103000"/>
                  <a:lumMod val="102000"/>
                  <a:tint val="94000"/>
                </a:srgbClr>
              </a:gs>
              <a:gs pos="50000">
                <a:srgbClr val="C13018">
                  <a:satMod val="110000"/>
                  <a:lumMod val="100000"/>
                  <a:shade val="100000"/>
                </a:srgbClr>
              </a:gs>
              <a:gs pos="100000">
                <a:srgbClr val="C13018">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4800" b="1">
              <a:solidFill>
                <a:sysClr val="window" lastClr="FFFFFF"/>
              </a:solidFill>
              <a:latin typeface="Calibri" panose="020F0502020204030204"/>
            </a:endParaRPr>
          </a:p>
        </p:txBody>
      </p:sp>
      <p:sp>
        <p:nvSpPr>
          <p:cNvPr id="56" name="Oval 55">
            <a:extLst>
              <a:ext uri="{FF2B5EF4-FFF2-40B4-BE49-F238E27FC236}">
                <a16:creationId xmlns:a16="http://schemas.microsoft.com/office/drawing/2014/main" id="{09479F99-C189-A71A-0BDB-E52E3612FB25}"/>
              </a:ext>
            </a:extLst>
          </p:cNvPr>
          <p:cNvSpPr/>
          <p:nvPr/>
        </p:nvSpPr>
        <p:spPr>
          <a:xfrm>
            <a:off x="5320146" y="2834827"/>
            <a:ext cx="1246908" cy="1246909"/>
          </a:xfrm>
          <a:prstGeom prst="ellipse">
            <a:avLst/>
          </a:prstGeom>
          <a:gradFill rotWithShape="1">
            <a:gsLst>
              <a:gs pos="0">
                <a:srgbClr val="F0EEEF"/>
              </a:gs>
              <a:gs pos="50000">
                <a:srgbClr val="E8E4E6"/>
              </a:gs>
              <a:gs pos="100000">
                <a:srgbClr val="C1BBBE"/>
              </a:gs>
            </a:gsLst>
            <a:lin ang="5400000" scaled="0"/>
          </a:gradFill>
          <a:ln>
            <a:noFill/>
          </a:ln>
          <a:effectLst>
            <a:outerShdw blurRad="57150" dist="19050" dir="5400000" algn="ctr" rotWithShape="0">
              <a:srgbClr val="000000">
                <a:alpha val="63000"/>
              </a:srgb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pic>
        <p:nvPicPr>
          <p:cNvPr id="57" name="Graphic 100" descr="Badge Heart with solid fill">
            <a:extLst>
              <a:ext uri="{FF2B5EF4-FFF2-40B4-BE49-F238E27FC236}">
                <a16:creationId xmlns:a16="http://schemas.microsoft.com/office/drawing/2014/main" id="{CBAA6BBC-69DA-7666-0E9B-C74B7B695B5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486400" y="3000862"/>
            <a:ext cx="914400" cy="914400"/>
          </a:xfrm>
          <a:prstGeom prst="rect">
            <a:avLst/>
          </a:prstGeom>
        </p:spPr>
      </p:pic>
      <p:sp>
        <p:nvSpPr>
          <p:cNvPr id="2" name="TextBox 96">
            <a:extLst>
              <a:ext uri="{FF2B5EF4-FFF2-40B4-BE49-F238E27FC236}">
                <a16:creationId xmlns:a16="http://schemas.microsoft.com/office/drawing/2014/main" id="{91956278-17B3-DDC4-C9E2-B0FEECA05168}"/>
              </a:ext>
            </a:extLst>
          </p:cNvPr>
          <p:cNvSpPr txBox="1"/>
          <p:nvPr/>
        </p:nvSpPr>
        <p:spPr>
          <a:xfrm>
            <a:off x="7865444" y="5667052"/>
            <a:ext cx="2929293" cy="707886"/>
          </a:xfrm>
          <a:prstGeom prst="rect">
            <a:avLst/>
          </a:prstGeom>
          <a:noFill/>
        </p:spPr>
        <p:txBody>
          <a:bodyPr wrap="square" lIns="0" rIns="0" rtlCol="0" anchor="t">
            <a:spAutoFit/>
          </a:bodyPr>
          <a:lstStyle>
            <a:defPPr>
              <a:defRPr lang="en-US"/>
            </a:defPPr>
            <a:lvl1pPr algn="just">
              <a:defRPr sz="2000" b="1">
                <a:latin typeface="Calibri" panose="020F0502020204030204"/>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noProof="1"/>
              <a:t>Ruth 2:8-17 </a:t>
            </a:r>
          </a:p>
          <a:p>
            <a:r>
              <a:rPr lang="en-US" noProof="1"/>
              <a:t>1 Timothy 5:3-4, 8, 16</a:t>
            </a:r>
          </a:p>
        </p:txBody>
      </p:sp>
      <p:pic>
        <p:nvPicPr>
          <p:cNvPr id="3" name="Graphic 2" descr="Storytelling with solid fill">
            <a:extLst>
              <a:ext uri="{FF2B5EF4-FFF2-40B4-BE49-F238E27FC236}">
                <a16:creationId xmlns:a16="http://schemas.microsoft.com/office/drawing/2014/main" id="{C51043AA-F88E-CC0D-5C6D-48460CCAB0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90694" y="5596498"/>
            <a:ext cx="914400" cy="914400"/>
          </a:xfrm>
          <a:prstGeom prst="rect">
            <a:avLst/>
          </a:prstGeom>
        </p:spPr>
      </p:pic>
    </p:spTree>
    <p:extLst>
      <p:ext uri="{BB962C8B-B14F-4D97-AF65-F5344CB8AC3E}">
        <p14:creationId xmlns:p14="http://schemas.microsoft.com/office/powerpoint/2010/main" val="3127208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FF6C1-CE19-47AA-0440-FAF7BA6A60B1}"/>
              </a:ext>
            </a:extLst>
          </p:cNvPr>
          <p:cNvPicPr>
            <a:picLocks noChangeAspect="1"/>
          </p:cNvPicPr>
          <p:nvPr/>
        </p:nvPicPr>
        <p:blipFill>
          <a:blip r:embed="rId2"/>
          <a:srcRect b="343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Storytelling with solid fill">
            <a:extLst>
              <a:ext uri="{FF2B5EF4-FFF2-40B4-BE49-F238E27FC236}">
                <a16:creationId xmlns:a16="http://schemas.microsoft.com/office/drawing/2014/main" id="{36CCD087-3C0E-2649-253D-0504785A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78376" y="257341"/>
            <a:ext cx="914400" cy="914400"/>
          </a:xfrm>
          <a:prstGeom prst="rect">
            <a:avLst/>
          </a:prstGeom>
        </p:spPr>
      </p:pic>
      <p:sp>
        <p:nvSpPr>
          <p:cNvPr id="9" name="Content Placeholder 2">
            <a:extLst>
              <a:ext uri="{FF2B5EF4-FFF2-40B4-BE49-F238E27FC236}">
                <a16:creationId xmlns:a16="http://schemas.microsoft.com/office/drawing/2014/main" id="{50B9E3F3-3322-BFBF-4C89-DD8A36D8AFBA}"/>
              </a:ext>
            </a:extLst>
          </p:cNvPr>
          <p:cNvSpPr>
            <a:spLocks noGrp="1"/>
          </p:cNvSpPr>
          <p:nvPr>
            <p:ph idx="1"/>
          </p:nvPr>
        </p:nvSpPr>
        <p:spPr>
          <a:xfrm>
            <a:off x="838200" y="777240"/>
            <a:ext cx="10515600" cy="5823419"/>
          </a:xfrm>
        </p:spPr>
        <p:txBody>
          <a:bodyPr>
            <a:normAutofit lnSpcReduction="10000"/>
          </a:bodyPr>
          <a:lstStyle/>
          <a:p>
            <a:pPr marL="0" indent="0">
              <a:buNone/>
            </a:pPr>
            <a:r>
              <a:rPr lang="en-US" sz="4600" b="1" dirty="0"/>
              <a:t>Ruth 2:8-17</a:t>
            </a:r>
          </a:p>
          <a:p>
            <a:pPr marL="0" indent="0">
              <a:lnSpc>
                <a:spcPct val="120000"/>
              </a:lnSpc>
              <a:buNone/>
            </a:pPr>
            <a:r>
              <a:rPr lang="en-US" sz="2400" dirty="0"/>
              <a:t>'Boaz went over and said to Ruth, “Listen, my daughter. </a:t>
            </a:r>
            <a:r>
              <a:rPr lang="en-US" sz="2400" b="1" dirty="0"/>
              <a:t>Stay right here with us </a:t>
            </a:r>
            <a:r>
              <a:rPr lang="en-US" sz="2400" dirty="0"/>
              <a:t>when you gather grain; don’t go to any other fields. Stay right behind the young women working in my field. See which part of the field they are harvesting, and then follow them. I have warned the young men not to treat you roughly. And when you are thirsty, </a:t>
            </a:r>
            <a:r>
              <a:rPr lang="en-US" sz="2400" b="1" dirty="0"/>
              <a:t>help yourself to the water </a:t>
            </a:r>
            <a:r>
              <a:rPr lang="en-US" sz="2400" dirty="0"/>
              <a:t>they have drawn from the well.” Ruth fell at his feet and thanked him warmly. “What have I done to deserve such kindness?” she asked. “I am only a foreigner.” “Yes, I know,” Boaz replied. “But I also know about everything you have done for your mother-in-law since the death of your husband. I have heard how you left your father and mother and your own land to live here among complete strangers. May the Lord , the God of Israel, under whose wings you have come to take refuge, reward you fully for what you have done.”</a:t>
            </a:r>
          </a:p>
        </p:txBody>
      </p:sp>
    </p:spTree>
    <p:extLst>
      <p:ext uri="{BB962C8B-B14F-4D97-AF65-F5344CB8AC3E}">
        <p14:creationId xmlns:p14="http://schemas.microsoft.com/office/powerpoint/2010/main" val="728517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FF6C1-CE19-47AA-0440-FAF7BA6A60B1}"/>
              </a:ext>
            </a:extLst>
          </p:cNvPr>
          <p:cNvPicPr>
            <a:picLocks noChangeAspect="1"/>
          </p:cNvPicPr>
          <p:nvPr/>
        </p:nvPicPr>
        <p:blipFill>
          <a:blip r:embed="rId2"/>
          <a:srcRect b="343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Storytelling with solid fill">
            <a:extLst>
              <a:ext uri="{FF2B5EF4-FFF2-40B4-BE49-F238E27FC236}">
                <a16:creationId xmlns:a16="http://schemas.microsoft.com/office/drawing/2014/main" id="{36CCD087-3C0E-2649-253D-0504785A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78376" y="257341"/>
            <a:ext cx="914400" cy="914400"/>
          </a:xfrm>
          <a:prstGeom prst="rect">
            <a:avLst/>
          </a:prstGeom>
        </p:spPr>
      </p:pic>
      <p:sp>
        <p:nvSpPr>
          <p:cNvPr id="9" name="Content Placeholder 2">
            <a:extLst>
              <a:ext uri="{FF2B5EF4-FFF2-40B4-BE49-F238E27FC236}">
                <a16:creationId xmlns:a16="http://schemas.microsoft.com/office/drawing/2014/main" id="{50B9E3F3-3322-BFBF-4C89-DD8A36D8AFBA}"/>
              </a:ext>
            </a:extLst>
          </p:cNvPr>
          <p:cNvSpPr>
            <a:spLocks noGrp="1"/>
          </p:cNvSpPr>
          <p:nvPr>
            <p:ph idx="1"/>
          </p:nvPr>
        </p:nvSpPr>
        <p:spPr>
          <a:xfrm>
            <a:off x="838200" y="777240"/>
            <a:ext cx="10515600" cy="5823419"/>
          </a:xfrm>
        </p:spPr>
        <p:txBody>
          <a:bodyPr>
            <a:normAutofit/>
          </a:bodyPr>
          <a:lstStyle/>
          <a:p>
            <a:pPr marL="0" indent="0">
              <a:buNone/>
            </a:pPr>
            <a:r>
              <a:rPr lang="en-US" sz="4600" b="1" dirty="0"/>
              <a:t>Ruth 2:8-17ctd</a:t>
            </a:r>
          </a:p>
          <a:p>
            <a:pPr marL="0" indent="0">
              <a:lnSpc>
                <a:spcPct val="120000"/>
              </a:lnSpc>
              <a:buNone/>
            </a:pPr>
            <a:r>
              <a:rPr lang="en-US" sz="2400" dirty="0"/>
              <a:t>“I hope I continue to please you, sir,” she replied. “You have comforted me by speaking so kindly to me, even though I am not one of your workers.” At mealtime Boaz called to her, “Come over here, and </a:t>
            </a:r>
            <a:r>
              <a:rPr lang="en-US" sz="2400" b="1" dirty="0"/>
              <a:t>help yourself to some food</a:t>
            </a:r>
            <a:r>
              <a:rPr lang="en-US" sz="2400" dirty="0"/>
              <a:t>. You can dip your bread in the sour wine.” So she sat with his harvesters, and Boaz gave her some roasted grain to eat. She ate all she wanted and still had some left over. When Ruth went back to work again, Boaz ordered his young men, “</a:t>
            </a:r>
            <a:r>
              <a:rPr lang="en-US" sz="2400" b="1" dirty="0"/>
              <a:t>Let her gather grain right among the sheaves </a:t>
            </a:r>
            <a:r>
              <a:rPr lang="en-US" sz="2400" dirty="0"/>
              <a:t>without stopping her. And </a:t>
            </a:r>
            <a:r>
              <a:rPr lang="en-US" sz="2400" b="1" dirty="0"/>
              <a:t>pull out some heads of barley from the bundles and drop them on purpose </a:t>
            </a:r>
            <a:r>
              <a:rPr lang="en-US" sz="2400" dirty="0"/>
              <a:t>for her. Let her pick them up, and don’t give her a hard time!” So Ruth gathered barley there all day, and when she beat out the grain that evening, it filled an entire basket. '</a:t>
            </a:r>
          </a:p>
        </p:txBody>
      </p:sp>
    </p:spTree>
    <p:extLst>
      <p:ext uri="{BB962C8B-B14F-4D97-AF65-F5344CB8AC3E}">
        <p14:creationId xmlns:p14="http://schemas.microsoft.com/office/powerpoint/2010/main" val="3683670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FF6C1-CE19-47AA-0440-FAF7BA6A60B1}"/>
              </a:ext>
            </a:extLst>
          </p:cNvPr>
          <p:cNvPicPr>
            <a:picLocks noChangeAspect="1"/>
          </p:cNvPicPr>
          <p:nvPr/>
        </p:nvPicPr>
        <p:blipFill>
          <a:blip r:embed="rId2"/>
          <a:srcRect b="3434"/>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raphic 7" descr="Storytelling with solid fill">
            <a:extLst>
              <a:ext uri="{FF2B5EF4-FFF2-40B4-BE49-F238E27FC236}">
                <a16:creationId xmlns:a16="http://schemas.microsoft.com/office/drawing/2014/main" id="{36CCD087-3C0E-2649-253D-0504785A0B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78376" y="257341"/>
            <a:ext cx="914400" cy="914400"/>
          </a:xfrm>
          <a:prstGeom prst="rect">
            <a:avLst/>
          </a:prstGeom>
        </p:spPr>
      </p:pic>
      <p:sp>
        <p:nvSpPr>
          <p:cNvPr id="9" name="Content Placeholder 2">
            <a:extLst>
              <a:ext uri="{FF2B5EF4-FFF2-40B4-BE49-F238E27FC236}">
                <a16:creationId xmlns:a16="http://schemas.microsoft.com/office/drawing/2014/main" id="{50B9E3F3-3322-BFBF-4C89-DD8A36D8AFBA}"/>
              </a:ext>
            </a:extLst>
          </p:cNvPr>
          <p:cNvSpPr>
            <a:spLocks noGrp="1"/>
          </p:cNvSpPr>
          <p:nvPr>
            <p:ph idx="1"/>
          </p:nvPr>
        </p:nvSpPr>
        <p:spPr>
          <a:xfrm>
            <a:off x="838200" y="777240"/>
            <a:ext cx="10515600" cy="5823419"/>
          </a:xfrm>
        </p:spPr>
        <p:txBody>
          <a:bodyPr>
            <a:normAutofit/>
          </a:bodyPr>
          <a:lstStyle/>
          <a:p>
            <a:pPr marL="0" indent="0">
              <a:buNone/>
            </a:pPr>
            <a:r>
              <a:rPr lang="en-US" sz="4600" b="1" dirty="0"/>
              <a:t>1 Timothy 5:3-4, 8, 16</a:t>
            </a:r>
          </a:p>
          <a:p>
            <a:pPr marL="0" indent="0">
              <a:buNone/>
            </a:pPr>
            <a:endParaRPr lang="en-US" sz="2400" dirty="0"/>
          </a:p>
          <a:p>
            <a:pPr marL="0" indent="0">
              <a:buNone/>
            </a:pPr>
            <a:r>
              <a:rPr lang="en-US" sz="2400" dirty="0"/>
              <a:t>[3] Take care of any widow who has no one else to care for her. [4] But </a:t>
            </a:r>
            <a:r>
              <a:rPr lang="en-US" sz="2400" b="1" dirty="0"/>
              <a:t>if she has children or grandchildren, their first responsibility is to show godliness at home and repay their parents by taking care of them</a:t>
            </a:r>
            <a:r>
              <a:rPr lang="en-US" sz="2400" dirty="0"/>
              <a:t>. This is something that pleases God.</a:t>
            </a:r>
          </a:p>
          <a:p>
            <a:pPr marL="0" indent="0">
              <a:buNone/>
            </a:pPr>
            <a:endParaRPr lang="en-US" sz="2400" dirty="0"/>
          </a:p>
          <a:p>
            <a:pPr marL="0" indent="0">
              <a:buNone/>
            </a:pPr>
            <a:r>
              <a:rPr lang="en-US" sz="2400" dirty="0"/>
              <a:t>[8] But those who won’t care for their relatives, especially those in their own household, have denied the true faith. Such people are worse than unbelievers.</a:t>
            </a:r>
          </a:p>
          <a:p>
            <a:pPr marL="0" indent="0">
              <a:buNone/>
            </a:pPr>
            <a:endParaRPr lang="en-US" sz="2400" dirty="0"/>
          </a:p>
          <a:p>
            <a:pPr marL="0" indent="0">
              <a:buNone/>
            </a:pPr>
            <a:r>
              <a:rPr lang="en-US" sz="2400" dirty="0"/>
              <a:t>[16] If a woman who is a believer has relatives who are widows, she must </a:t>
            </a:r>
            <a:r>
              <a:rPr lang="en-US" sz="2400" b="1" dirty="0"/>
              <a:t>take care of them and not put the responsibility on the church</a:t>
            </a:r>
            <a:r>
              <a:rPr lang="en-US" sz="2400" dirty="0"/>
              <a:t>. Then the church can care for the widows who are truly alone.</a:t>
            </a:r>
          </a:p>
          <a:p>
            <a:pPr marL="0" indent="0">
              <a:buNone/>
            </a:pPr>
            <a:endParaRPr lang="en-US" sz="2400" dirty="0"/>
          </a:p>
        </p:txBody>
      </p:sp>
    </p:spTree>
    <p:extLst>
      <p:ext uri="{BB962C8B-B14F-4D97-AF65-F5344CB8AC3E}">
        <p14:creationId xmlns:p14="http://schemas.microsoft.com/office/powerpoint/2010/main" val="38547313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160</TotalTime>
  <Words>1446</Words>
  <Application>Microsoft Office PowerPoint</Application>
  <PresentationFormat>Widescreen</PresentationFormat>
  <Paragraphs>84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Calibri</vt:lpstr>
      <vt:lpstr>Office Theme</vt:lpstr>
      <vt:lpstr>Ruth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3</cp:revision>
  <dcterms:created xsi:type="dcterms:W3CDTF">2024-09-07T07:01:08Z</dcterms:created>
  <dcterms:modified xsi:type="dcterms:W3CDTF">2024-09-08T06:03:13Z</dcterms:modified>
</cp:coreProperties>
</file>