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93" r:id="rId5"/>
    <p:sldId id="295" r:id="rId6"/>
    <p:sldId id="299" r:id="rId7"/>
    <p:sldId id="298" r:id="rId8"/>
    <p:sldId id="304" r:id="rId9"/>
    <p:sldId id="296" r:id="rId10"/>
    <p:sldId id="303" r:id="rId11"/>
    <p:sldId id="301" r:id="rId12"/>
    <p:sldId id="302" r:id="rId13"/>
    <p:sldId id="30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19" autoAdjust="0"/>
  </p:normalViewPr>
  <p:slideViewPr>
    <p:cSldViewPr snapToGrid="0">
      <p:cViewPr varScale="1">
        <p:scale>
          <a:sx n="73" d="100"/>
          <a:sy n="73" d="100"/>
        </p:scale>
        <p:origin x="3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8/3/2024</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71344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8/3/2024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203008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8/3/2024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899999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8/3/2024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280400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8/3/2024</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157960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8/3/2024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819987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8/3/2024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37686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8/3/2024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1967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8/3/2024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4097824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8/3/2024</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26886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8/3/2024</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91304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8/3/2024</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113215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6" name="Rectangle 95">
            <a:extLst>
              <a:ext uri="{FF2B5EF4-FFF2-40B4-BE49-F238E27FC236}">
                <a16:creationId xmlns:a16="http://schemas.microsoft.com/office/drawing/2014/main" id="{6F40FBDA-CEB1-40F0-9AB9-BD9C402D7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9F73848-91FE-4D29-B0DC-BFC408416682}"/>
              </a:ext>
              <a:ext uri="{C183D7F6-B498-43B3-948B-1728B52AA6E4}">
                <adec:decorative xmlns:adec="http://schemas.microsoft.com/office/drawing/2017/decorative" val="1"/>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a:stretch/>
        </p:blipFill>
        <p:spPr>
          <a:xfrm>
            <a:off x="20" y="-839"/>
            <a:ext cx="12191980" cy="6858000"/>
          </a:xfrm>
          <a:prstGeom prst="rect">
            <a:avLst/>
          </a:prstGeom>
        </p:spPr>
      </p:pic>
      <p:sp>
        <p:nvSpPr>
          <p:cNvPr id="98" name="Rectangle 97">
            <a:extLst>
              <a:ext uri="{FF2B5EF4-FFF2-40B4-BE49-F238E27FC236}">
                <a16:creationId xmlns:a16="http://schemas.microsoft.com/office/drawing/2014/main" id="{BCFF10A9-48A8-49DE-BCC0-36CD4D617C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69" y="1267730"/>
            <a:ext cx="9576262" cy="430795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a16="http://schemas.microsoft.com/office/drawing/2014/main" id="{29E6EC7A-73F0-4AA6-8CCE-7492D8F654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68" y="1267730"/>
            <a:ext cx="9576262" cy="4307950"/>
          </a:xfrm>
          <a:prstGeom prst="rect">
            <a:avLst/>
          </a:prstGeom>
          <a:solidFill>
            <a:srgbClr val="004EA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0344D4FE-ABEF-4230-9E4E-AD5782FC7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noFill/>
          <a:ln w="9525" cap="sq" cmpd="sng" algn="ctr">
            <a:solidFill>
              <a:schemeClr val="tx1">
                <a:lumMod val="75000"/>
                <a:lumOff val="25000"/>
              </a:schemeClr>
            </a:solidFill>
            <a:prstDash val="solid"/>
            <a:miter lim="800000"/>
          </a:ln>
          <a:effectLst>
            <a:softEdge rad="0"/>
          </a:effectLst>
        </p:spPr>
        <p:txBody>
          <a:bodyPr/>
          <a:lstStyle/>
          <a:p>
            <a:endParaRPr lang="en-ZA"/>
          </a:p>
        </p:txBody>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69532" y="2091263"/>
            <a:ext cx="8652938" cy="3048000"/>
          </a:xfrm>
        </p:spPr>
        <p:txBody>
          <a:bodyPr>
            <a:normAutofit/>
          </a:bodyPr>
          <a:lstStyle/>
          <a:p>
            <a:r>
              <a:rPr lang="en-US" dirty="0"/>
              <a:t>Because god is </a:t>
            </a:r>
            <a:r>
              <a:rPr lang="en-US" dirty="0" err="1"/>
              <a:t>LOve</a:t>
            </a:r>
            <a:endParaRPr lang="en-US" dirty="0"/>
          </a:p>
        </p:txBody>
      </p:sp>
      <p:sp>
        <p:nvSpPr>
          <p:cNvPr id="104" name="Rectangle 103">
            <a:extLst>
              <a:ext uri="{FF2B5EF4-FFF2-40B4-BE49-F238E27FC236}">
                <a16:creationId xmlns:a16="http://schemas.microsoft.com/office/drawing/2014/main" id="{9325F979-D3F9-4926-81B7-7ACCB31A50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9525" cap="sq" cmpd="sng" algn="ctr">
            <a:solidFill>
              <a:schemeClr val="tx1">
                <a:lumMod val="75000"/>
                <a:lumOff val="25000"/>
                <a:alpha val="80000"/>
              </a:schemeClr>
            </a:solidFill>
            <a:prstDash val="solid"/>
            <a:miter lim="800000"/>
          </a:ln>
          <a:effectLst/>
        </p:spPr>
        <p:txBody>
          <a:bodyPr/>
          <a:lstStyle/>
          <a:p>
            <a:endParaRPr lang="en-ZA"/>
          </a:p>
        </p:txBody>
      </p:sp>
      <p:sp>
        <p:nvSpPr>
          <p:cNvPr id="5" name="Subtitle 4">
            <a:extLst>
              <a:ext uri="{FF2B5EF4-FFF2-40B4-BE49-F238E27FC236}">
                <a16:creationId xmlns:a16="http://schemas.microsoft.com/office/drawing/2014/main" id="{AC1CCB69-9E2E-F7C3-7F3D-A2D94EB18D3C}"/>
              </a:ext>
            </a:extLst>
          </p:cNvPr>
          <p:cNvSpPr>
            <a:spLocks noGrp="1"/>
          </p:cNvSpPr>
          <p:nvPr>
            <p:ph type="subTitle" idx="1"/>
          </p:nvPr>
        </p:nvSpPr>
        <p:spPr/>
        <p:txBody>
          <a:bodyPr/>
          <a:lstStyle/>
          <a:p>
            <a:endParaRPr lang="en-ZA"/>
          </a:p>
        </p:txBody>
      </p:sp>
    </p:spTree>
    <p:extLst>
      <p:ext uri="{BB962C8B-B14F-4D97-AF65-F5344CB8AC3E}">
        <p14:creationId xmlns:p14="http://schemas.microsoft.com/office/powerpoint/2010/main" val="426968152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4"/>
            <a:ext cx="10058400" cy="1371600"/>
          </a:xfrm>
        </p:spPr>
        <p:txBody>
          <a:bodyPr>
            <a:normAutofit/>
          </a:bodyPr>
          <a:lstStyle/>
          <a:p>
            <a:pPr algn="ctr"/>
            <a:r>
              <a:rPr lang="en-US" b="1" dirty="0"/>
              <a:t>God is Love</a:t>
            </a:r>
          </a:p>
        </p:txBody>
      </p:sp>
      <p:sp>
        <p:nvSpPr>
          <p:cNvPr id="3" name="TextBox 2">
            <a:extLst>
              <a:ext uri="{FF2B5EF4-FFF2-40B4-BE49-F238E27FC236}">
                <a16:creationId xmlns:a16="http://schemas.microsoft.com/office/drawing/2014/main" id="{B924B919-5A50-DBC2-585B-27B567E57160}"/>
              </a:ext>
            </a:extLst>
          </p:cNvPr>
          <p:cNvSpPr txBox="1"/>
          <p:nvPr/>
        </p:nvSpPr>
        <p:spPr>
          <a:xfrm>
            <a:off x="1384663" y="2101280"/>
            <a:ext cx="8665029" cy="3785652"/>
          </a:xfrm>
          <a:prstGeom prst="rect">
            <a:avLst/>
          </a:prstGeom>
          <a:noFill/>
        </p:spPr>
        <p:txBody>
          <a:bodyPr wrap="square" rtlCol="0">
            <a:spAutoFit/>
          </a:bodyPr>
          <a:lstStyle/>
          <a:p>
            <a:r>
              <a:rPr lang="en-US" sz="4000" b="1" dirty="0">
                <a:solidFill>
                  <a:srgbClr val="000000"/>
                </a:solidFill>
                <a:latin typeface="Jost"/>
              </a:rPr>
              <a:t>“The true gift of love is found in receiving. The father gives his love to the son by allowing himself to be embraced.”</a:t>
            </a:r>
          </a:p>
          <a:p>
            <a:endParaRPr lang="en-US" sz="4000" b="1" dirty="0">
              <a:solidFill>
                <a:srgbClr val="000000"/>
              </a:solidFill>
              <a:latin typeface="Jost"/>
            </a:endParaRPr>
          </a:p>
          <a:p>
            <a:r>
              <a:rPr lang="en-US" sz="4000" b="1" dirty="0">
                <a:solidFill>
                  <a:srgbClr val="000000"/>
                </a:solidFill>
                <a:latin typeface="Jost"/>
              </a:rPr>
              <a:t>Henri Nouwen</a:t>
            </a:r>
            <a:endParaRPr lang="en-ZA" sz="4000" b="1" dirty="0">
              <a:solidFill>
                <a:srgbClr val="000000"/>
              </a:solidFill>
              <a:latin typeface="Jost"/>
            </a:endParaRPr>
          </a:p>
        </p:txBody>
      </p:sp>
    </p:spTree>
    <p:extLst>
      <p:ext uri="{BB962C8B-B14F-4D97-AF65-F5344CB8AC3E}">
        <p14:creationId xmlns:p14="http://schemas.microsoft.com/office/powerpoint/2010/main" val="3171989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93CC1B-3DD2-77F1-79FA-ADE933696898}"/>
              </a:ext>
            </a:extLst>
          </p:cNvPr>
          <p:cNvSpPr txBox="1"/>
          <p:nvPr/>
        </p:nvSpPr>
        <p:spPr>
          <a:xfrm>
            <a:off x="509451" y="478971"/>
            <a:ext cx="11173097" cy="6232475"/>
          </a:xfrm>
          <a:prstGeom prst="rect">
            <a:avLst/>
          </a:prstGeom>
          <a:noFill/>
        </p:spPr>
        <p:txBody>
          <a:bodyPr wrap="square" rtlCol="0">
            <a:spAutoFit/>
          </a:bodyPr>
          <a:lstStyle/>
          <a:p>
            <a:r>
              <a:rPr lang="en-US" sz="1900" b="1" dirty="0"/>
              <a:t>God Is Love </a:t>
            </a:r>
            <a:r>
              <a:rPr lang="en-US" sz="1900" dirty="0"/>
              <a:t>1 John 4:7 - 21</a:t>
            </a:r>
            <a:endParaRPr lang="en-US" sz="1900" b="1" dirty="0"/>
          </a:p>
          <a:p>
            <a:endParaRPr lang="en-US" sz="1900" dirty="0"/>
          </a:p>
          <a:p>
            <a:r>
              <a:rPr lang="en-US" sz="1900" dirty="0"/>
              <a:t>7 Beloved, let us love one another, for love is from God, and whoever loves has been born of God and knows God. 8 Anyone who does not love does not know God, because</a:t>
            </a:r>
            <a:r>
              <a:rPr lang="en-US" sz="1900" b="1" dirty="0"/>
              <a:t> God is love</a:t>
            </a:r>
            <a:r>
              <a:rPr lang="en-US" sz="1900" dirty="0"/>
              <a:t>. 9 In this </a:t>
            </a:r>
            <a:r>
              <a:rPr lang="en-US" sz="1900" b="1" dirty="0"/>
              <a:t>the love of God was made manifest among us</a:t>
            </a:r>
            <a:r>
              <a:rPr lang="en-US" sz="1900" dirty="0"/>
              <a:t>, that God sent his only Son into the world, so that we might live through him. 10 In this is love, not that we have loved God but that he loved us and sent his Son to be the propitiation for our sins. 11 Beloved, if God so loved us, we also ought to love one another. 12 No one has ever seen God; if we love one another, God abides in us and his love is perfected in us.</a:t>
            </a:r>
          </a:p>
          <a:p>
            <a:endParaRPr lang="en-US" sz="800" dirty="0"/>
          </a:p>
          <a:p>
            <a:r>
              <a:rPr lang="en-US" sz="1900" dirty="0"/>
              <a:t>13 By this we know that we abide in him and he in us, because </a:t>
            </a:r>
            <a:r>
              <a:rPr lang="en-US" sz="1900" b="1" dirty="0"/>
              <a:t>he has given us of his Spirit</a:t>
            </a:r>
            <a:r>
              <a:rPr lang="en-US" sz="1900" dirty="0"/>
              <a:t>. 14 And we have seen and testify that the Father has sent his Son to be the Savior of the world. 15 Whoever </a:t>
            </a:r>
            <a:r>
              <a:rPr lang="en-US" sz="1900" u="sng" dirty="0"/>
              <a:t>confesses that Jesus is the Son of God</a:t>
            </a:r>
            <a:r>
              <a:rPr lang="en-US" sz="1900" dirty="0"/>
              <a:t>, God abides in him, and he in God. 16 So </a:t>
            </a:r>
            <a:r>
              <a:rPr lang="en-US" sz="1900" u="sng" dirty="0"/>
              <a:t>we have come to know and to believe the love that God has for us</a:t>
            </a:r>
            <a:r>
              <a:rPr lang="en-US" sz="1900" dirty="0"/>
              <a:t>. God is love, and </a:t>
            </a:r>
            <a:r>
              <a:rPr lang="en-US" sz="1900" u="sng" dirty="0"/>
              <a:t>whoever abides in love abides in God</a:t>
            </a:r>
            <a:r>
              <a:rPr lang="en-US" sz="1900" dirty="0"/>
              <a:t>, and God abides in him. 17 By this is </a:t>
            </a:r>
            <a:r>
              <a:rPr lang="en-US" sz="1900" b="1" dirty="0"/>
              <a:t>love perfected with us</a:t>
            </a:r>
            <a:r>
              <a:rPr lang="en-US" sz="1900" dirty="0"/>
              <a:t>, so that we may have confidence for the day of judgment, because as he is so also are we in this world. 18 There is no fear in love, but perfect love casts out fear. For fear has to do with punishment, and whoever fears has not been perfected in love. 19 We love because he first loved us. 20 If anyone says, “I love God,” and hates his brother, he is a liar; for he who does not love his brother whom he has seen cannot love God whom he has not seen. 21 And this commandment we have from him: whoever loves God must also love his brother.</a:t>
            </a:r>
          </a:p>
        </p:txBody>
      </p:sp>
    </p:spTree>
    <p:extLst>
      <p:ext uri="{BB962C8B-B14F-4D97-AF65-F5344CB8AC3E}">
        <p14:creationId xmlns:p14="http://schemas.microsoft.com/office/powerpoint/2010/main" val="2049548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4"/>
            <a:ext cx="10058400" cy="1371600"/>
          </a:xfrm>
        </p:spPr>
        <p:txBody>
          <a:bodyPr>
            <a:normAutofit/>
          </a:bodyPr>
          <a:lstStyle/>
          <a:p>
            <a:pPr algn="ctr"/>
            <a:r>
              <a:rPr lang="en-US" b="1" dirty="0"/>
              <a:t>God is Love</a:t>
            </a:r>
          </a:p>
        </p:txBody>
      </p:sp>
      <p:sp>
        <p:nvSpPr>
          <p:cNvPr id="3" name="TextBox 2">
            <a:extLst>
              <a:ext uri="{FF2B5EF4-FFF2-40B4-BE49-F238E27FC236}">
                <a16:creationId xmlns:a16="http://schemas.microsoft.com/office/drawing/2014/main" id="{B924B919-5A50-DBC2-585B-27B567E57160}"/>
              </a:ext>
            </a:extLst>
          </p:cNvPr>
          <p:cNvSpPr txBox="1"/>
          <p:nvPr/>
        </p:nvSpPr>
        <p:spPr>
          <a:xfrm>
            <a:off x="1384663" y="2101280"/>
            <a:ext cx="8665029" cy="3170099"/>
          </a:xfrm>
          <a:prstGeom prst="rect">
            <a:avLst/>
          </a:prstGeom>
          <a:noFill/>
        </p:spPr>
        <p:txBody>
          <a:bodyPr wrap="square" rtlCol="0">
            <a:spAutoFit/>
          </a:bodyPr>
          <a:lstStyle/>
          <a:p>
            <a:pPr algn="l" fontAlgn="base"/>
            <a:r>
              <a:rPr lang="en-US" sz="4000" b="1" i="0" dirty="0">
                <a:solidFill>
                  <a:srgbClr val="000000"/>
                </a:solidFill>
                <a:effectLst/>
                <a:latin typeface="Jost"/>
              </a:rPr>
              <a:t>“God and love are synonymous. Love is not an attribute of God, it is God; whatever God is, love is.”</a:t>
            </a:r>
          </a:p>
          <a:p>
            <a:pPr algn="l" fontAlgn="base"/>
            <a:endParaRPr lang="en-US" sz="4000" b="1" i="0" dirty="0">
              <a:solidFill>
                <a:srgbClr val="000000"/>
              </a:solidFill>
              <a:effectLst/>
              <a:latin typeface="Jost"/>
            </a:endParaRPr>
          </a:p>
          <a:p>
            <a:pPr algn="l" fontAlgn="base"/>
            <a:r>
              <a:rPr lang="en-US" sz="4000" b="1" i="0" dirty="0">
                <a:solidFill>
                  <a:srgbClr val="000000"/>
                </a:solidFill>
                <a:effectLst/>
                <a:latin typeface="Jost"/>
              </a:rPr>
              <a:t>Oswald Chambers</a:t>
            </a:r>
          </a:p>
        </p:txBody>
      </p:sp>
    </p:spTree>
    <p:extLst>
      <p:ext uri="{BB962C8B-B14F-4D97-AF65-F5344CB8AC3E}">
        <p14:creationId xmlns:p14="http://schemas.microsoft.com/office/powerpoint/2010/main" val="1521657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722811" y="642594"/>
            <a:ext cx="10402389" cy="1371600"/>
          </a:xfrm>
        </p:spPr>
        <p:txBody>
          <a:bodyPr>
            <a:normAutofit/>
          </a:bodyPr>
          <a:lstStyle/>
          <a:p>
            <a:pPr algn="ctr"/>
            <a:r>
              <a:rPr lang="en-US" b="1" dirty="0"/>
              <a:t>God is Love</a:t>
            </a:r>
          </a:p>
        </p:txBody>
      </p:sp>
      <p:sp>
        <p:nvSpPr>
          <p:cNvPr id="3" name="TextBox 2">
            <a:extLst>
              <a:ext uri="{FF2B5EF4-FFF2-40B4-BE49-F238E27FC236}">
                <a16:creationId xmlns:a16="http://schemas.microsoft.com/office/drawing/2014/main" id="{B924B919-5A50-DBC2-585B-27B567E57160}"/>
              </a:ext>
            </a:extLst>
          </p:cNvPr>
          <p:cNvSpPr txBox="1"/>
          <p:nvPr/>
        </p:nvSpPr>
        <p:spPr>
          <a:xfrm>
            <a:off x="1375954" y="2467040"/>
            <a:ext cx="9100457" cy="1200329"/>
          </a:xfrm>
          <a:prstGeom prst="rect">
            <a:avLst/>
          </a:prstGeom>
          <a:noFill/>
        </p:spPr>
        <p:txBody>
          <a:bodyPr wrap="square" rtlCol="0">
            <a:spAutoFit/>
          </a:bodyPr>
          <a:lstStyle/>
          <a:p>
            <a:r>
              <a:rPr lang="en-US" sz="2400" dirty="0"/>
              <a:t>7 Beloved, let us love one another, for </a:t>
            </a:r>
            <a:r>
              <a:rPr lang="en-US" sz="2400" b="1" dirty="0"/>
              <a:t>love is from God</a:t>
            </a:r>
            <a:r>
              <a:rPr lang="en-US" sz="2400" dirty="0"/>
              <a:t>, and whoever loves has been born of God and knows God. 8 Anyone who does not love does not know God, because</a:t>
            </a:r>
            <a:r>
              <a:rPr lang="en-US" sz="2400" b="1" dirty="0"/>
              <a:t> God is love</a:t>
            </a:r>
            <a:r>
              <a:rPr lang="en-US" sz="2400" dirty="0"/>
              <a:t>.</a:t>
            </a:r>
          </a:p>
        </p:txBody>
      </p:sp>
    </p:spTree>
    <p:extLst>
      <p:ext uri="{BB962C8B-B14F-4D97-AF65-F5344CB8AC3E}">
        <p14:creationId xmlns:p14="http://schemas.microsoft.com/office/powerpoint/2010/main" val="3211583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8BEA6-8D4E-90EE-9124-2C64D43E579F}"/>
              </a:ext>
            </a:extLst>
          </p:cNvPr>
          <p:cNvSpPr>
            <a:spLocks noGrp="1"/>
          </p:cNvSpPr>
          <p:nvPr>
            <p:ph type="title"/>
          </p:nvPr>
        </p:nvSpPr>
        <p:spPr>
          <a:xfrm>
            <a:off x="762000" y="599051"/>
            <a:ext cx="10058400" cy="1371600"/>
          </a:xfrm>
        </p:spPr>
        <p:txBody>
          <a:bodyPr/>
          <a:lstStyle/>
          <a:p>
            <a:pPr algn="ctr"/>
            <a:r>
              <a:rPr lang="en-US" b="1" dirty="0"/>
              <a:t>God is Love</a:t>
            </a:r>
            <a:endParaRPr lang="en-ZA" dirty="0"/>
          </a:p>
        </p:txBody>
      </p:sp>
      <p:sp>
        <p:nvSpPr>
          <p:cNvPr id="3" name="Content Placeholder 2">
            <a:extLst>
              <a:ext uri="{FF2B5EF4-FFF2-40B4-BE49-F238E27FC236}">
                <a16:creationId xmlns:a16="http://schemas.microsoft.com/office/drawing/2014/main" id="{86B57CD0-D055-894A-B7AA-021808A17CA5}"/>
              </a:ext>
            </a:extLst>
          </p:cNvPr>
          <p:cNvSpPr>
            <a:spLocks noGrp="1"/>
          </p:cNvSpPr>
          <p:nvPr>
            <p:ph idx="1"/>
          </p:nvPr>
        </p:nvSpPr>
        <p:spPr/>
        <p:txBody>
          <a:bodyPr/>
          <a:lstStyle/>
          <a:p>
            <a:pPr marL="285750" indent="-285750">
              <a:buFont typeface="Arial" panose="020B0604020202020204" pitchFamily="34" charset="0"/>
              <a:buChar char="•"/>
            </a:pPr>
            <a:r>
              <a:rPr lang="en-US" sz="2400" dirty="0"/>
              <a:t>To know God is to know love because He is love</a:t>
            </a:r>
          </a:p>
          <a:p>
            <a:endParaRPr lang="en-US" sz="2400" dirty="0"/>
          </a:p>
          <a:p>
            <a:pPr marL="285750" indent="-285750">
              <a:buFont typeface="Arial" panose="020B0604020202020204" pitchFamily="34" charset="0"/>
              <a:buChar char="•"/>
            </a:pPr>
            <a:r>
              <a:rPr lang="en-US" sz="2400" dirty="0"/>
              <a:t>To receive God is to receive love because he gives it </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i="1" dirty="0"/>
              <a:t>God cannot be contrary to Himself, therefore, I am loved unconditionally and there is nothing I need to do to earn God’s love</a:t>
            </a:r>
            <a:endParaRPr lang="en-ZA" sz="2400" i="1" dirty="0"/>
          </a:p>
          <a:p>
            <a:endParaRPr lang="en-ZA" dirty="0"/>
          </a:p>
        </p:txBody>
      </p:sp>
    </p:spTree>
    <p:extLst>
      <p:ext uri="{BB962C8B-B14F-4D97-AF65-F5344CB8AC3E}">
        <p14:creationId xmlns:p14="http://schemas.microsoft.com/office/powerpoint/2010/main" val="3630360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1066800" y="642594"/>
            <a:ext cx="10058400" cy="1371600"/>
          </a:xfrm>
        </p:spPr>
        <p:txBody>
          <a:bodyPr>
            <a:normAutofit/>
          </a:bodyPr>
          <a:lstStyle/>
          <a:p>
            <a:pPr algn="ctr"/>
            <a:r>
              <a:rPr lang="en-US" b="1" dirty="0"/>
              <a:t>Gods Love is made manifest through Jesus</a:t>
            </a:r>
          </a:p>
        </p:txBody>
      </p:sp>
      <p:sp>
        <p:nvSpPr>
          <p:cNvPr id="5" name="TextBox 4">
            <a:extLst>
              <a:ext uri="{FF2B5EF4-FFF2-40B4-BE49-F238E27FC236}">
                <a16:creationId xmlns:a16="http://schemas.microsoft.com/office/drawing/2014/main" id="{A0FE967C-BF98-618B-3B5F-E66C13810BCD}"/>
              </a:ext>
            </a:extLst>
          </p:cNvPr>
          <p:cNvSpPr txBox="1"/>
          <p:nvPr/>
        </p:nvSpPr>
        <p:spPr>
          <a:xfrm>
            <a:off x="1129937" y="2014194"/>
            <a:ext cx="9932126" cy="1569660"/>
          </a:xfrm>
          <a:prstGeom prst="rect">
            <a:avLst/>
          </a:prstGeom>
          <a:noFill/>
        </p:spPr>
        <p:txBody>
          <a:bodyPr wrap="square" rtlCol="0">
            <a:spAutoFit/>
          </a:bodyPr>
          <a:lstStyle/>
          <a:p>
            <a:r>
              <a:rPr lang="en-US" sz="2400" dirty="0"/>
              <a:t>9 In this </a:t>
            </a:r>
            <a:r>
              <a:rPr lang="en-US" sz="2400" b="1" dirty="0"/>
              <a:t>the love of God was made manifest among us</a:t>
            </a:r>
            <a:r>
              <a:rPr lang="en-US" sz="2400" dirty="0"/>
              <a:t>, that God sent his only Son into the world, so that we might live through him. 10 In this is love, not that we have loved God but that he loved us and sent his Son to be the propitiation for our sins.</a:t>
            </a:r>
            <a:endParaRPr lang="en-ZA" sz="2400" dirty="0"/>
          </a:p>
        </p:txBody>
      </p:sp>
    </p:spTree>
    <p:extLst>
      <p:ext uri="{BB962C8B-B14F-4D97-AF65-F5344CB8AC3E}">
        <p14:creationId xmlns:p14="http://schemas.microsoft.com/office/powerpoint/2010/main" val="1311526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D5C18-081D-42AE-F136-DC2689F8CD17}"/>
              </a:ext>
            </a:extLst>
          </p:cNvPr>
          <p:cNvSpPr>
            <a:spLocks noGrp="1"/>
          </p:cNvSpPr>
          <p:nvPr>
            <p:ph type="title"/>
          </p:nvPr>
        </p:nvSpPr>
        <p:spPr/>
        <p:txBody>
          <a:bodyPr/>
          <a:lstStyle/>
          <a:p>
            <a:r>
              <a:rPr lang="en-US" b="1" dirty="0"/>
              <a:t>Gods Love is made manifest through Jesus</a:t>
            </a:r>
            <a:endParaRPr lang="en-ZA" dirty="0"/>
          </a:p>
        </p:txBody>
      </p:sp>
      <p:sp>
        <p:nvSpPr>
          <p:cNvPr id="3" name="Content Placeholder 2">
            <a:extLst>
              <a:ext uri="{FF2B5EF4-FFF2-40B4-BE49-F238E27FC236}">
                <a16:creationId xmlns:a16="http://schemas.microsoft.com/office/drawing/2014/main" id="{E110B86F-582E-559C-03C1-33FC5E5064D8}"/>
              </a:ext>
            </a:extLst>
          </p:cNvPr>
          <p:cNvSpPr>
            <a:spLocks noGrp="1"/>
          </p:cNvSpPr>
          <p:nvPr>
            <p:ph idx="1"/>
          </p:nvPr>
        </p:nvSpPr>
        <p:spPr>
          <a:xfrm>
            <a:off x="1066800" y="2246810"/>
            <a:ext cx="10058400" cy="3705933"/>
          </a:xfrm>
        </p:spPr>
        <p:txBody>
          <a:bodyPr/>
          <a:lstStyle/>
          <a:p>
            <a:pPr marL="342900" indent="-342900">
              <a:buFont typeface="Arial" panose="020B0604020202020204" pitchFamily="34" charset="0"/>
              <a:buChar char="•"/>
            </a:pPr>
            <a:r>
              <a:rPr lang="en-US" sz="2400" dirty="0"/>
              <a:t>God’s love is love in action</a:t>
            </a:r>
          </a:p>
          <a:p>
            <a:pPr marL="0" indent="0">
              <a:buNone/>
            </a:pPr>
            <a:endParaRPr lang="en-US" sz="2400" dirty="0"/>
          </a:p>
          <a:p>
            <a:pPr marL="285750" indent="-285750">
              <a:buFont typeface="Arial" panose="020B0604020202020204" pitchFamily="34" charset="0"/>
              <a:buChar char="•"/>
            </a:pPr>
            <a:r>
              <a:rPr lang="en-US" sz="2400" dirty="0"/>
              <a:t>God’s love is to love the undeserving by sacrificing himself for them</a:t>
            </a:r>
          </a:p>
          <a:p>
            <a:pPr marL="285750" indent="-285750">
              <a:buFont typeface="Arial" panose="020B0604020202020204" pitchFamily="34" charset="0"/>
              <a:buChar char="•"/>
            </a:pPr>
            <a:endParaRPr lang="en-US" sz="2400" i="1" dirty="0"/>
          </a:p>
          <a:p>
            <a:pPr marL="285750" indent="-285750">
              <a:buFont typeface="Arial" panose="020B0604020202020204" pitchFamily="34" charset="0"/>
              <a:buChar char="•"/>
            </a:pPr>
            <a:r>
              <a:rPr lang="en-US" sz="2400" i="1" dirty="0"/>
              <a:t>The price for my sin is paid and I can live freely through Jesus </a:t>
            </a:r>
          </a:p>
          <a:p>
            <a:endParaRPr lang="en-ZA" dirty="0"/>
          </a:p>
        </p:txBody>
      </p:sp>
    </p:spTree>
    <p:extLst>
      <p:ext uri="{BB962C8B-B14F-4D97-AF65-F5344CB8AC3E}">
        <p14:creationId xmlns:p14="http://schemas.microsoft.com/office/powerpoint/2010/main" val="3244476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p:txBody>
          <a:bodyPr/>
          <a:lstStyle/>
          <a:p>
            <a:r>
              <a:rPr lang="en-US" b="1" dirty="0"/>
              <a:t>Gods Love perfects His love in us</a:t>
            </a:r>
            <a:endParaRPr lang="en-ZA"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p:txBody>
          <a:bodyPr>
            <a:normAutofit/>
          </a:bodyPr>
          <a:lstStyle/>
          <a:p>
            <a:r>
              <a:rPr lang="en-US" sz="2400" dirty="0"/>
              <a:t>13 By this we know that we abide in him and he in us, because </a:t>
            </a:r>
            <a:r>
              <a:rPr lang="en-US" sz="2400" b="1" dirty="0"/>
              <a:t>he has given us of his Spirit</a:t>
            </a:r>
            <a:r>
              <a:rPr lang="en-US" sz="2400" dirty="0"/>
              <a:t>. 14 And we have seen and testify that the Father has sent his Son to be the Savior of the world. 15 Whoever </a:t>
            </a:r>
            <a:r>
              <a:rPr lang="en-US" sz="2400" u="sng" dirty="0"/>
              <a:t>confesses that Jesus is the Son of God</a:t>
            </a:r>
            <a:r>
              <a:rPr lang="en-US" sz="2400" dirty="0"/>
              <a:t>, God abides in him, and he in God. 16 So </a:t>
            </a:r>
            <a:r>
              <a:rPr lang="en-US" sz="2400" u="sng" dirty="0"/>
              <a:t>we have come to know and to believe the love that God has for us</a:t>
            </a:r>
            <a:r>
              <a:rPr lang="en-US" sz="2400" dirty="0"/>
              <a:t>. God is love, and </a:t>
            </a:r>
            <a:r>
              <a:rPr lang="en-US" sz="2400" u="sng" dirty="0"/>
              <a:t>whoever abides in love abides in God</a:t>
            </a:r>
            <a:r>
              <a:rPr lang="en-US" sz="2400" dirty="0"/>
              <a:t>, and God abides in him. 17 By this is </a:t>
            </a:r>
            <a:r>
              <a:rPr lang="en-US" sz="2400" b="1" dirty="0"/>
              <a:t>love perfected with us</a:t>
            </a:r>
            <a:endParaRPr lang="en-ZA" dirty="0"/>
          </a:p>
        </p:txBody>
      </p:sp>
    </p:spTree>
    <p:extLst>
      <p:ext uri="{BB962C8B-B14F-4D97-AF65-F5344CB8AC3E}">
        <p14:creationId xmlns:p14="http://schemas.microsoft.com/office/powerpoint/2010/main" val="174575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D408-5FD0-1ED2-8CEE-4AF6F1646593}"/>
              </a:ext>
            </a:extLst>
          </p:cNvPr>
          <p:cNvSpPr>
            <a:spLocks noGrp="1"/>
          </p:cNvSpPr>
          <p:nvPr>
            <p:ph type="title"/>
          </p:nvPr>
        </p:nvSpPr>
        <p:spPr/>
        <p:txBody>
          <a:bodyPr/>
          <a:lstStyle/>
          <a:p>
            <a:r>
              <a:rPr lang="en-US" b="1" dirty="0"/>
              <a:t>Gods perfects His love in us  by His Spirit</a:t>
            </a:r>
            <a:endParaRPr lang="en-ZA" dirty="0"/>
          </a:p>
        </p:txBody>
      </p:sp>
      <p:sp>
        <p:nvSpPr>
          <p:cNvPr id="3" name="Content Placeholder 2">
            <a:extLst>
              <a:ext uri="{FF2B5EF4-FFF2-40B4-BE49-F238E27FC236}">
                <a16:creationId xmlns:a16="http://schemas.microsoft.com/office/drawing/2014/main" id="{DE999AE6-DDF4-2C67-6193-45AC2E9911D5}"/>
              </a:ext>
            </a:extLst>
          </p:cNvPr>
          <p:cNvSpPr>
            <a:spLocks noGrp="1"/>
          </p:cNvSpPr>
          <p:nvPr>
            <p:ph idx="1"/>
          </p:nvPr>
        </p:nvSpPr>
        <p:spPr/>
        <p:txBody>
          <a:bodyPr>
            <a:normAutofit/>
          </a:bodyPr>
          <a:lstStyle/>
          <a:p>
            <a:pPr marL="0" indent="0">
              <a:buNone/>
            </a:pPr>
            <a:r>
              <a:rPr lang="en-US" sz="2400" dirty="0"/>
              <a:t>Gods Spirit empowers us to :</a:t>
            </a:r>
          </a:p>
          <a:p>
            <a:pPr marL="0" indent="0">
              <a:buNone/>
            </a:pPr>
            <a:endParaRPr lang="en-US" sz="2400" dirty="0"/>
          </a:p>
          <a:p>
            <a:pPr marL="285750" indent="-285750">
              <a:buFont typeface="Arial" panose="020B0604020202020204" pitchFamily="34" charset="0"/>
              <a:buChar char="•"/>
            </a:pPr>
            <a:r>
              <a:rPr lang="en-US" sz="2400" dirty="0"/>
              <a:t>Testify and confess to his Lordship (to Love God)</a:t>
            </a:r>
          </a:p>
          <a:p>
            <a:pPr marL="285750" indent="-285750">
              <a:buFont typeface="Arial" panose="020B0604020202020204" pitchFamily="34" charset="0"/>
              <a:buChar char="•"/>
            </a:pPr>
            <a:r>
              <a:rPr lang="en-US" sz="2400" dirty="0"/>
              <a:t>Know and believe in his love</a:t>
            </a:r>
          </a:p>
          <a:p>
            <a:pPr marL="285750" indent="-285750">
              <a:buFont typeface="Arial" panose="020B0604020202020204" pitchFamily="34" charset="0"/>
              <a:buChar char="•"/>
            </a:pPr>
            <a:r>
              <a:rPr lang="en-US" sz="2400" dirty="0"/>
              <a:t>Abide in his love</a:t>
            </a:r>
          </a:p>
          <a:p>
            <a:pPr marL="285750" indent="-285750">
              <a:buFont typeface="Arial" panose="020B0604020202020204" pitchFamily="34" charset="0"/>
              <a:buChar char="•"/>
            </a:pPr>
            <a:r>
              <a:rPr lang="en-US" sz="2400" dirty="0"/>
              <a:t>Love others by casting out fear in them</a:t>
            </a:r>
          </a:p>
          <a:p>
            <a:pPr marL="0" indent="0">
              <a:buNone/>
            </a:pPr>
            <a:endParaRPr lang="en-ZA" dirty="0"/>
          </a:p>
        </p:txBody>
      </p:sp>
    </p:spTree>
    <p:extLst>
      <p:ext uri="{BB962C8B-B14F-4D97-AF65-F5344CB8AC3E}">
        <p14:creationId xmlns:p14="http://schemas.microsoft.com/office/powerpoint/2010/main" val="356033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Override1.xml><?xml version="1.0" encoding="utf-8"?>
<a:themeOverride xmlns:a="http://schemas.openxmlformats.org/drawingml/2006/main">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3.xml><?xml version="1.0" encoding="utf-8"?>
<a:themeOverride xmlns:a="http://schemas.openxmlformats.org/drawingml/2006/main">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4.xml><?xml version="1.0" encoding="utf-8"?>
<a:themeOverride xmlns:a="http://schemas.openxmlformats.org/drawingml/2006/main">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5.xml><?xml version="1.0" encoding="utf-8"?>
<a:themeOverride xmlns:a="http://schemas.openxmlformats.org/drawingml/2006/main">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6.xml><?xml version="1.0" encoding="utf-8"?>
<a:themeOverride xmlns:a="http://schemas.openxmlformats.org/drawingml/2006/main">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482928b1-5191-4c54-b324-7d9161f4d73e" xsi:nil="true"/>
    <_activity xmlns="482928b1-5191-4c54-b324-7d9161f4d73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6BA5758368FD46800B8A14E2181927" ma:contentTypeVersion="18" ma:contentTypeDescription="Create a new document." ma:contentTypeScope="" ma:versionID="ed1dbf81c7a9c5dfa00743ce86cbe02b">
  <xsd:schema xmlns:xsd="http://www.w3.org/2001/XMLSchema" xmlns:xs="http://www.w3.org/2001/XMLSchema" xmlns:p="http://schemas.microsoft.com/office/2006/metadata/properties" xmlns:ns3="482928b1-5191-4c54-b324-7d9161f4d73e" xmlns:ns4="8edca5ad-db0a-49ed-9d6e-358286bb5807" targetNamespace="http://schemas.microsoft.com/office/2006/metadata/properties" ma:root="true" ma:fieldsID="4b130eaefff2b9bcd176e617f791b9e3" ns3:_="" ns4:_="">
    <xsd:import namespace="482928b1-5191-4c54-b324-7d9161f4d73e"/>
    <xsd:import namespace="8edca5ad-db0a-49ed-9d6e-358286bb5807"/>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element ref="ns3:MediaServiceGenerationTime" minOccurs="0"/>
                <xsd:element ref="ns3:MediaServiceEventHashCode"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2928b1-5191-4c54-b324-7d9161f4d7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edca5ad-db0a-49ed-9d6e-358286bb580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75FBC4-9D33-46BE-911D-419763BA9AF9}">
  <ds:schemaRefs>
    <ds:schemaRef ds:uri="482928b1-5191-4c54-b324-7d9161f4d73e"/>
    <ds:schemaRef ds:uri="http://schemas.openxmlformats.org/package/2006/metadata/core-properties"/>
    <ds:schemaRef ds:uri="http://purl.org/dc/dcmitype/"/>
    <ds:schemaRef ds:uri="http://schemas.microsoft.com/office/2006/documentManagement/types"/>
    <ds:schemaRef ds:uri="http://schemas.microsoft.com/office/2006/metadata/properties"/>
    <ds:schemaRef ds:uri="http://purl.org/dc/terms/"/>
    <ds:schemaRef ds:uri="http://purl.org/dc/elements/1.1/"/>
    <ds:schemaRef ds:uri="8edca5ad-db0a-49ed-9d6e-358286bb5807"/>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294F055B-D391-44D3-A87A-BCD07BD5A31C}">
  <ds:schemaRefs>
    <ds:schemaRef ds:uri="http://schemas.microsoft.com/sharepoint/v3/contenttype/forms"/>
  </ds:schemaRefs>
</ds:datastoreItem>
</file>

<file path=customXml/itemProps3.xml><?xml version="1.0" encoding="utf-8"?>
<ds:datastoreItem xmlns:ds="http://schemas.openxmlformats.org/officeDocument/2006/customXml" ds:itemID="{9288447B-C617-462E-B1A6-876B8F2781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2928b1-5191-4c54-b324-7d9161f4d73e"/>
    <ds:schemaRef ds:uri="8edca5ad-db0a-49ed-9d6e-358286bb58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{AE3834BE-E8FD-4D34-B178-8D71E0735F5C}tf56219246_win32</Template>
  <TotalTime>868</TotalTime>
  <Words>823</Words>
  <Application>Microsoft Office PowerPoint</Application>
  <PresentationFormat>Widescreen</PresentationFormat>
  <Paragraphs>39</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Avenir Next LT Pro</vt:lpstr>
      <vt:lpstr>Avenir Next LT Pro Light</vt:lpstr>
      <vt:lpstr>Garamond</vt:lpstr>
      <vt:lpstr>Jost</vt:lpstr>
      <vt:lpstr>SavonVTI</vt:lpstr>
      <vt:lpstr>Because god is LOve</vt:lpstr>
      <vt:lpstr>PowerPoint Presentation</vt:lpstr>
      <vt:lpstr>God is Love</vt:lpstr>
      <vt:lpstr>God is Love</vt:lpstr>
      <vt:lpstr>God is Love</vt:lpstr>
      <vt:lpstr>Gods Love is made manifest through Jesus</vt:lpstr>
      <vt:lpstr>Gods Love is made manifest through Jesus</vt:lpstr>
      <vt:lpstr>Gods Love perfects His love in us</vt:lpstr>
      <vt:lpstr>Gods perfects His love in us  by His Spirit</vt:lpstr>
      <vt:lpstr>God is Love</vt:lpstr>
    </vt:vector>
  </TitlesOfParts>
  <Company>Hilton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Because god is LOve</dc:title>
  <dc:creator>Tony Shuttleworth</dc:creator>
  <cp:lastModifiedBy>Tony Shuttleworth</cp:lastModifiedBy>
  <cp:revision>2</cp:revision>
  <dcterms:created xsi:type="dcterms:W3CDTF">2024-08-03T15:47:54Z</dcterms:created>
  <dcterms:modified xsi:type="dcterms:W3CDTF">2024-08-04T06:16:40Z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0x010100E36BA5758368FD46800B8A14E2181927</vt:lpwstr>
  </property>
</Properties>
</file>