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91" r:id="rId2"/>
    <p:sldId id="257" r:id="rId3"/>
    <p:sldId id="258" r:id="rId4"/>
    <p:sldId id="259" r:id="rId5"/>
    <p:sldId id="261" r:id="rId6"/>
    <p:sldId id="262" r:id="rId7"/>
    <p:sldId id="263" r:id="rId8"/>
    <p:sldId id="264" r:id="rId9"/>
    <p:sldId id="265" r:id="rId10"/>
    <p:sldId id="266" r:id="rId11"/>
    <p:sldId id="256" r:id="rId12"/>
    <p:sldId id="260" r:id="rId13"/>
    <p:sldId id="292" r:id="rId14"/>
    <p:sldId id="269" r:id="rId15"/>
    <p:sldId id="267" r:id="rId16"/>
    <p:sldId id="268" r:id="rId17"/>
    <p:sldId id="293" r:id="rId18"/>
    <p:sldId id="270" r:id="rId19"/>
    <p:sldId id="271" r:id="rId20"/>
    <p:sldId id="294" r:id="rId21"/>
    <p:sldId id="272" r:id="rId22"/>
    <p:sldId id="295" r:id="rId23"/>
    <p:sldId id="273" r:id="rId24"/>
    <p:sldId id="274" r:id="rId25"/>
    <p:sldId id="275" r:id="rId26"/>
    <p:sldId id="276" r:id="rId27"/>
    <p:sldId id="277" r:id="rId28"/>
    <p:sldId id="278" r:id="rId29"/>
    <p:sldId id="279" r:id="rId30"/>
    <p:sldId id="281" r:id="rId31"/>
    <p:sldId id="280" r:id="rId32"/>
    <p:sldId id="282" r:id="rId33"/>
    <p:sldId id="283" r:id="rId34"/>
    <p:sldId id="284" r:id="rId35"/>
    <p:sldId id="288" r:id="rId36"/>
    <p:sldId id="290"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7"/>
    <p:restoredTop sz="94694"/>
  </p:normalViewPr>
  <p:slideViewPr>
    <p:cSldViewPr snapToGrid="0">
      <p:cViewPr varScale="1">
        <p:scale>
          <a:sx n="121" d="100"/>
          <a:sy n="121" d="100"/>
        </p:scale>
        <p:origin x="44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6E8BD8B-8AFC-CA4A-8C78-B86EAF38C4A9}" type="datetimeFigureOut">
              <a:rPr lang="en-US" smtClean="0"/>
              <a:t>8/10/24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06AD03-5045-924D-98F7-B976D7EDE86C}" type="slidenum">
              <a:rPr lang="en-US" smtClean="0"/>
              <a:t>‹#›</a:t>
            </a:fld>
            <a:endParaRPr lang="en-US"/>
          </a:p>
        </p:txBody>
      </p:sp>
    </p:spTree>
    <p:extLst>
      <p:ext uri="{BB962C8B-B14F-4D97-AF65-F5344CB8AC3E}">
        <p14:creationId xmlns:p14="http://schemas.microsoft.com/office/powerpoint/2010/main" val="782256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E8BD8B-8AFC-CA4A-8C78-B86EAF38C4A9}" type="datetimeFigureOut">
              <a:rPr lang="en-US" smtClean="0"/>
              <a:t>8/10/24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06AD03-5045-924D-98F7-B976D7EDE86C}" type="slidenum">
              <a:rPr lang="en-US" smtClean="0"/>
              <a:t>‹#›</a:t>
            </a:fld>
            <a:endParaRPr lang="en-US"/>
          </a:p>
        </p:txBody>
      </p:sp>
    </p:spTree>
    <p:extLst>
      <p:ext uri="{BB962C8B-B14F-4D97-AF65-F5344CB8AC3E}">
        <p14:creationId xmlns:p14="http://schemas.microsoft.com/office/powerpoint/2010/main" val="25641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E8BD8B-8AFC-CA4A-8C78-B86EAF38C4A9}" type="datetimeFigureOut">
              <a:rPr lang="en-US" smtClean="0"/>
              <a:t>8/10/24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06AD03-5045-924D-98F7-B976D7EDE86C}" type="slidenum">
              <a:rPr lang="en-US" smtClean="0"/>
              <a:t>‹#›</a:t>
            </a:fld>
            <a:endParaRPr lang="en-US"/>
          </a:p>
        </p:txBody>
      </p:sp>
    </p:spTree>
    <p:extLst>
      <p:ext uri="{BB962C8B-B14F-4D97-AF65-F5344CB8AC3E}">
        <p14:creationId xmlns:p14="http://schemas.microsoft.com/office/powerpoint/2010/main" val="1455736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E8BD8B-8AFC-CA4A-8C78-B86EAF38C4A9}" type="datetimeFigureOut">
              <a:rPr lang="en-US" smtClean="0"/>
              <a:t>8/10/24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06AD03-5045-924D-98F7-B976D7EDE86C}" type="slidenum">
              <a:rPr lang="en-US" smtClean="0"/>
              <a:t>‹#›</a:t>
            </a:fld>
            <a:endParaRPr lang="en-US"/>
          </a:p>
        </p:txBody>
      </p:sp>
    </p:spTree>
    <p:extLst>
      <p:ext uri="{BB962C8B-B14F-4D97-AF65-F5344CB8AC3E}">
        <p14:creationId xmlns:p14="http://schemas.microsoft.com/office/powerpoint/2010/main" val="1387851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hade val="82000"/>
                  </a:schemeClr>
                </a:solidFill>
              </a:defRPr>
            </a:lvl1pPr>
            <a:lvl2pPr marL="457200" indent="0">
              <a:buNone/>
              <a:defRPr sz="2000">
                <a:solidFill>
                  <a:schemeClr val="tx1">
                    <a:shade val="82000"/>
                  </a:schemeClr>
                </a:solidFill>
              </a:defRPr>
            </a:lvl2pPr>
            <a:lvl3pPr marL="914400" indent="0">
              <a:buNone/>
              <a:defRPr sz="1800">
                <a:solidFill>
                  <a:schemeClr val="tx1">
                    <a:shade val="82000"/>
                  </a:schemeClr>
                </a:solidFill>
              </a:defRPr>
            </a:lvl3pPr>
            <a:lvl4pPr marL="1371600" indent="0">
              <a:buNone/>
              <a:defRPr sz="1600">
                <a:solidFill>
                  <a:schemeClr val="tx1">
                    <a:shade val="82000"/>
                  </a:schemeClr>
                </a:solidFill>
              </a:defRPr>
            </a:lvl4pPr>
            <a:lvl5pPr marL="1828800" indent="0">
              <a:buNone/>
              <a:defRPr sz="1600">
                <a:solidFill>
                  <a:schemeClr val="tx1">
                    <a:shade val="82000"/>
                  </a:schemeClr>
                </a:solidFill>
              </a:defRPr>
            </a:lvl5pPr>
            <a:lvl6pPr marL="2286000" indent="0">
              <a:buNone/>
              <a:defRPr sz="1600">
                <a:solidFill>
                  <a:schemeClr val="tx1">
                    <a:shade val="82000"/>
                  </a:schemeClr>
                </a:solidFill>
              </a:defRPr>
            </a:lvl6pPr>
            <a:lvl7pPr marL="2743200" indent="0">
              <a:buNone/>
              <a:defRPr sz="1600">
                <a:solidFill>
                  <a:schemeClr val="tx1">
                    <a:shade val="82000"/>
                  </a:schemeClr>
                </a:solidFill>
              </a:defRPr>
            </a:lvl7pPr>
            <a:lvl8pPr marL="3200400" indent="0">
              <a:buNone/>
              <a:defRPr sz="1600">
                <a:solidFill>
                  <a:schemeClr val="tx1">
                    <a:shade val="82000"/>
                  </a:schemeClr>
                </a:solidFill>
              </a:defRPr>
            </a:lvl8pPr>
            <a:lvl9pPr marL="3657600" indent="0">
              <a:buNone/>
              <a:defRPr sz="1600">
                <a:solidFill>
                  <a:schemeClr val="tx1">
                    <a:shade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E8BD8B-8AFC-CA4A-8C78-B86EAF38C4A9}" type="datetimeFigureOut">
              <a:rPr lang="en-US" smtClean="0"/>
              <a:t>8/10/24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06AD03-5045-924D-98F7-B976D7EDE86C}" type="slidenum">
              <a:rPr lang="en-US" smtClean="0"/>
              <a:t>‹#›</a:t>
            </a:fld>
            <a:endParaRPr lang="en-US"/>
          </a:p>
        </p:txBody>
      </p:sp>
    </p:spTree>
    <p:extLst>
      <p:ext uri="{BB962C8B-B14F-4D97-AF65-F5344CB8AC3E}">
        <p14:creationId xmlns:p14="http://schemas.microsoft.com/office/powerpoint/2010/main" val="2405029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6E8BD8B-8AFC-CA4A-8C78-B86EAF38C4A9}" type="datetimeFigureOut">
              <a:rPr lang="en-US" smtClean="0"/>
              <a:t>8/10/24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06AD03-5045-924D-98F7-B976D7EDE86C}" type="slidenum">
              <a:rPr lang="en-US" smtClean="0"/>
              <a:t>‹#›</a:t>
            </a:fld>
            <a:endParaRPr lang="en-US"/>
          </a:p>
        </p:txBody>
      </p:sp>
    </p:spTree>
    <p:extLst>
      <p:ext uri="{BB962C8B-B14F-4D97-AF65-F5344CB8AC3E}">
        <p14:creationId xmlns:p14="http://schemas.microsoft.com/office/powerpoint/2010/main" val="13888147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6E8BD8B-8AFC-CA4A-8C78-B86EAF38C4A9}" type="datetimeFigureOut">
              <a:rPr lang="en-US" smtClean="0"/>
              <a:t>8/10/24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06AD03-5045-924D-98F7-B976D7EDE86C}" type="slidenum">
              <a:rPr lang="en-US" smtClean="0"/>
              <a:t>‹#›</a:t>
            </a:fld>
            <a:endParaRPr lang="en-US"/>
          </a:p>
        </p:txBody>
      </p:sp>
    </p:spTree>
    <p:extLst>
      <p:ext uri="{BB962C8B-B14F-4D97-AF65-F5344CB8AC3E}">
        <p14:creationId xmlns:p14="http://schemas.microsoft.com/office/powerpoint/2010/main" val="4091275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6E8BD8B-8AFC-CA4A-8C78-B86EAF38C4A9}" type="datetimeFigureOut">
              <a:rPr lang="en-US" smtClean="0"/>
              <a:t>8/10/24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06AD03-5045-924D-98F7-B976D7EDE86C}" type="slidenum">
              <a:rPr lang="en-US" smtClean="0"/>
              <a:t>‹#›</a:t>
            </a:fld>
            <a:endParaRPr lang="en-US"/>
          </a:p>
        </p:txBody>
      </p:sp>
    </p:spTree>
    <p:extLst>
      <p:ext uri="{BB962C8B-B14F-4D97-AF65-F5344CB8AC3E}">
        <p14:creationId xmlns:p14="http://schemas.microsoft.com/office/powerpoint/2010/main" val="1945504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8BD8B-8AFC-CA4A-8C78-B86EAF38C4A9}" type="datetimeFigureOut">
              <a:rPr lang="en-US" smtClean="0"/>
              <a:t>8/10/24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606AD03-5045-924D-98F7-B976D7EDE86C}" type="slidenum">
              <a:rPr lang="en-US" smtClean="0"/>
              <a:t>‹#›</a:t>
            </a:fld>
            <a:endParaRPr lang="en-US"/>
          </a:p>
        </p:txBody>
      </p:sp>
    </p:spTree>
    <p:extLst>
      <p:ext uri="{BB962C8B-B14F-4D97-AF65-F5344CB8AC3E}">
        <p14:creationId xmlns:p14="http://schemas.microsoft.com/office/powerpoint/2010/main" val="4151018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6E8BD8B-8AFC-CA4A-8C78-B86EAF38C4A9}" type="datetimeFigureOut">
              <a:rPr lang="en-US" smtClean="0"/>
              <a:t>8/10/24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06AD03-5045-924D-98F7-B976D7EDE86C}" type="slidenum">
              <a:rPr lang="en-US" smtClean="0"/>
              <a:t>‹#›</a:t>
            </a:fld>
            <a:endParaRPr lang="en-US"/>
          </a:p>
        </p:txBody>
      </p:sp>
    </p:spTree>
    <p:extLst>
      <p:ext uri="{BB962C8B-B14F-4D97-AF65-F5344CB8AC3E}">
        <p14:creationId xmlns:p14="http://schemas.microsoft.com/office/powerpoint/2010/main" val="2671302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6E8BD8B-8AFC-CA4A-8C78-B86EAF38C4A9}" type="datetimeFigureOut">
              <a:rPr lang="en-US" smtClean="0"/>
              <a:t>8/10/24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06AD03-5045-924D-98F7-B976D7EDE86C}" type="slidenum">
              <a:rPr lang="en-US" smtClean="0"/>
              <a:t>‹#›</a:t>
            </a:fld>
            <a:endParaRPr lang="en-US"/>
          </a:p>
        </p:txBody>
      </p:sp>
    </p:spTree>
    <p:extLst>
      <p:ext uri="{BB962C8B-B14F-4D97-AF65-F5344CB8AC3E}">
        <p14:creationId xmlns:p14="http://schemas.microsoft.com/office/powerpoint/2010/main" val="36781078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hade val="82000"/>
                  </a:schemeClr>
                </a:solidFill>
              </a:defRPr>
            </a:lvl1pPr>
          </a:lstStyle>
          <a:p>
            <a:fld id="{56E8BD8B-8AFC-CA4A-8C78-B86EAF38C4A9}" type="datetimeFigureOut">
              <a:rPr lang="en-US" smtClean="0"/>
              <a:t>8/10/24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hade val="82000"/>
                  </a:schemeClr>
                </a:solidFill>
              </a:defRPr>
            </a:lvl1pPr>
          </a:lstStyle>
          <a:p>
            <a:fld id="{3606AD03-5045-924D-98F7-B976D7EDE86C}" type="slidenum">
              <a:rPr lang="en-US" smtClean="0"/>
              <a:t>‹#›</a:t>
            </a:fld>
            <a:endParaRPr lang="en-US"/>
          </a:p>
        </p:txBody>
      </p:sp>
    </p:spTree>
    <p:extLst>
      <p:ext uri="{BB962C8B-B14F-4D97-AF65-F5344CB8AC3E}">
        <p14:creationId xmlns:p14="http://schemas.microsoft.com/office/powerpoint/2010/main" val="370480543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674703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22ADD-711F-B32D-F66B-1B45DCC8443B}"/>
              </a:ext>
            </a:extLst>
          </p:cNvPr>
          <p:cNvSpPr>
            <a:spLocks noGrp="1"/>
          </p:cNvSpPr>
          <p:nvPr>
            <p:ph type="title"/>
          </p:nvPr>
        </p:nvSpPr>
        <p:spPr>
          <a:xfrm>
            <a:off x="838200" y="2766219"/>
            <a:ext cx="10515600" cy="1325563"/>
          </a:xfrm>
        </p:spPr>
        <p:txBody>
          <a:bodyPr>
            <a:normAutofit/>
          </a:bodyPr>
          <a:lstStyle/>
          <a:p>
            <a:pPr algn="ctr"/>
            <a:r>
              <a:rPr lang="en-US" sz="7000" dirty="0"/>
              <a:t>Speak </a:t>
            </a:r>
            <a:r>
              <a:rPr lang="en-US" sz="7000" dirty="0">
                <a:solidFill>
                  <a:srgbClr val="FFFF00"/>
                </a:solidFill>
              </a:rPr>
              <a:t>your</a:t>
            </a:r>
            <a:r>
              <a:rPr lang="en-US" sz="7000" dirty="0"/>
              <a:t> truth</a:t>
            </a:r>
          </a:p>
        </p:txBody>
      </p:sp>
    </p:spTree>
    <p:extLst>
      <p:ext uri="{BB962C8B-B14F-4D97-AF65-F5344CB8AC3E}">
        <p14:creationId xmlns:p14="http://schemas.microsoft.com/office/powerpoint/2010/main" val="3116078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wooden frame with green leaves&#10;&#10;Description automatically generated">
            <a:extLst>
              <a:ext uri="{FF2B5EF4-FFF2-40B4-BE49-F238E27FC236}">
                <a16:creationId xmlns:a16="http://schemas.microsoft.com/office/drawing/2014/main" id="{E81DD121-E6CA-5006-5FA9-637AAB3FAD3C}"/>
              </a:ext>
            </a:extLst>
          </p:cNvPr>
          <p:cNvPicPr>
            <a:picLocks noChangeAspect="1"/>
          </p:cNvPicPr>
          <p:nvPr/>
        </p:nvPicPr>
        <p:blipFill>
          <a:blip r:embed="rId2"/>
          <a:stretch>
            <a:fillRect/>
          </a:stretch>
        </p:blipFill>
        <p:spPr>
          <a:xfrm>
            <a:off x="3810000" y="0"/>
            <a:ext cx="4572000" cy="6858000"/>
          </a:xfrm>
          <a:prstGeom prst="rect">
            <a:avLst/>
          </a:prstGeom>
        </p:spPr>
      </p:pic>
    </p:spTree>
    <p:extLst>
      <p:ext uri="{BB962C8B-B14F-4D97-AF65-F5344CB8AC3E}">
        <p14:creationId xmlns:p14="http://schemas.microsoft.com/office/powerpoint/2010/main" val="2453566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2E38C-52F4-592E-FDA7-1DD9ED941966}"/>
              </a:ext>
            </a:extLst>
          </p:cNvPr>
          <p:cNvSpPr>
            <a:spLocks noGrp="1"/>
          </p:cNvSpPr>
          <p:nvPr>
            <p:ph type="title"/>
          </p:nvPr>
        </p:nvSpPr>
        <p:spPr>
          <a:xfrm>
            <a:off x="2908738" y="2766219"/>
            <a:ext cx="6374524" cy="1325563"/>
          </a:xfrm>
        </p:spPr>
        <p:txBody>
          <a:bodyPr>
            <a:noAutofit/>
          </a:bodyPr>
          <a:lstStyle/>
          <a:p>
            <a:r>
              <a:rPr lang="en-US" sz="5500" dirty="0"/>
              <a:t>God is </a:t>
            </a:r>
            <a:r>
              <a:rPr lang="en-US" sz="5500" b="1" dirty="0">
                <a:solidFill>
                  <a:srgbClr val="FFFF00"/>
                </a:solidFill>
              </a:rPr>
              <a:t>absolute truth</a:t>
            </a:r>
          </a:p>
        </p:txBody>
      </p:sp>
    </p:spTree>
    <p:extLst>
      <p:ext uri="{BB962C8B-B14F-4D97-AF65-F5344CB8AC3E}">
        <p14:creationId xmlns:p14="http://schemas.microsoft.com/office/powerpoint/2010/main" val="91256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2E38C-52F4-592E-FDA7-1DD9ED941966}"/>
              </a:ext>
            </a:extLst>
          </p:cNvPr>
          <p:cNvSpPr>
            <a:spLocks noGrp="1"/>
          </p:cNvSpPr>
          <p:nvPr>
            <p:ph type="title"/>
          </p:nvPr>
        </p:nvSpPr>
        <p:spPr>
          <a:xfrm>
            <a:off x="325821" y="2280115"/>
            <a:ext cx="9844251" cy="1325563"/>
          </a:xfrm>
        </p:spPr>
        <p:txBody>
          <a:bodyPr>
            <a:noAutofit/>
          </a:bodyPr>
          <a:lstStyle/>
          <a:p>
            <a:r>
              <a:rPr lang="en-US" sz="5500" dirty="0"/>
              <a:t>Because God is </a:t>
            </a:r>
            <a:r>
              <a:rPr lang="en-US" sz="5500" b="1" dirty="0">
                <a:solidFill>
                  <a:srgbClr val="FFFF00"/>
                </a:solidFill>
              </a:rPr>
              <a:t>absolute truth . . .</a:t>
            </a:r>
          </a:p>
        </p:txBody>
      </p:sp>
      <p:sp>
        <p:nvSpPr>
          <p:cNvPr id="3" name="Content Placeholder 2">
            <a:extLst>
              <a:ext uri="{FF2B5EF4-FFF2-40B4-BE49-F238E27FC236}">
                <a16:creationId xmlns:a16="http://schemas.microsoft.com/office/drawing/2014/main" id="{765DC1ED-7284-6B3F-6D73-113378E9BC81}"/>
              </a:ext>
            </a:extLst>
          </p:cNvPr>
          <p:cNvSpPr>
            <a:spLocks noGrp="1"/>
          </p:cNvSpPr>
          <p:nvPr>
            <p:ph idx="1"/>
          </p:nvPr>
        </p:nvSpPr>
        <p:spPr>
          <a:xfrm>
            <a:off x="2169073" y="3332819"/>
            <a:ext cx="9844251" cy="780941"/>
          </a:xfrm>
        </p:spPr>
        <p:txBody>
          <a:bodyPr>
            <a:noAutofit/>
          </a:bodyPr>
          <a:lstStyle/>
          <a:p>
            <a:pPr marL="0" indent="0">
              <a:buNone/>
            </a:pPr>
            <a:r>
              <a:rPr lang="en-US" sz="3500" dirty="0"/>
              <a:t> . . . I will believe what he says and live accordingly</a:t>
            </a:r>
          </a:p>
        </p:txBody>
      </p:sp>
    </p:spTree>
    <p:extLst>
      <p:ext uri="{BB962C8B-B14F-4D97-AF65-F5344CB8AC3E}">
        <p14:creationId xmlns:p14="http://schemas.microsoft.com/office/powerpoint/2010/main" val="42391393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C2FB-7004-A887-875D-28F3C7AA8A9A}"/>
              </a:ext>
            </a:extLst>
          </p:cNvPr>
          <p:cNvSpPr>
            <a:spLocks noGrp="1"/>
          </p:cNvSpPr>
          <p:nvPr>
            <p:ph type="title"/>
          </p:nvPr>
        </p:nvSpPr>
        <p:spPr/>
        <p:txBody>
          <a:bodyPr>
            <a:normAutofit/>
          </a:bodyPr>
          <a:lstStyle/>
          <a:p>
            <a:r>
              <a:rPr lang="en-US" sz="5000" b="1" dirty="0">
                <a:solidFill>
                  <a:srgbClr val="FFFF00"/>
                </a:solidFill>
              </a:rPr>
              <a:t>Truth</a:t>
            </a:r>
            <a:r>
              <a:rPr lang="en-US" sz="5000" dirty="0"/>
              <a:t> in the Bible </a:t>
            </a:r>
          </a:p>
        </p:txBody>
      </p:sp>
      <p:sp>
        <p:nvSpPr>
          <p:cNvPr id="3" name="Content Placeholder 2">
            <a:extLst>
              <a:ext uri="{FF2B5EF4-FFF2-40B4-BE49-F238E27FC236}">
                <a16:creationId xmlns:a16="http://schemas.microsoft.com/office/drawing/2014/main" id="{FCEA4498-8A48-5210-9A9F-6F44759573F0}"/>
              </a:ext>
            </a:extLst>
          </p:cNvPr>
          <p:cNvSpPr>
            <a:spLocks noGrp="1"/>
          </p:cNvSpPr>
          <p:nvPr>
            <p:ph idx="1"/>
          </p:nvPr>
        </p:nvSpPr>
        <p:spPr/>
        <p:txBody>
          <a:bodyPr/>
          <a:lstStyle/>
          <a:p>
            <a:pPr marL="514350" indent="-514350">
              <a:buFont typeface="+mj-lt"/>
              <a:buAutoNum type="arabicPeriod"/>
            </a:pPr>
            <a:r>
              <a:rPr lang="en-US" dirty="0"/>
              <a:t>Old Testament: </a:t>
            </a:r>
            <a:r>
              <a:rPr lang="en-US" b="1" dirty="0">
                <a:solidFill>
                  <a:srgbClr val="FFFF00"/>
                </a:solidFill>
              </a:rPr>
              <a:t>emet</a:t>
            </a:r>
            <a:r>
              <a:rPr lang="en-US" dirty="0"/>
              <a:t> </a:t>
            </a:r>
          </a:p>
          <a:p>
            <a:pPr marL="514350" indent="-514350">
              <a:buFont typeface="+mj-lt"/>
              <a:buAutoNum type="arabicPeriod"/>
            </a:pPr>
            <a:r>
              <a:rPr lang="en-US" dirty="0"/>
              <a:t>New Testament: </a:t>
            </a:r>
            <a:r>
              <a:rPr lang="en-US" b="1" dirty="0">
                <a:solidFill>
                  <a:srgbClr val="FFFF00"/>
                </a:solidFill>
              </a:rPr>
              <a:t>alētheia</a:t>
            </a:r>
            <a:r>
              <a:rPr lang="en-US" dirty="0"/>
              <a:t> </a:t>
            </a:r>
            <a:endParaRPr lang="en-US" b="1" dirty="0"/>
          </a:p>
        </p:txBody>
      </p:sp>
    </p:spTree>
    <p:extLst>
      <p:ext uri="{BB962C8B-B14F-4D97-AF65-F5344CB8AC3E}">
        <p14:creationId xmlns:p14="http://schemas.microsoft.com/office/powerpoint/2010/main" val="11629211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C2FB-7004-A887-875D-28F3C7AA8A9A}"/>
              </a:ext>
            </a:extLst>
          </p:cNvPr>
          <p:cNvSpPr>
            <a:spLocks noGrp="1"/>
          </p:cNvSpPr>
          <p:nvPr>
            <p:ph type="title"/>
          </p:nvPr>
        </p:nvSpPr>
        <p:spPr/>
        <p:txBody>
          <a:bodyPr>
            <a:normAutofit/>
          </a:bodyPr>
          <a:lstStyle/>
          <a:p>
            <a:r>
              <a:rPr lang="en-US" sz="5000" b="1" dirty="0">
                <a:solidFill>
                  <a:srgbClr val="FFFF00"/>
                </a:solidFill>
              </a:rPr>
              <a:t>Truth</a:t>
            </a:r>
            <a:r>
              <a:rPr lang="en-US" sz="5000" dirty="0"/>
              <a:t> in the Bible </a:t>
            </a:r>
          </a:p>
        </p:txBody>
      </p:sp>
      <p:sp>
        <p:nvSpPr>
          <p:cNvPr id="3" name="Content Placeholder 2">
            <a:extLst>
              <a:ext uri="{FF2B5EF4-FFF2-40B4-BE49-F238E27FC236}">
                <a16:creationId xmlns:a16="http://schemas.microsoft.com/office/drawing/2014/main" id="{FCEA4498-8A48-5210-9A9F-6F44759573F0}"/>
              </a:ext>
            </a:extLst>
          </p:cNvPr>
          <p:cNvSpPr>
            <a:spLocks noGrp="1"/>
          </p:cNvSpPr>
          <p:nvPr>
            <p:ph idx="1"/>
          </p:nvPr>
        </p:nvSpPr>
        <p:spPr/>
        <p:txBody>
          <a:bodyPr/>
          <a:lstStyle/>
          <a:p>
            <a:pPr marL="0" indent="0">
              <a:buNone/>
            </a:pPr>
            <a:r>
              <a:rPr lang="en-US" b="1" dirty="0">
                <a:solidFill>
                  <a:srgbClr val="FFFF00"/>
                </a:solidFill>
              </a:rPr>
              <a:t>emet</a:t>
            </a:r>
            <a:r>
              <a:rPr lang="en-US" dirty="0"/>
              <a:t> &amp; </a:t>
            </a:r>
            <a:r>
              <a:rPr lang="en-US" b="1" dirty="0">
                <a:solidFill>
                  <a:srgbClr val="FFFF00"/>
                </a:solidFill>
              </a:rPr>
              <a:t>alētheia</a:t>
            </a:r>
            <a:r>
              <a:rPr lang="en-US" dirty="0"/>
              <a:t> </a:t>
            </a:r>
          </a:p>
          <a:p>
            <a:pPr marL="971550" lvl="1" indent="-514350">
              <a:buFont typeface="+mj-lt"/>
              <a:buAutoNum type="arabicPeriod"/>
            </a:pPr>
            <a:r>
              <a:rPr lang="en-US" sz="2800" dirty="0"/>
              <a:t>That which is </a:t>
            </a:r>
            <a:r>
              <a:rPr lang="en-US" sz="2800" b="1" dirty="0">
                <a:solidFill>
                  <a:srgbClr val="FFFF00"/>
                </a:solidFill>
              </a:rPr>
              <a:t>factual</a:t>
            </a:r>
          </a:p>
          <a:p>
            <a:pPr marL="971550" lvl="1" indent="-514350">
              <a:buFont typeface="+mj-lt"/>
              <a:buAutoNum type="arabicPeriod"/>
            </a:pPr>
            <a:r>
              <a:rPr lang="en-US" sz="2800" dirty="0"/>
              <a:t>That which is </a:t>
            </a:r>
            <a:r>
              <a:rPr lang="en-US" sz="2800" b="1" dirty="0">
                <a:solidFill>
                  <a:srgbClr val="FFFF00"/>
                </a:solidFill>
              </a:rPr>
              <a:t>reliable</a:t>
            </a:r>
            <a:r>
              <a:rPr lang="en-US" sz="2800" b="1" dirty="0"/>
              <a:t> </a:t>
            </a:r>
          </a:p>
          <a:p>
            <a:pPr marL="971550" lvl="1" indent="-514350">
              <a:buFont typeface="+mj-lt"/>
              <a:buAutoNum type="arabicPeriod"/>
            </a:pPr>
            <a:r>
              <a:rPr lang="en-US" sz="2800" dirty="0"/>
              <a:t>That which is </a:t>
            </a:r>
            <a:r>
              <a:rPr lang="en-US" sz="2800" b="1" dirty="0">
                <a:solidFill>
                  <a:srgbClr val="FFFF00"/>
                </a:solidFill>
              </a:rPr>
              <a:t>reality</a:t>
            </a:r>
            <a:r>
              <a:rPr lang="en-US" sz="2800" dirty="0"/>
              <a:t> </a:t>
            </a:r>
          </a:p>
        </p:txBody>
      </p:sp>
    </p:spTree>
    <p:extLst>
      <p:ext uri="{BB962C8B-B14F-4D97-AF65-F5344CB8AC3E}">
        <p14:creationId xmlns:p14="http://schemas.microsoft.com/office/powerpoint/2010/main" val="30392635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74095-E7D1-73E1-A725-B2CEB45CC5A9}"/>
              </a:ext>
            </a:extLst>
          </p:cNvPr>
          <p:cNvSpPr>
            <a:spLocks noGrp="1"/>
          </p:cNvSpPr>
          <p:nvPr>
            <p:ph type="title"/>
          </p:nvPr>
        </p:nvSpPr>
        <p:spPr/>
        <p:txBody>
          <a:bodyPr/>
          <a:lstStyle/>
          <a:p>
            <a:r>
              <a:rPr lang="en-US" b="1" dirty="0">
                <a:solidFill>
                  <a:srgbClr val="FFFF00"/>
                </a:solidFill>
              </a:rPr>
              <a:t>Factual</a:t>
            </a:r>
          </a:p>
        </p:txBody>
      </p:sp>
    </p:spTree>
    <p:extLst>
      <p:ext uri="{BB962C8B-B14F-4D97-AF65-F5344CB8AC3E}">
        <p14:creationId xmlns:p14="http://schemas.microsoft.com/office/powerpoint/2010/main" val="11205557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74095-E7D1-73E1-A725-B2CEB45CC5A9}"/>
              </a:ext>
            </a:extLst>
          </p:cNvPr>
          <p:cNvSpPr>
            <a:spLocks noGrp="1"/>
          </p:cNvSpPr>
          <p:nvPr>
            <p:ph type="title"/>
          </p:nvPr>
        </p:nvSpPr>
        <p:spPr/>
        <p:txBody>
          <a:bodyPr/>
          <a:lstStyle/>
          <a:p>
            <a:r>
              <a:rPr lang="en-US" b="1" dirty="0">
                <a:solidFill>
                  <a:srgbClr val="FFFF00"/>
                </a:solidFill>
              </a:rPr>
              <a:t>Factual</a:t>
            </a:r>
          </a:p>
        </p:txBody>
      </p:sp>
      <p:sp>
        <p:nvSpPr>
          <p:cNvPr id="3" name="Content Placeholder 2">
            <a:extLst>
              <a:ext uri="{FF2B5EF4-FFF2-40B4-BE49-F238E27FC236}">
                <a16:creationId xmlns:a16="http://schemas.microsoft.com/office/drawing/2014/main" id="{01D7A0C6-9393-A75B-FA30-458EE4DE0211}"/>
              </a:ext>
            </a:extLst>
          </p:cNvPr>
          <p:cNvSpPr>
            <a:spLocks noGrp="1"/>
          </p:cNvSpPr>
          <p:nvPr>
            <p:ph idx="1"/>
          </p:nvPr>
        </p:nvSpPr>
        <p:spPr/>
        <p:txBody>
          <a:bodyPr/>
          <a:lstStyle/>
          <a:p>
            <a:pPr marL="0" indent="0">
              <a:buNone/>
            </a:pPr>
            <a:r>
              <a:rPr lang="en-US" dirty="0"/>
              <a:t>Send one of you, and let him bring your brother, while you remain confined, that your words may be tested, whether there is </a:t>
            </a:r>
            <a:r>
              <a:rPr lang="en-US" b="1" dirty="0">
                <a:solidFill>
                  <a:srgbClr val="FFFF00"/>
                </a:solidFill>
              </a:rPr>
              <a:t>truth</a:t>
            </a:r>
            <a:r>
              <a:rPr lang="en-US" dirty="0"/>
              <a:t> </a:t>
            </a:r>
            <a:r>
              <a:rPr lang="en-US" b="1" i="1" dirty="0">
                <a:solidFill>
                  <a:srgbClr val="FFFF00"/>
                </a:solidFill>
              </a:rPr>
              <a:t>[emet] </a:t>
            </a:r>
            <a:r>
              <a:rPr lang="en-US" dirty="0"/>
              <a:t>in you. (Genesis. 42:16)</a:t>
            </a:r>
          </a:p>
        </p:txBody>
      </p:sp>
    </p:spTree>
    <p:extLst>
      <p:ext uri="{BB962C8B-B14F-4D97-AF65-F5344CB8AC3E}">
        <p14:creationId xmlns:p14="http://schemas.microsoft.com/office/powerpoint/2010/main" val="19365763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74095-E7D1-73E1-A725-B2CEB45CC5A9}"/>
              </a:ext>
            </a:extLst>
          </p:cNvPr>
          <p:cNvSpPr>
            <a:spLocks noGrp="1"/>
          </p:cNvSpPr>
          <p:nvPr>
            <p:ph type="title"/>
          </p:nvPr>
        </p:nvSpPr>
        <p:spPr/>
        <p:txBody>
          <a:bodyPr/>
          <a:lstStyle/>
          <a:p>
            <a:r>
              <a:rPr lang="en-US" b="1" dirty="0">
                <a:solidFill>
                  <a:srgbClr val="FFFF00"/>
                </a:solidFill>
              </a:rPr>
              <a:t>Factual</a:t>
            </a:r>
          </a:p>
        </p:txBody>
      </p:sp>
      <p:sp>
        <p:nvSpPr>
          <p:cNvPr id="3" name="Content Placeholder 2">
            <a:extLst>
              <a:ext uri="{FF2B5EF4-FFF2-40B4-BE49-F238E27FC236}">
                <a16:creationId xmlns:a16="http://schemas.microsoft.com/office/drawing/2014/main" id="{01D7A0C6-9393-A75B-FA30-458EE4DE0211}"/>
              </a:ext>
            </a:extLst>
          </p:cNvPr>
          <p:cNvSpPr>
            <a:spLocks noGrp="1"/>
          </p:cNvSpPr>
          <p:nvPr>
            <p:ph idx="1"/>
          </p:nvPr>
        </p:nvSpPr>
        <p:spPr/>
        <p:txBody>
          <a:bodyPr/>
          <a:lstStyle/>
          <a:p>
            <a:pPr marL="0" indent="0">
              <a:buNone/>
            </a:pPr>
            <a:r>
              <a:rPr lang="en-US" dirty="0"/>
              <a:t>Send one of you, and let him bring your brother, while you remain confined, that your words may be tested, whether there is </a:t>
            </a:r>
            <a:r>
              <a:rPr lang="en-US" b="1" dirty="0">
                <a:solidFill>
                  <a:srgbClr val="FFFF00"/>
                </a:solidFill>
              </a:rPr>
              <a:t>truth</a:t>
            </a:r>
            <a:r>
              <a:rPr lang="en-US" dirty="0"/>
              <a:t> </a:t>
            </a:r>
            <a:r>
              <a:rPr lang="en-US" b="1" i="1" dirty="0">
                <a:solidFill>
                  <a:srgbClr val="FFFF00"/>
                </a:solidFill>
              </a:rPr>
              <a:t>[emet] </a:t>
            </a:r>
            <a:r>
              <a:rPr lang="en-US" dirty="0"/>
              <a:t>in you. (Genesis 42:16)</a:t>
            </a:r>
            <a:br>
              <a:rPr lang="en-US" dirty="0"/>
            </a:br>
            <a:endParaRPr lang="en-US" dirty="0"/>
          </a:p>
          <a:p>
            <a:pPr marL="0" indent="0">
              <a:buNone/>
            </a:pPr>
            <a:r>
              <a:rPr lang="en-US" dirty="0"/>
              <a:t>Jesus said to her, “You are right in saying, ‘I have no husband’; for you have had five husbands, and the one you now have is not your husband. What you have said is </a:t>
            </a:r>
            <a:r>
              <a:rPr lang="en-US" b="1" dirty="0">
                <a:solidFill>
                  <a:srgbClr val="FFFF00"/>
                </a:solidFill>
              </a:rPr>
              <a:t>true</a:t>
            </a:r>
            <a:r>
              <a:rPr lang="en-US" dirty="0">
                <a:solidFill>
                  <a:srgbClr val="FFFF00"/>
                </a:solidFill>
              </a:rPr>
              <a:t> </a:t>
            </a:r>
            <a:r>
              <a:rPr lang="en-US" b="1" i="1" dirty="0">
                <a:solidFill>
                  <a:srgbClr val="FFFF00"/>
                </a:solidFill>
              </a:rPr>
              <a:t>[alētheia]</a:t>
            </a:r>
            <a:r>
              <a:rPr lang="en-US" dirty="0"/>
              <a:t>.”</a:t>
            </a:r>
            <a:r>
              <a:rPr lang="en-US" dirty="0">
                <a:solidFill>
                  <a:srgbClr val="FFFF00"/>
                </a:solidFill>
              </a:rPr>
              <a:t> </a:t>
            </a:r>
            <a:r>
              <a:rPr lang="en-US" dirty="0"/>
              <a:t>(John 4:17–18)</a:t>
            </a:r>
          </a:p>
        </p:txBody>
      </p:sp>
    </p:spTree>
    <p:extLst>
      <p:ext uri="{BB962C8B-B14F-4D97-AF65-F5344CB8AC3E}">
        <p14:creationId xmlns:p14="http://schemas.microsoft.com/office/powerpoint/2010/main" val="20750134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74095-E7D1-73E1-A725-B2CEB45CC5A9}"/>
              </a:ext>
            </a:extLst>
          </p:cNvPr>
          <p:cNvSpPr>
            <a:spLocks noGrp="1"/>
          </p:cNvSpPr>
          <p:nvPr>
            <p:ph type="title"/>
          </p:nvPr>
        </p:nvSpPr>
        <p:spPr/>
        <p:txBody>
          <a:bodyPr/>
          <a:lstStyle/>
          <a:p>
            <a:r>
              <a:rPr lang="en-US" b="1" dirty="0">
                <a:solidFill>
                  <a:srgbClr val="FFFF00"/>
                </a:solidFill>
              </a:rPr>
              <a:t>Reliable</a:t>
            </a:r>
          </a:p>
        </p:txBody>
      </p:sp>
    </p:spTree>
    <p:extLst>
      <p:ext uri="{BB962C8B-B14F-4D97-AF65-F5344CB8AC3E}">
        <p14:creationId xmlns:p14="http://schemas.microsoft.com/office/powerpoint/2010/main" val="4024546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22ADD-711F-B32D-F66B-1B45DCC8443B}"/>
              </a:ext>
            </a:extLst>
          </p:cNvPr>
          <p:cNvSpPr>
            <a:spLocks noGrp="1"/>
          </p:cNvSpPr>
          <p:nvPr>
            <p:ph type="title"/>
          </p:nvPr>
        </p:nvSpPr>
        <p:spPr>
          <a:xfrm>
            <a:off x="838200" y="2766219"/>
            <a:ext cx="10515600" cy="1325563"/>
          </a:xfrm>
        </p:spPr>
        <p:txBody>
          <a:bodyPr>
            <a:normAutofit/>
          </a:bodyPr>
          <a:lstStyle/>
          <a:p>
            <a:pPr algn="ctr"/>
            <a:r>
              <a:rPr lang="en-US" sz="7000" dirty="0"/>
              <a:t>What is truth? </a:t>
            </a:r>
          </a:p>
        </p:txBody>
      </p:sp>
    </p:spTree>
    <p:extLst>
      <p:ext uri="{BB962C8B-B14F-4D97-AF65-F5344CB8AC3E}">
        <p14:creationId xmlns:p14="http://schemas.microsoft.com/office/powerpoint/2010/main" val="41397747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74095-E7D1-73E1-A725-B2CEB45CC5A9}"/>
              </a:ext>
            </a:extLst>
          </p:cNvPr>
          <p:cNvSpPr>
            <a:spLocks noGrp="1"/>
          </p:cNvSpPr>
          <p:nvPr>
            <p:ph type="title"/>
          </p:nvPr>
        </p:nvSpPr>
        <p:spPr/>
        <p:txBody>
          <a:bodyPr/>
          <a:lstStyle/>
          <a:p>
            <a:r>
              <a:rPr lang="en-US" b="1" dirty="0">
                <a:solidFill>
                  <a:srgbClr val="FFFF00"/>
                </a:solidFill>
              </a:rPr>
              <a:t>Reliable</a:t>
            </a:r>
          </a:p>
        </p:txBody>
      </p:sp>
      <p:sp>
        <p:nvSpPr>
          <p:cNvPr id="3" name="Content Placeholder 2">
            <a:extLst>
              <a:ext uri="{FF2B5EF4-FFF2-40B4-BE49-F238E27FC236}">
                <a16:creationId xmlns:a16="http://schemas.microsoft.com/office/drawing/2014/main" id="{01D7A0C6-9393-A75B-FA30-458EE4DE0211}"/>
              </a:ext>
            </a:extLst>
          </p:cNvPr>
          <p:cNvSpPr>
            <a:spLocks noGrp="1"/>
          </p:cNvSpPr>
          <p:nvPr>
            <p:ph idx="1"/>
          </p:nvPr>
        </p:nvSpPr>
        <p:spPr/>
        <p:txBody>
          <a:bodyPr/>
          <a:lstStyle/>
          <a:p>
            <a:pPr marL="0" indent="0">
              <a:buNone/>
            </a:pPr>
            <a:r>
              <a:rPr lang="en-US" dirty="0"/>
              <a:t>And the men said to her, “Our life for yours even to death! If you do not tell this business of ours, then when the Lord gives us the land we will deal kindly and </a:t>
            </a:r>
            <a:r>
              <a:rPr lang="en-US" b="1" dirty="0">
                <a:solidFill>
                  <a:srgbClr val="FFFF00"/>
                </a:solidFill>
              </a:rPr>
              <a:t>faithfully </a:t>
            </a:r>
            <a:r>
              <a:rPr lang="en-US" b="1" i="1" dirty="0">
                <a:solidFill>
                  <a:srgbClr val="FFFF00"/>
                </a:solidFill>
              </a:rPr>
              <a:t>[emet] </a:t>
            </a:r>
            <a:r>
              <a:rPr lang="en-US" dirty="0"/>
              <a:t>with you.” (Joshua 2:14)</a:t>
            </a:r>
            <a:br>
              <a:rPr lang="en-US" dirty="0"/>
            </a:br>
            <a:endParaRPr lang="en-US" dirty="0"/>
          </a:p>
        </p:txBody>
      </p:sp>
    </p:spTree>
    <p:extLst>
      <p:ext uri="{BB962C8B-B14F-4D97-AF65-F5344CB8AC3E}">
        <p14:creationId xmlns:p14="http://schemas.microsoft.com/office/powerpoint/2010/main" val="3208463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74095-E7D1-73E1-A725-B2CEB45CC5A9}"/>
              </a:ext>
            </a:extLst>
          </p:cNvPr>
          <p:cNvSpPr>
            <a:spLocks noGrp="1"/>
          </p:cNvSpPr>
          <p:nvPr>
            <p:ph type="title"/>
          </p:nvPr>
        </p:nvSpPr>
        <p:spPr/>
        <p:txBody>
          <a:bodyPr/>
          <a:lstStyle/>
          <a:p>
            <a:r>
              <a:rPr lang="en-US" b="1" dirty="0">
                <a:solidFill>
                  <a:srgbClr val="FFFF00"/>
                </a:solidFill>
              </a:rPr>
              <a:t>Reliable</a:t>
            </a:r>
          </a:p>
        </p:txBody>
      </p:sp>
      <p:sp>
        <p:nvSpPr>
          <p:cNvPr id="3" name="Content Placeholder 2">
            <a:extLst>
              <a:ext uri="{FF2B5EF4-FFF2-40B4-BE49-F238E27FC236}">
                <a16:creationId xmlns:a16="http://schemas.microsoft.com/office/drawing/2014/main" id="{01D7A0C6-9393-A75B-FA30-458EE4DE0211}"/>
              </a:ext>
            </a:extLst>
          </p:cNvPr>
          <p:cNvSpPr>
            <a:spLocks noGrp="1"/>
          </p:cNvSpPr>
          <p:nvPr>
            <p:ph idx="1"/>
          </p:nvPr>
        </p:nvSpPr>
        <p:spPr/>
        <p:txBody>
          <a:bodyPr/>
          <a:lstStyle/>
          <a:p>
            <a:pPr marL="0" indent="0">
              <a:buNone/>
            </a:pPr>
            <a:r>
              <a:rPr lang="en-US" dirty="0"/>
              <a:t>And the men said to her, “Our life for yours even to death! If you do not tell this business of ours, then when the Lord gives us the land we will deal kindly and </a:t>
            </a:r>
            <a:r>
              <a:rPr lang="en-US" b="1" dirty="0">
                <a:solidFill>
                  <a:srgbClr val="FFFF00"/>
                </a:solidFill>
              </a:rPr>
              <a:t>faithfully </a:t>
            </a:r>
            <a:r>
              <a:rPr lang="en-US" b="1" i="1" dirty="0">
                <a:solidFill>
                  <a:srgbClr val="FFFF00"/>
                </a:solidFill>
              </a:rPr>
              <a:t>[emet] </a:t>
            </a:r>
            <a:r>
              <a:rPr lang="en-US" dirty="0"/>
              <a:t>with you.” (Joshua 2:14)</a:t>
            </a:r>
            <a:br>
              <a:rPr lang="en-US" dirty="0"/>
            </a:br>
            <a:endParaRPr lang="en-US" dirty="0"/>
          </a:p>
          <a:p>
            <a:pPr marL="0" indent="0">
              <a:buNone/>
            </a:pPr>
            <a:r>
              <a:rPr lang="en-US" dirty="0"/>
              <a:t>“What if some were unfaithful? Does their faithlessness nullify the faithfulness of God? By no means! Let God be </a:t>
            </a:r>
            <a:r>
              <a:rPr lang="en-US" b="1" dirty="0">
                <a:solidFill>
                  <a:srgbClr val="FFFF00"/>
                </a:solidFill>
              </a:rPr>
              <a:t>true </a:t>
            </a:r>
            <a:r>
              <a:rPr lang="en-US" b="1" i="1" dirty="0">
                <a:solidFill>
                  <a:srgbClr val="FFFF00"/>
                </a:solidFill>
              </a:rPr>
              <a:t>[alētheia] </a:t>
            </a:r>
            <a:r>
              <a:rPr lang="en-US" dirty="0"/>
              <a:t>though every one were a liar.” (Roman 3:3–4)</a:t>
            </a:r>
          </a:p>
        </p:txBody>
      </p:sp>
    </p:spTree>
    <p:extLst>
      <p:ext uri="{BB962C8B-B14F-4D97-AF65-F5344CB8AC3E}">
        <p14:creationId xmlns:p14="http://schemas.microsoft.com/office/powerpoint/2010/main" val="34193376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74095-E7D1-73E1-A725-B2CEB45CC5A9}"/>
              </a:ext>
            </a:extLst>
          </p:cNvPr>
          <p:cNvSpPr>
            <a:spLocks noGrp="1"/>
          </p:cNvSpPr>
          <p:nvPr>
            <p:ph type="title"/>
          </p:nvPr>
        </p:nvSpPr>
        <p:spPr/>
        <p:txBody>
          <a:bodyPr/>
          <a:lstStyle/>
          <a:p>
            <a:r>
              <a:rPr lang="en-US" b="1" dirty="0">
                <a:solidFill>
                  <a:srgbClr val="FFFF00"/>
                </a:solidFill>
              </a:rPr>
              <a:t>Reality</a:t>
            </a:r>
          </a:p>
        </p:txBody>
      </p:sp>
    </p:spTree>
    <p:extLst>
      <p:ext uri="{BB962C8B-B14F-4D97-AF65-F5344CB8AC3E}">
        <p14:creationId xmlns:p14="http://schemas.microsoft.com/office/powerpoint/2010/main" val="35395686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74095-E7D1-73E1-A725-B2CEB45CC5A9}"/>
              </a:ext>
            </a:extLst>
          </p:cNvPr>
          <p:cNvSpPr>
            <a:spLocks noGrp="1"/>
          </p:cNvSpPr>
          <p:nvPr>
            <p:ph type="title"/>
          </p:nvPr>
        </p:nvSpPr>
        <p:spPr/>
        <p:txBody>
          <a:bodyPr/>
          <a:lstStyle/>
          <a:p>
            <a:r>
              <a:rPr lang="en-US" b="1" dirty="0">
                <a:solidFill>
                  <a:srgbClr val="FFFF00"/>
                </a:solidFill>
              </a:rPr>
              <a:t>Reality</a:t>
            </a:r>
          </a:p>
        </p:txBody>
      </p:sp>
      <p:sp>
        <p:nvSpPr>
          <p:cNvPr id="3" name="Content Placeholder 2">
            <a:extLst>
              <a:ext uri="{FF2B5EF4-FFF2-40B4-BE49-F238E27FC236}">
                <a16:creationId xmlns:a16="http://schemas.microsoft.com/office/drawing/2014/main" id="{01D7A0C6-9393-A75B-FA30-458EE4DE0211}"/>
              </a:ext>
            </a:extLst>
          </p:cNvPr>
          <p:cNvSpPr>
            <a:spLocks noGrp="1"/>
          </p:cNvSpPr>
          <p:nvPr>
            <p:ph idx="1"/>
          </p:nvPr>
        </p:nvSpPr>
        <p:spPr/>
        <p:txBody>
          <a:bodyPr/>
          <a:lstStyle/>
          <a:p>
            <a:pPr marL="0" indent="0">
              <a:buNone/>
            </a:pPr>
            <a:r>
              <a:rPr lang="en-US" dirty="0"/>
              <a:t>When he had come to the king, the king said to him, “Micaiah, shall we go to Ramoth-gilead to battle, or shall I refrain?” And he answered, “Go up and triumph; they will be given into your hand.” But the king said to him, “How many times shall I make you swear that you speak to me nothing but the </a:t>
            </a:r>
            <a:r>
              <a:rPr lang="en-US" b="1" dirty="0">
                <a:solidFill>
                  <a:srgbClr val="FFFF00"/>
                </a:solidFill>
              </a:rPr>
              <a:t>truth </a:t>
            </a:r>
            <a:r>
              <a:rPr lang="en-US" b="1" i="1" dirty="0">
                <a:solidFill>
                  <a:srgbClr val="FFFF00"/>
                </a:solidFill>
              </a:rPr>
              <a:t>[emet] </a:t>
            </a:r>
            <a:r>
              <a:rPr lang="en-US" dirty="0"/>
              <a:t>in the name of the Lord?” (2 Chronicles 18:14–15) </a:t>
            </a:r>
            <a:br>
              <a:rPr lang="en-US" dirty="0"/>
            </a:br>
            <a:endParaRPr lang="en-US" dirty="0"/>
          </a:p>
        </p:txBody>
      </p:sp>
    </p:spTree>
    <p:extLst>
      <p:ext uri="{BB962C8B-B14F-4D97-AF65-F5344CB8AC3E}">
        <p14:creationId xmlns:p14="http://schemas.microsoft.com/office/powerpoint/2010/main" val="40887363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74095-E7D1-73E1-A725-B2CEB45CC5A9}"/>
              </a:ext>
            </a:extLst>
          </p:cNvPr>
          <p:cNvSpPr>
            <a:spLocks noGrp="1"/>
          </p:cNvSpPr>
          <p:nvPr>
            <p:ph type="title"/>
          </p:nvPr>
        </p:nvSpPr>
        <p:spPr/>
        <p:txBody>
          <a:bodyPr/>
          <a:lstStyle/>
          <a:p>
            <a:r>
              <a:rPr lang="en-US" b="1" dirty="0">
                <a:solidFill>
                  <a:srgbClr val="FFFF00"/>
                </a:solidFill>
              </a:rPr>
              <a:t>Reality</a:t>
            </a:r>
          </a:p>
        </p:txBody>
      </p:sp>
      <p:sp>
        <p:nvSpPr>
          <p:cNvPr id="3" name="Content Placeholder 2">
            <a:extLst>
              <a:ext uri="{FF2B5EF4-FFF2-40B4-BE49-F238E27FC236}">
                <a16:creationId xmlns:a16="http://schemas.microsoft.com/office/drawing/2014/main" id="{01D7A0C6-9393-A75B-FA30-458EE4DE0211}"/>
              </a:ext>
            </a:extLst>
          </p:cNvPr>
          <p:cNvSpPr>
            <a:spLocks noGrp="1"/>
          </p:cNvSpPr>
          <p:nvPr>
            <p:ph idx="1"/>
          </p:nvPr>
        </p:nvSpPr>
        <p:spPr/>
        <p:txBody>
          <a:bodyPr>
            <a:normAutofit fontScale="92500" lnSpcReduction="20000"/>
          </a:bodyPr>
          <a:lstStyle/>
          <a:p>
            <a:pPr marL="0" indent="0">
              <a:buNone/>
            </a:pPr>
            <a:r>
              <a:rPr lang="en-US" dirty="0"/>
              <a:t>When he had come to the king, the king said to him, “Micaiah, shall we go to Ramoth-gilead to battle, or shall I refrain?” And he answered, “Go up and triumph; they will be given into your hand.” But the king said to him, “How many times shall I make you swear that you speak to me nothing but the </a:t>
            </a:r>
            <a:r>
              <a:rPr lang="en-US" b="1" dirty="0">
                <a:solidFill>
                  <a:srgbClr val="FFFF00"/>
                </a:solidFill>
              </a:rPr>
              <a:t>truth </a:t>
            </a:r>
            <a:r>
              <a:rPr lang="en-US" b="1" i="1" dirty="0">
                <a:solidFill>
                  <a:srgbClr val="FFFF00"/>
                </a:solidFill>
              </a:rPr>
              <a:t>[emet] </a:t>
            </a:r>
            <a:r>
              <a:rPr lang="en-US" dirty="0"/>
              <a:t>in the name of the Lord?” (2 Chronicles 18:14–15) </a:t>
            </a:r>
          </a:p>
          <a:p>
            <a:pPr marL="0" indent="0">
              <a:buNone/>
            </a:pPr>
            <a:endParaRPr lang="en-US" dirty="0"/>
          </a:p>
          <a:p>
            <a:pPr marL="0" indent="0">
              <a:buNone/>
            </a:pPr>
            <a:r>
              <a:rPr lang="en-US" dirty="0"/>
              <a:t>Claiming to be wise, they became fools, and exchanged the glory of the immortal God for images resembling mortal man and birds and animals and creeping things . . . they exchanged the </a:t>
            </a:r>
            <a:r>
              <a:rPr lang="en-US" b="1" dirty="0">
                <a:solidFill>
                  <a:srgbClr val="FFFF00"/>
                </a:solidFill>
              </a:rPr>
              <a:t>truth </a:t>
            </a:r>
            <a:r>
              <a:rPr lang="en-US" b="1" i="1" dirty="0">
                <a:solidFill>
                  <a:srgbClr val="FFFF00"/>
                </a:solidFill>
              </a:rPr>
              <a:t>[alētheia] </a:t>
            </a:r>
            <a:r>
              <a:rPr lang="en-US" dirty="0"/>
              <a:t>about God for a lie and worshiped and served the creature rather than the Creator. (Romans 1:22–23)</a:t>
            </a:r>
            <a:br>
              <a:rPr lang="en-US" dirty="0"/>
            </a:br>
            <a:endParaRPr lang="en-US" dirty="0"/>
          </a:p>
        </p:txBody>
      </p:sp>
    </p:spTree>
    <p:extLst>
      <p:ext uri="{BB962C8B-B14F-4D97-AF65-F5344CB8AC3E}">
        <p14:creationId xmlns:p14="http://schemas.microsoft.com/office/powerpoint/2010/main" val="11606051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C2FB-7004-A887-875D-28F3C7AA8A9A}"/>
              </a:ext>
            </a:extLst>
          </p:cNvPr>
          <p:cNvSpPr>
            <a:spLocks noGrp="1"/>
          </p:cNvSpPr>
          <p:nvPr>
            <p:ph type="title"/>
          </p:nvPr>
        </p:nvSpPr>
        <p:spPr/>
        <p:txBody>
          <a:bodyPr>
            <a:normAutofit/>
          </a:bodyPr>
          <a:lstStyle/>
          <a:p>
            <a:r>
              <a:rPr lang="en-US" sz="5000" dirty="0"/>
              <a:t>God is </a:t>
            </a:r>
            <a:r>
              <a:rPr lang="en-US" sz="5000" b="1" dirty="0">
                <a:solidFill>
                  <a:srgbClr val="FFFF00"/>
                </a:solidFill>
              </a:rPr>
              <a:t>absolute truth </a:t>
            </a:r>
            <a:endParaRPr lang="en-US" sz="5000" dirty="0"/>
          </a:p>
        </p:txBody>
      </p:sp>
      <p:sp>
        <p:nvSpPr>
          <p:cNvPr id="3" name="Content Placeholder 2">
            <a:extLst>
              <a:ext uri="{FF2B5EF4-FFF2-40B4-BE49-F238E27FC236}">
                <a16:creationId xmlns:a16="http://schemas.microsoft.com/office/drawing/2014/main" id="{FCEA4498-8A48-5210-9A9F-6F44759573F0}"/>
              </a:ext>
            </a:extLst>
          </p:cNvPr>
          <p:cNvSpPr>
            <a:spLocks noGrp="1"/>
          </p:cNvSpPr>
          <p:nvPr>
            <p:ph idx="1"/>
          </p:nvPr>
        </p:nvSpPr>
        <p:spPr/>
        <p:txBody>
          <a:bodyPr/>
          <a:lstStyle/>
          <a:p>
            <a:pPr marL="514350" indent="-514350">
              <a:buFont typeface="+mj-lt"/>
              <a:buAutoNum type="arabicPeriod"/>
            </a:pPr>
            <a:r>
              <a:rPr lang="en-US" sz="3200" dirty="0"/>
              <a:t>Absolutely </a:t>
            </a:r>
            <a:r>
              <a:rPr lang="en-US" sz="3200" b="1" dirty="0">
                <a:solidFill>
                  <a:srgbClr val="FFFF00"/>
                </a:solidFill>
              </a:rPr>
              <a:t>factual</a:t>
            </a:r>
          </a:p>
          <a:p>
            <a:pPr marL="514350" indent="-514350">
              <a:buFont typeface="+mj-lt"/>
              <a:buAutoNum type="arabicPeriod"/>
            </a:pPr>
            <a:r>
              <a:rPr lang="en-US" sz="3200" dirty="0"/>
              <a:t>Absolutely </a:t>
            </a:r>
            <a:r>
              <a:rPr lang="en-US" sz="3200" b="1" dirty="0">
                <a:solidFill>
                  <a:srgbClr val="FFFF00"/>
                </a:solidFill>
              </a:rPr>
              <a:t>reliable</a:t>
            </a:r>
            <a:r>
              <a:rPr lang="en-US" sz="3200" b="1" dirty="0"/>
              <a:t> </a:t>
            </a:r>
          </a:p>
          <a:p>
            <a:pPr marL="514350" indent="-514350">
              <a:buFont typeface="+mj-lt"/>
              <a:buAutoNum type="arabicPeriod"/>
            </a:pPr>
            <a:r>
              <a:rPr lang="en-US" sz="3200" dirty="0"/>
              <a:t>Absolute </a:t>
            </a:r>
            <a:r>
              <a:rPr lang="en-US" sz="3200" b="1" dirty="0">
                <a:solidFill>
                  <a:srgbClr val="FFFF00"/>
                </a:solidFill>
              </a:rPr>
              <a:t>reality</a:t>
            </a:r>
            <a:r>
              <a:rPr lang="en-US" sz="3200" dirty="0"/>
              <a:t> </a:t>
            </a:r>
          </a:p>
        </p:txBody>
      </p:sp>
    </p:spTree>
    <p:extLst>
      <p:ext uri="{BB962C8B-B14F-4D97-AF65-F5344CB8AC3E}">
        <p14:creationId xmlns:p14="http://schemas.microsoft.com/office/powerpoint/2010/main" val="26608805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C2FB-7004-A887-875D-28F3C7AA8A9A}"/>
              </a:ext>
            </a:extLst>
          </p:cNvPr>
          <p:cNvSpPr>
            <a:spLocks noGrp="1"/>
          </p:cNvSpPr>
          <p:nvPr>
            <p:ph type="title"/>
          </p:nvPr>
        </p:nvSpPr>
        <p:spPr/>
        <p:txBody>
          <a:bodyPr>
            <a:normAutofit/>
          </a:bodyPr>
          <a:lstStyle/>
          <a:p>
            <a:r>
              <a:rPr lang="en-US" sz="5000" dirty="0"/>
              <a:t>God is </a:t>
            </a:r>
            <a:r>
              <a:rPr lang="en-US" sz="5000" b="1" dirty="0">
                <a:solidFill>
                  <a:srgbClr val="FFFF00"/>
                </a:solidFill>
              </a:rPr>
              <a:t>absolutely factual  </a:t>
            </a:r>
            <a:endParaRPr lang="en-US" sz="5000" dirty="0"/>
          </a:p>
        </p:txBody>
      </p:sp>
      <p:sp>
        <p:nvSpPr>
          <p:cNvPr id="3" name="Content Placeholder 2">
            <a:extLst>
              <a:ext uri="{FF2B5EF4-FFF2-40B4-BE49-F238E27FC236}">
                <a16:creationId xmlns:a16="http://schemas.microsoft.com/office/drawing/2014/main" id="{FCEA4498-8A48-5210-9A9F-6F44759573F0}"/>
              </a:ext>
            </a:extLst>
          </p:cNvPr>
          <p:cNvSpPr>
            <a:spLocks noGrp="1"/>
          </p:cNvSpPr>
          <p:nvPr>
            <p:ph idx="1"/>
          </p:nvPr>
        </p:nvSpPr>
        <p:spPr/>
        <p:txBody>
          <a:bodyPr>
            <a:normAutofit/>
          </a:bodyPr>
          <a:lstStyle/>
          <a:p>
            <a:r>
              <a:rPr lang="en-US" sz="3200" dirty="0"/>
              <a:t>In the beginning, God created the heavens and the earth. (Genesis 1:1)</a:t>
            </a:r>
          </a:p>
          <a:p>
            <a:r>
              <a:rPr lang="en-US" sz="3200" dirty="0"/>
              <a:t>Thus says the Lord, the King of Israel and his Redeemer, the Lord of hosts: “I am the first and I am the last; besides me there is no god. Who is like me?  . . . Is there a God besides me? There is no Rock; I know not any.</a:t>
            </a:r>
            <a:br>
              <a:rPr lang="en-US" sz="3200" dirty="0"/>
            </a:br>
            <a:r>
              <a:rPr lang="en-US" sz="3200" dirty="0"/>
              <a:t>(Isaiah 44:6–8)</a:t>
            </a:r>
          </a:p>
          <a:p>
            <a:r>
              <a:rPr lang="en-US" sz="3200" dirty="0"/>
              <a:t>I am the Alpha and the Omega, the first and the last, the beginning and the end. (Revelation 22:13)</a:t>
            </a:r>
          </a:p>
          <a:p>
            <a:endParaRPr lang="en-US" sz="3200" dirty="0"/>
          </a:p>
          <a:p>
            <a:endParaRPr lang="en-US" sz="3200" dirty="0"/>
          </a:p>
          <a:p>
            <a:pPr marL="0" indent="0">
              <a:buNone/>
            </a:pPr>
            <a:endParaRPr lang="en-US" sz="3200" b="1" dirty="0">
              <a:solidFill>
                <a:srgbClr val="FFFF00"/>
              </a:solidFill>
            </a:endParaRPr>
          </a:p>
          <a:p>
            <a:pPr marL="0" indent="0">
              <a:buNone/>
            </a:pPr>
            <a:endParaRPr lang="en-US" sz="3200" b="1" dirty="0">
              <a:solidFill>
                <a:srgbClr val="FFFF00"/>
              </a:solidFill>
            </a:endParaRPr>
          </a:p>
        </p:txBody>
      </p:sp>
    </p:spTree>
    <p:extLst>
      <p:ext uri="{BB962C8B-B14F-4D97-AF65-F5344CB8AC3E}">
        <p14:creationId xmlns:p14="http://schemas.microsoft.com/office/powerpoint/2010/main" val="2079111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C2FB-7004-A887-875D-28F3C7AA8A9A}"/>
              </a:ext>
            </a:extLst>
          </p:cNvPr>
          <p:cNvSpPr>
            <a:spLocks noGrp="1"/>
          </p:cNvSpPr>
          <p:nvPr>
            <p:ph type="title"/>
          </p:nvPr>
        </p:nvSpPr>
        <p:spPr/>
        <p:txBody>
          <a:bodyPr>
            <a:normAutofit/>
          </a:bodyPr>
          <a:lstStyle/>
          <a:p>
            <a:r>
              <a:rPr lang="en-US" sz="5000" dirty="0"/>
              <a:t>God is </a:t>
            </a:r>
            <a:r>
              <a:rPr lang="en-US" sz="5000" b="1" dirty="0">
                <a:solidFill>
                  <a:srgbClr val="FFFF00"/>
                </a:solidFill>
              </a:rPr>
              <a:t>absolutely reliable  </a:t>
            </a:r>
            <a:endParaRPr lang="en-US" sz="5000" dirty="0"/>
          </a:p>
        </p:txBody>
      </p:sp>
      <p:sp>
        <p:nvSpPr>
          <p:cNvPr id="3" name="Content Placeholder 2">
            <a:extLst>
              <a:ext uri="{FF2B5EF4-FFF2-40B4-BE49-F238E27FC236}">
                <a16:creationId xmlns:a16="http://schemas.microsoft.com/office/drawing/2014/main" id="{FCEA4498-8A48-5210-9A9F-6F44759573F0}"/>
              </a:ext>
            </a:extLst>
          </p:cNvPr>
          <p:cNvSpPr>
            <a:spLocks noGrp="1"/>
          </p:cNvSpPr>
          <p:nvPr>
            <p:ph idx="1"/>
          </p:nvPr>
        </p:nvSpPr>
        <p:spPr/>
        <p:txBody>
          <a:bodyPr>
            <a:normAutofit fontScale="85000" lnSpcReduction="10000"/>
          </a:bodyPr>
          <a:lstStyle/>
          <a:p>
            <a:r>
              <a:rPr lang="en-US" sz="3200" dirty="0"/>
              <a:t>All the paths of the Lord are steadfast love and </a:t>
            </a:r>
            <a:r>
              <a:rPr lang="en-US" sz="3200" b="1" dirty="0">
                <a:solidFill>
                  <a:srgbClr val="FFFF00"/>
                </a:solidFill>
              </a:rPr>
              <a:t>faithfulness </a:t>
            </a:r>
            <a:r>
              <a:rPr lang="en-US" sz="3200" b="1" i="1" dirty="0">
                <a:solidFill>
                  <a:srgbClr val="FFFF00"/>
                </a:solidFill>
              </a:rPr>
              <a:t>[emet]</a:t>
            </a:r>
            <a:r>
              <a:rPr lang="en-US" sz="3200" b="1" dirty="0"/>
              <a:t>, </a:t>
            </a:r>
            <a:r>
              <a:rPr lang="en-US" sz="3200" dirty="0"/>
              <a:t>for those who keep his covenant and his testimonies. (Psalm 25:10). </a:t>
            </a:r>
          </a:p>
          <a:p>
            <a:r>
              <a:rPr lang="en-US" sz="3200" dirty="0"/>
              <a:t>Christ became a servant to the circumcised to show God’s </a:t>
            </a:r>
            <a:r>
              <a:rPr lang="en-US" sz="3200" b="1" dirty="0">
                <a:solidFill>
                  <a:srgbClr val="FFFF00"/>
                </a:solidFill>
              </a:rPr>
              <a:t>truthfulness </a:t>
            </a:r>
            <a:r>
              <a:rPr lang="en-US" sz="3200" b="1" i="1" dirty="0">
                <a:solidFill>
                  <a:srgbClr val="FFFF00"/>
                </a:solidFill>
              </a:rPr>
              <a:t>[alētheia]</a:t>
            </a:r>
            <a:r>
              <a:rPr lang="en-US" sz="3200" b="1" dirty="0"/>
              <a:t>, </a:t>
            </a:r>
            <a:r>
              <a:rPr lang="en-US" sz="3200" dirty="0"/>
              <a:t>in order to confirm the promises given to the patriarchs. (Romans 15:8)</a:t>
            </a:r>
          </a:p>
          <a:p>
            <a:r>
              <a:rPr lang="en-US" sz="3200" dirty="0"/>
              <a:t>Behold, the dwelling place of God is with man. He will dwell with them, and they will be his people, and God himself will be with them as their God. He will wipe away every tear from their eyes, and death shall be no more, neither shall there be mourning, nor crying, nor pain anymore, for the former things have passed away.  . . . Write this down, for these words are trustworthy and </a:t>
            </a:r>
            <a:r>
              <a:rPr lang="en-US" sz="3200" b="1" dirty="0">
                <a:solidFill>
                  <a:srgbClr val="FFFF00"/>
                </a:solidFill>
              </a:rPr>
              <a:t>true </a:t>
            </a:r>
            <a:r>
              <a:rPr lang="en-US" sz="3200" b="1" i="1" dirty="0">
                <a:solidFill>
                  <a:srgbClr val="FFFF00"/>
                </a:solidFill>
              </a:rPr>
              <a:t>[alētheia]</a:t>
            </a:r>
            <a:r>
              <a:rPr lang="en-US" sz="3200" b="1" i="1" dirty="0"/>
              <a:t>. </a:t>
            </a:r>
            <a:r>
              <a:rPr lang="en-US" sz="3200" dirty="0"/>
              <a:t>(Revelation 21:3–5) </a:t>
            </a:r>
            <a:endParaRPr lang="en-US" sz="3200" b="1" i="1" dirty="0"/>
          </a:p>
          <a:p>
            <a:endParaRPr lang="en-US" sz="3200" dirty="0"/>
          </a:p>
          <a:p>
            <a:endParaRPr lang="en-US" sz="3200" dirty="0"/>
          </a:p>
          <a:p>
            <a:endParaRPr lang="en-US" sz="3200" dirty="0"/>
          </a:p>
          <a:p>
            <a:pPr marL="0" indent="0">
              <a:buNone/>
            </a:pPr>
            <a:endParaRPr lang="en-US" sz="3200" b="1" dirty="0">
              <a:solidFill>
                <a:srgbClr val="FFFF00"/>
              </a:solidFill>
            </a:endParaRPr>
          </a:p>
          <a:p>
            <a:pPr marL="0" indent="0">
              <a:buNone/>
            </a:pPr>
            <a:endParaRPr lang="en-US" sz="3200" b="1" dirty="0">
              <a:solidFill>
                <a:srgbClr val="FFFF00"/>
              </a:solidFill>
            </a:endParaRPr>
          </a:p>
        </p:txBody>
      </p:sp>
    </p:spTree>
    <p:extLst>
      <p:ext uri="{BB962C8B-B14F-4D97-AF65-F5344CB8AC3E}">
        <p14:creationId xmlns:p14="http://schemas.microsoft.com/office/powerpoint/2010/main" val="37548708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C2FB-7004-A887-875D-28F3C7AA8A9A}"/>
              </a:ext>
            </a:extLst>
          </p:cNvPr>
          <p:cNvSpPr>
            <a:spLocks noGrp="1"/>
          </p:cNvSpPr>
          <p:nvPr>
            <p:ph type="title"/>
          </p:nvPr>
        </p:nvSpPr>
        <p:spPr/>
        <p:txBody>
          <a:bodyPr>
            <a:normAutofit/>
          </a:bodyPr>
          <a:lstStyle/>
          <a:p>
            <a:r>
              <a:rPr lang="en-US" sz="5000" dirty="0"/>
              <a:t>God is </a:t>
            </a:r>
            <a:r>
              <a:rPr lang="en-US" sz="5000" b="1" dirty="0">
                <a:solidFill>
                  <a:srgbClr val="FFFF00"/>
                </a:solidFill>
              </a:rPr>
              <a:t>absolute reality </a:t>
            </a:r>
            <a:endParaRPr lang="en-US" sz="5000" dirty="0"/>
          </a:p>
        </p:txBody>
      </p:sp>
      <p:sp>
        <p:nvSpPr>
          <p:cNvPr id="3" name="Content Placeholder 2">
            <a:extLst>
              <a:ext uri="{FF2B5EF4-FFF2-40B4-BE49-F238E27FC236}">
                <a16:creationId xmlns:a16="http://schemas.microsoft.com/office/drawing/2014/main" id="{FCEA4498-8A48-5210-9A9F-6F44759573F0}"/>
              </a:ext>
            </a:extLst>
          </p:cNvPr>
          <p:cNvSpPr>
            <a:spLocks noGrp="1"/>
          </p:cNvSpPr>
          <p:nvPr>
            <p:ph idx="1"/>
          </p:nvPr>
        </p:nvSpPr>
        <p:spPr/>
        <p:txBody>
          <a:bodyPr>
            <a:normAutofit/>
          </a:bodyPr>
          <a:lstStyle/>
          <a:p>
            <a:r>
              <a:rPr lang="en-US" sz="3200" dirty="0"/>
              <a:t>“My people have committed two evils:  they have forsaken me, the fountain of living water, and dug out cisterns for themselves, cracked cisterns that can hold no water. (Jeremiah 2:13)</a:t>
            </a:r>
          </a:p>
          <a:p>
            <a:r>
              <a:rPr lang="en-US" sz="3200" dirty="0"/>
              <a:t>Jesus said to him, “I am the way, and the </a:t>
            </a:r>
            <a:r>
              <a:rPr lang="en-US" sz="3200" b="1" dirty="0">
                <a:solidFill>
                  <a:srgbClr val="FFFF00"/>
                </a:solidFill>
              </a:rPr>
              <a:t>truth </a:t>
            </a:r>
            <a:r>
              <a:rPr lang="en-US" sz="3200" b="1" i="1" dirty="0">
                <a:solidFill>
                  <a:srgbClr val="FFFF00"/>
                </a:solidFill>
              </a:rPr>
              <a:t>[alētheia]</a:t>
            </a:r>
            <a:r>
              <a:rPr lang="en-US" sz="3200" dirty="0"/>
              <a:t>, and the life. No one comes to the Father except through me.” (John 14:6)</a:t>
            </a:r>
          </a:p>
          <a:p>
            <a:endParaRPr lang="en-US" sz="3200" dirty="0"/>
          </a:p>
          <a:p>
            <a:endParaRPr lang="en-US" sz="3200" dirty="0"/>
          </a:p>
          <a:p>
            <a:pPr marL="0" indent="0">
              <a:buNone/>
            </a:pPr>
            <a:endParaRPr lang="en-US" sz="3200" b="1" dirty="0">
              <a:solidFill>
                <a:srgbClr val="FFFF00"/>
              </a:solidFill>
            </a:endParaRPr>
          </a:p>
          <a:p>
            <a:pPr marL="0" indent="0">
              <a:buNone/>
            </a:pPr>
            <a:endParaRPr lang="en-US" sz="3200" b="1" dirty="0">
              <a:solidFill>
                <a:srgbClr val="FFFF00"/>
              </a:solidFill>
            </a:endParaRPr>
          </a:p>
        </p:txBody>
      </p:sp>
    </p:spTree>
    <p:extLst>
      <p:ext uri="{BB962C8B-B14F-4D97-AF65-F5344CB8AC3E}">
        <p14:creationId xmlns:p14="http://schemas.microsoft.com/office/powerpoint/2010/main" val="5729785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2E38C-52F4-592E-FDA7-1DD9ED941966}"/>
              </a:ext>
            </a:extLst>
          </p:cNvPr>
          <p:cNvSpPr>
            <a:spLocks noGrp="1"/>
          </p:cNvSpPr>
          <p:nvPr>
            <p:ph type="title"/>
          </p:nvPr>
        </p:nvSpPr>
        <p:spPr>
          <a:xfrm>
            <a:off x="399393" y="2220639"/>
            <a:ext cx="10258096" cy="1325563"/>
          </a:xfrm>
        </p:spPr>
        <p:txBody>
          <a:bodyPr>
            <a:noAutofit/>
          </a:bodyPr>
          <a:lstStyle/>
          <a:p>
            <a:r>
              <a:rPr lang="en-US" sz="5500" dirty="0"/>
              <a:t>Because God is </a:t>
            </a:r>
            <a:r>
              <a:rPr lang="en-US" sz="5500" b="1" dirty="0">
                <a:solidFill>
                  <a:srgbClr val="FFFF00"/>
                </a:solidFill>
              </a:rPr>
              <a:t>absolutely factual</a:t>
            </a:r>
            <a:br>
              <a:rPr lang="en-US" sz="5500" b="1" dirty="0">
                <a:solidFill>
                  <a:srgbClr val="FFFF00"/>
                </a:solidFill>
              </a:rPr>
            </a:br>
            <a:r>
              <a:rPr lang="en-US" sz="5500" b="1" dirty="0">
                <a:solidFill>
                  <a:srgbClr val="FFFF00"/>
                </a:solidFill>
              </a:rPr>
              <a:t>				absolutely reliable</a:t>
            </a:r>
            <a:br>
              <a:rPr lang="en-US" sz="5500" b="1" dirty="0">
                <a:solidFill>
                  <a:srgbClr val="FFFF00"/>
                </a:solidFill>
              </a:rPr>
            </a:br>
            <a:r>
              <a:rPr lang="en-US" sz="5500" b="1" dirty="0">
                <a:solidFill>
                  <a:srgbClr val="FFFF00"/>
                </a:solidFill>
              </a:rPr>
              <a:t>			absolute reality . . .</a:t>
            </a:r>
          </a:p>
        </p:txBody>
      </p:sp>
      <p:sp>
        <p:nvSpPr>
          <p:cNvPr id="3" name="Content Placeholder 2">
            <a:extLst>
              <a:ext uri="{FF2B5EF4-FFF2-40B4-BE49-F238E27FC236}">
                <a16:creationId xmlns:a16="http://schemas.microsoft.com/office/drawing/2014/main" id="{765DC1ED-7284-6B3F-6D73-113378E9BC81}"/>
              </a:ext>
            </a:extLst>
          </p:cNvPr>
          <p:cNvSpPr>
            <a:spLocks noGrp="1"/>
          </p:cNvSpPr>
          <p:nvPr>
            <p:ph idx="1"/>
          </p:nvPr>
        </p:nvSpPr>
        <p:spPr>
          <a:xfrm>
            <a:off x="2084990" y="4215687"/>
            <a:ext cx="9844251" cy="780941"/>
          </a:xfrm>
        </p:spPr>
        <p:txBody>
          <a:bodyPr>
            <a:noAutofit/>
          </a:bodyPr>
          <a:lstStyle/>
          <a:p>
            <a:pPr marL="0" indent="0">
              <a:buNone/>
            </a:pPr>
            <a:r>
              <a:rPr lang="en-US" sz="3500" dirty="0"/>
              <a:t> . . . I will believe what he says and live accordingly</a:t>
            </a:r>
          </a:p>
        </p:txBody>
      </p:sp>
    </p:spTree>
    <p:extLst>
      <p:ext uri="{BB962C8B-B14F-4D97-AF65-F5344CB8AC3E}">
        <p14:creationId xmlns:p14="http://schemas.microsoft.com/office/powerpoint/2010/main" val="106931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4C3FB-5CDC-AA90-A34A-783DC63CF809}"/>
              </a:ext>
            </a:extLst>
          </p:cNvPr>
          <p:cNvSpPr>
            <a:spLocks noGrp="1"/>
          </p:cNvSpPr>
          <p:nvPr>
            <p:ph type="title"/>
          </p:nvPr>
        </p:nvSpPr>
        <p:spPr/>
        <p:txBody>
          <a:bodyPr/>
          <a:lstStyle/>
          <a:p>
            <a:r>
              <a:rPr lang="en-US" dirty="0"/>
              <a:t>John 18:37–38</a:t>
            </a:r>
          </a:p>
        </p:txBody>
      </p:sp>
      <p:sp>
        <p:nvSpPr>
          <p:cNvPr id="3" name="Content Placeholder 2">
            <a:extLst>
              <a:ext uri="{FF2B5EF4-FFF2-40B4-BE49-F238E27FC236}">
                <a16:creationId xmlns:a16="http://schemas.microsoft.com/office/drawing/2014/main" id="{1CCA770A-FF3A-DA25-5ADD-FE113FB97383}"/>
              </a:ext>
            </a:extLst>
          </p:cNvPr>
          <p:cNvSpPr>
            <a:spLocks noGrp="1"/>
          </p:cNvSpPr>
          <p:nvPr>
            <p:ph idx="1"/>
          </p:nvPr>
        </p:nvSpPr>
        <p:spPr/>
        <p:txBody>
          <a:bodyPr/>
          <a:lstStyle/>
          <a:p>
            <a:pPr marL="0" indent="0" algn="just">
              <a:buNone/>
            </a:pPr>
            <a:r>
              <a:rPr lang="en-US" dirty="0">
                <a:effectLst/>
                <a:latin typeface="Helvetica" pitchFamily="2" charset="0"/>
              </a:rPr>
              <a:t>“The reason I was born and came into the world is to testify to the </a:t>
            </a:r>
            <a:r>
              <a:rPr lang="en-US" b="1" dirty="0">
                <a:solidFill>
                  <a:srgbClr val="FFFF00"/>
                </a:solidFill>
                <a:effectLst/>
                <a:latin typeface="Helvetica" pitchFamily="2" charset="0"/>
              </a:rPr>
              <a:t>truth. </a:t>
            </a:r>
            <a:r>
              <a:rPr lang="en-US" dirty="0">
                <a:effectLst/>
                <a:latin typeface="Helvetica" pitchFamily="2" charset="0"/>
              </a:rPr>
              <a:t>Everyone on the side of </a:t>
            </a:r>
            <a:r>
              <a:rPr lang="en-US" b="1" dirty="0">
                <a:solidFill>
                  <a:srgbClr val="FFFF00"/>
                </a:solidFill>
                <a:effectLst/>
                <a:latin typeface="Helvetica" pitchFamily="2" charset="0"/>
              </a:rPr>
              <a:t>truth</a:t>
            </a:r>
            <a:r>
              <a:rPr lang="en-US" dirty="0">
                <a:effectLst/>
                <a:latin typeface="Helvetica" pitchFamily="2" charset="0"/>
              </a:rPr>
              <a:t> listens to me.”</a:t>
            </a:r>
            <a:r>
              <a:rPr lang="en-US" b="1" dirty="0">
                <a:effectLst/>
                <a:latin typeface="Helvetica" pitchFamily="2" charset="0"/>
              </a:rPr>
              <a:t> </a:t>
            </a:r>
            <a:r>
              <a:rPr lang="en-US" dirty="0">
                <a:effectLst/>
                <a:latin typeface="Helvetica" pitchFamily="2" charset="0"/>
              </a:rPr>
              <a:t>Pilate said to him, “What is </a:t>
            </a:r>
            <a:r>
              <a:rPr lang="en-US" b="1" dirty="0">
                <a:solidFill>
                  <a:srgbClr val="FFFF00"/>
                </a:solidFill>
                <a:effectLst/>
                <a:latin typeface="Helvetica" pitchFamily="2" charset="0"/>
              </a:rPr>
              <a:t>truth</a:t>
            </a:r>
            <a:r>
              <a:rPr lang="en-US" dirty="0">
                <a:effectLst/>
                <a:latin typeface="Helvetica" pitchFamily="2" charset="0"/>
              </a:rPr>
              <a:t>?” </a:t>
            </a:r>
          </a:p>
          <a:p>
            <a:endParaRPr lang="en-US" dirty="0"/>
          </a:p>
        </p:txBody>
      </p:sp>
    </p:spTree>
    <p:extLst>
      <p:ext uri="{BB962C8B-B14F-4D97-AF65-F5344CB8AC3E}">
        <p14:creationId xmlns:p14="http://schemas.microsoft.com/office/powerpoint/2010/main" val="21600715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C2FB-7004-A887-875D-28F3C7AA8A9A}"/>
              </a:ext>
            </a:extLst>
          </p:cNvPr>
          <p:cNvSpPr>
            <a:spLocks noGrp="1"/>
          </p:cNvSpPr>
          <p:nvPr>
            <p:ph type="title"/>
          </p:nvPr>
        </p:nvSpPr>
        <p:spPr/>
        <p:txBody>
          <a:bodyPr>
            <a:normAutofit fontScale="90000"/>
          </a:bodyPr>
          <a:lstStyle/>
          <a:p>
            <a:r>
              <a:rPr lang="en-US" sz="5000" dirty="0"/>
              <a:t>Believe what he says and live accordingly!</a:t>
            </a:r>
          </a:p>
        </p:txBody>
      </p:sp>
      <p:sp>
        <p:nvSpPr>
          <p:cNvPr id="3" name="Content Placeholder 2">
            <a:extLst>
              <a:ext uri="{FF2B5EF4-FFF2-40B4-BE49-F238E27FC236}">
                <a16:creationId xmlns:a16="http://schemas.microsoft.com/office/drawing/2014/main" id="{FCEA4498-8A48-5210-9A9F-6F44759573F0}"/>
              </a:ext>
            </a:extLst>
          </p:cNvPr>
          <p:cNvSpPr>
            <a:spLocks noGrp="1"/>
          </p:cNvSpPr>
          <p:nvPr>
            <p:ph idx="1"/>
          </p:nvPr>
        </p:nvSpPr>
        <p:spPr/>
        <p:txBody>
          <a:bodyPr>
            <a:normAutofit/>
          </a:bodyPr>
          <a:lstStyle/>
          <a:p>
            <a:pPr marL="514350" indent="-514350">
              <a:buFont typeface="+mj-lt"/>
              <a:buAutoNum type="arabicPeriod"/>
            </a:pPr>
            <a:r>
              <a:rPr lang="en-US" sz="3200" dirty="0">
                <a:solidFill>
                  <a:srgbClr val="FFFF00"/>
                </a:solidFill>
              </a:rPr>
              <a:t>Live as though God exists. </a:t>
            </a:r>
          </a:p>
          <a:p>
            <a:pPr marL="514350" indent="-514350">
              <a:buFont typeface="+mj-lt"/>
              <a:buAutoNum type="arabicPeriod"/>
            </a:pPr>
            <a:endParaRPr lang="en-US" sz="3200" dirty="0"/>
          </a:p>
          <a:p>
            <a:endParaRPr lang="en-US" sz="3200" dirty="0"/>
          </a:p>
          <a:p>
            <a:endParaRPr lang="en-US" sz="3200" dirty="0"/>
          </a:p>
          <a:p>
            <a:pPr marL="0" indent="0">
              <a:buNone/>
            </a:pPr>
            <a:endParaRPr lang="en-US" sz="3200" b="1" dirty="0">
              <a:solidFill>
                <a:srgbClr val="FFFF00"/>
              </a:solidFill>
            </a:endParaRPr>
          </a:p>
          <a:p>
            <a:pPr marL="0" indent="0">
              <a:buNone/>
            </a:pPr>
            <a:endParaRPr lang="en-US" sz="3200" b="1" dirty="0">
              <a:solidFill>
                <a:srgbClr val="FFFF00"/>
              </a:solidFill>
            </a:endParaRPr>
          </a:p>
        </p:txBody>
      </p:sp>
    </p:spTree>
    <p:extLst>
      <p:ext uri="{BB962C8B-B14F-4D97-AF65-F5344CB8AC3E}">
        <p14:creationId xmlns:p14="http://schemas.microsoft.com/office/powerpoint/2010/main" val="12979449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C2FB-7004-A887-875D-28F3C7AA8A9A}"/>
              </a:ext>
            </a:extLst>
          </p:cNvPr>
          <p:cNvSpPr>
            <a:spLocks noGrp="1"/>
          </p:cNvSpPr>
          <p:nvPr>
            <p:ph type="title"/>
          </p:nvPr>
        </p:nvSpPr>
        <p:spPr/>
        <p:txBody>
          <a:bodyPr>
            <a:normAutofit fontScale="90000"/>
          </a:bodyPr>
          <a:lstStyle/>
          <a:p>
            <a:r>
              <a:rPr lang="en-US" sz="5000" dirty="0"/>
              <a:t>Believe what he says and live accordingly!</a:t>
            </a:r>
          </a:p>
        </p:txBody>
      </p:sp>
      <p:sp>
        <p:nvSpPr>
          <p:cNvPr id="3" name="Content Placeholder 2">
            <a:extLst>
              <a:ext uri="{FF2B5EF4-FFF2-40B4-BE49-F238E27FC236}">
                <a16:creationId xmlns:a16="http://schemas.microsoft.com/office/drawing/2014/main" id="{FCEA4498-8A48-5210-9A9F-6F44759573F0}"/>
              </a:ext>
            </a:extLst>
          </p:cNvPr>
          <p:cNvSpPr>
            <a:spLocks noGrp="1"/>
          </p:cNvSpPr>
          <p:nvPr>
            <p:ph idx="1"/>
          </p:nvPr>
        </p:nvSpPr>
        <p:spPr/>
        <p:txBody>
          <a:bodyPr>
            <a:normAutofit/>
          </a:bodyPr>
          <a:lstStyle/>
          <a:p>
            <a:pPr marL="514350" indent="-514350">
              <a:buFont typeface="+mj-lt"/>
              <a:buAutoNum type="arabicPeriod"/>
            </a:pPr>
            <a:r>
              <a:rPr lang="en-US" sz="3200" dirty="0"/>
              <a:t>Live as though God exists.</a:t>
            </a:r>
          </a:p>
          <a:p>
            <a:pPr marL="514350" indent="-514350">
              <a:buFont typeface="+mj-lt"/>
              <a:buAutoNum type="arabicPeriod"/>
            </a:pPr>
            <a:r>
              <a:rPr lang="en-US" sz="3200" dirty="0">
                <a:solidFill>
                  <a:srgbClr val="FFFF00"/>
                </a:solidFill>
              </a:rPr>
              <a:t>Live with God as the reference point for all reality.</a:t>
            </a:r>
          </a:p>
          <a:p>
            <a:endParaRPr lang="en-US" sz="3200" dirty="0"/>
          </a:p>
          <a:p>
            <a:endParaRPr lang="en-US" sz="3200" dirty="0"/>
          </a:p>
          <a:p>
            <a:pPr marL="0" indent="0">
              <a:buNone/>
            </a:pPr>
            <a:endParaRPr lang="en-US" sz="3200" b="1" dirty="0">
              <a:solidFill>
                <a:srgbClr val="FFFF00"/>
              </a:solidFill>
            </a:endParaRPr>
          </a:p>
          <a:p>
            <a:pPr marL="0" indent="0">
              <a:buNone/>
            </a:pPr>
            <a:endParaRPr lang="en-US" sz="3200" b="1" dirty="0">
              <a:solidFill>
                <a:srgbClr val="FFFF00"/>
              </a:solidFill>
            </a:endParaRPr>
          </a:p>
        </p:txBody>
      </p:sp>
    </p:spTree>
    <p:extLst>
      <p:ext uri="{BB962C8B-B14F-4D97-AF65-F5344CB8AC3E}">
        <p14:creationId xmlns:p14="http://schemas.microsoft.com/office/powerpoint/2010/main" val="1262961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C2FB-7004-A887-875D-28F3C7AA8A9A}"/>
              </a:ext>
            </a:extLst>
          </p:cNvPr>
          <p:cNvSpPr>
            <a:spLocks noGrp="1"/>
          </p:cNvSpPr>
          <p:nvPr>
            <p:ph type="title"/>
          </p:nvPr>
        </p:nvSpPr>
        <p:spPr/>
        <p:txBody>
          <a:bodyPr>
            <a:normAutofit fontScale="90000"/>
          </a:bodyPr>
          <a:lstStyle/>
          <a:p>
            <a:r>
              <a:rPr lang="en-US" sz="5000" dirty="0"/>
              <a:t>Believe what he says and live accordingly!</a:t>
            </a:r>
          </a:p>
        </p:txBody>
      </p:sp>
      <p:sp>
        <p:nvSpPr>
          <p:cNvPr id="3" name="Content Placeholder 2">
            <a:extLst>
              <a:ext uri="{FF2B5EF4-FFF2-40B4-BE49-F238E27FC236}">
                <a16:creationId xmlns:a16="http://schemas.microsoft.com/office/drawing/2014/main" id="{FCEA4498-8A48-5210-9A9F-6F44759573F0}"/>
              </a:ext>
            </a:extLst>
          </p:cNvPr>
          <p:cNvSpPr>
            <a:spLocks noGrp="1"/>
          </p:cNvSpPr>
          <p:nvPr>
            <p:ph idx="1"/>
          </p:nvPr>
        </p:nvSpPr>
        <p:spPr/>
        <p:txBody>
          <a:bodyPr>
            <a:normAutofit/>
          </a:bodyPr>
          <a:lstStyle/>
          <a:p>
            <a:pPr marL="514350" indent="-514350">
              <a:buFont typeface="+mj-lt"/>
              <a:buAutoNum type="arabicPeriod"/>
            </a:pPr>
            <a:r>
              <a:rPr lang="en-US" sz="3200" dirty="0"/>
              <a:t>Live as though God exists.</a:t>
            </a:r>
          </a:p>
          <a:p>
            <a:pPr marL="514350" indent="-514350">
              <a:buFont typeface="+mj-lt"/>
              <a:buAutoNum type="arabicPeriod"/>
            </a:pPr>
            <a:r>
              <a:rPr lang="en-US" sz="3200" dirty="0"/>
              <a:t>Live with God as the reference point for all reality.</a:t>
            </a:r>
          </a:p>
          <a:p>
            <a:pPr marL="514350" indent="-514350">
              <a:buFont typeface="+mj-lt"/>
              <a:buAutoNum type="arabicPeriod"/>
            </a:pPr>
            <a:r>
              <a:rPr lang="en-US" sz="3200" dirty="0">
                <a:solidFill>
                  <a:srgbClr val="FFFF00"/>
                </a:solidFill>
              </a:rPr>
              <a:t>Live as though God is who he says he is. </a:t>
            </a:r>
          </a:p>
          <a:p>
            <a:endParaRPr lang="en-US" sz="3200" dirty="0"/>
          </a:p>
          <a:p>
            <a:endParaRPr lang="en-US" sz="3200" dirty="0"/>
          </a:p>
          <a:p>
            <a:pPr marL="0" indent="0">
              <a:buNone/>
            </a:pPr>
            <a:endParaRPr lang="en-US" sz="3200" b="1" dirty="0">
              <a:solidFill>
                <a:srgbClr val="FFFF00"/>
              </a:solidFill>
            </a:endParaRPr>
          </a:p>
          <a:p>
            <a:pPr marL="0" indent="0">
              <a:buNone/>
            </a:pPr>
            <a:endParaRPr lang="en-US" sz="3200" b="1" dirty="0">
              <a:solidFill>
                <a:srgbClr val="FFFF00"/>
              </a:solidFill>
            </a:endParaRPr>
          </a:p>
        </p:txBody>
      </p:sp>
    </p:spTree>
    <p:extLst>
      <p:ext uri="{BB962C8B-B14F-4D97-AF65-F5344CB8AC3E}">
        <p14:creationId xmlns:p14="http://schemas.microsoft.com/office/powerpoint/2010/main" val="29198726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C2FB-7004-A887-875D-28F3C7AA8A9A}"/>
              </a:ext>
            </a:extLst>
          </p:cNvPr>
          <p:cNvSpPr>
            <a:spLocks noGrp="1"/>
          </p:cNvSpPr>
          <p:nvPr>
            <p:ph type="title"/>
          </p:nvPr>
        </p:nvSpPr>
        <p:spPr/>
        <p:txBody>
          <a:bodyPr>
            <a:normAutofit fontScale="90000"/>
          </a:bodyPr>
          <a:lstStyle/>
          <a:p>
            <a:r>
              <a:rPr lang="en-US" sz="5000" dirty="0">
                <a:solidFill>
                  <a:srgbClr val="FFFF00"/>
                </a:solidFill>
              </a:rPr>
              <a:t>Believe what he says and live accordingly!</a:t>
            </a:r>
          </a:p>
        </p:txBody>
      </p:sp>
      <p:sp>
        <p:nvSpPr>
          <p:cNvPr id="3" name="Content Placeholder 2">
            <a:extLst>
              <a:ext uri="{FF2B5EF4-FFF2-40B4-BE49-F238E27FC236}">
                <a16:creationId xmlns:a16="http://schemas.microsoft.com/office/drawing/2014/main" id="{FCEA4498-8A48-5210-9A9F-6F44759573F0}"/>
              </a:ext>
            </a:extLst>
          </p:cNvPr>
          <p:cNvSpPr>
            <a:spLocks noGrp="1"/>
          </p:cNvSpPr>
          <p:nvPr>
            <p:ph idx="1"/>
          </p:nvPr>
        </p:nvSpPr>
        <p:spPr/>
        <p:txBody>
          <a:bodyPr>
            <a:normAutofit/>
          </a:bodyPr>
          <a:lstStyle/>
          <a:p>
            <a:pPr marL="0" indent="0">
              <a:buNone/>
            </a:pPr>
            <a:r>
              <a:rPr lang="en-US" sz="3200" dirty="0"/>
              <a:t>See what great love the Father has lavished on us, that we should be called children of God! And that is what we are! (1 John 3:1)</a:t>
            </a:r>
          </a:p>
          <a:p>
            <a:endParaRPr lang="en-US" sz="3200" dirty="0"/>
          </a:p>
          <a:p>
            <a:pPr marL="0" indent="0">
              <a:buNone/>
            </a:pPr>
            <a:endParaRPr lang="en-US" sz="3200" b="1" dirty="0">
              <a:solidFill>
                <a:srgbClr val="FFFF00"/>
              </a:solidFill>
            </a:endParaRPr>
          </a:p>
          <a:p>
            <a:pPr marL="0" indent="0">
              <a:buNone/>
            </a:pPr>
            <a:endParaRPr lang="en-US" sz="3200" b="1" dirty="0">
              <a:solidFill>
                <a:srgbClr val="FFFF00"/>
              </a:solidFill>
            </a:endParaRPr>
          </a:p>
        </p:txBody>
      </p:sp>
    </p:spTree>
    <p:extLst>
      <p:ext uri="{BB962C8B-B14F-4D97-AF65-F5344CB8AC3E}">
        <p14:creationId xmlns:p14="http://schemas.microsoft.com/office/powerpoint/2010/main" val="21855709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C2FB-7004-A887-875D-28F3C7AA8A9A}"/>
              </a:ext>
            </a:extLst>
          </p:cNvPr>
          <p:cNvSpPr>
            <a:spLocks noGrp="1"/>
          </p:cNvSpPr>
          <p:nvPr>
            <p:ph type="title"/>
          </p:nvPr>
        </p:nvSpPr>
        <p:spPr/>
        <p:txBody>
          <a:bodyPr>
            <a:normAutofit fontScale="90000"/>
          </a:bodyPr>
          <a:lstStyle/>
          <a:p>
            <a:r>
              <a:rPr lang="en-US" sz="5000" dirty="0">
                <a:solidFill>
                  <a:srgbClr val="FFFF00"/>
                </a:solidFill>
              </a:rPr>
              <a:t>Believe what he says and live accordingly!</a:t>
            </a:r>
          </a:p>
        </p:txBody>
      </p:sp>
      <p:sp>
        <p:nvSpPr>
          <p:cNvPr id="3" name="Content Placeholder 2">
            <a:extLst>
              <a:ext uri="{FF2B5EF4-FFF2-40B4-BE49-F238E27FC236}">
                <a16:creationId xmlns:a16="http://schemas.microsoft.com/office/drawing/2014/main" id="{FCEA4498-8A48-5210-9A9F-6F44759573F0}"/>
              </a:ext>
            </a:extLst>
          </p:cNvPr>
          <p:cNvSpPr>
            <a:spLocks noGrp="1"/>
          </p:cNvSpPr>
          <p:nvPr>
            <p:ph idx="1"/>
          </p:nvPr>
        </p:nvSpPr>
        <p:spPr/>
        <p:txBody>
          <a:bodyPr>
            <a:normAutofit lnSpcReduction="10000"/>
          </a:bodyPr>
          <a:lstStyle/>
          <a:p>
            <a:pPr marL="0" indent="0">
              <a:buNone/>
            </a:pPr>
            <a:r>
              <a:rPr lang="en-US" sz="3200" dirty="0"/>
              <a:t>If God is for us, who is against us? He who did not withhold his own Son, but gave him up for all of us, will he not with him also give us everything else? Who will separate us from the love of Christ? Will hardship, or distress, or persecution, or famine, or nakedness, or peril, or sword? For I am convinced that neither death, nor life, nor angels, nor rulers, nor things present, nor things to come, nor powers, nor height, nor depth, nor anything else in all creation, will be able to separate us from the love of God in Christ Jesus our Lord. (Romans 8:31–39) </a:t>
            </a:r>
            <a:endParaRPr lang="en-US" sz="3200" b="1" dirty="0">
              <a:solidFill>
                <a:srgbClr val="FFFF00"/>
              </a:solidFill>
            </a:endParaRPr>
          </a:p>
        </p:txBody>
      </p:sp>
    </p:spTree>
    <p:extLst>
      <p:ext uri="{BB962C8B-B14F-4D97-AF65-F5344CB8AC3E}">
        <p14:creationId xmlns:p14="http://schemas.microsoft.com/office/powerpoint/2010/main" val="32200639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C2FB-7004-A887-875D-28F3C7AA8A9A}"/>
              </a:ext>
            </a:extLst>
          </p:cNvPr>
          <p:cNvSpPr>
            <a:spLocks noGrp="1"/>
          </p:cNvSpPr>
          <p:nvPr>
            <p:ph type="title"/>
          </p:nvPr>
        </p:nvSpPr>
        <p:spPr/>
        <p:txBody>
          <a:bodyPr>
            <a:normAutofit fontScale="90000"/>
          </a:bodyPr>
          <a:lstStyle/>
          <a:p>
            <a:r>
              <a:rPr lang="en-US" sz="5000" dirty="0">
                <a:solidFill>
                  <a:srgbClr val="FFFF00"/>
                </a:solidFill>
              </a:rPr>
              <a:t>Believe what he says and live accordingly!</a:t>
            </a:r>
          </a:p>
        </p:txBody>
      </p:sp>
      <p:sp>
        <p:nvSpPr>
          <p:cNvPr id="3" name="Content Placeholder 2">
            <a:extLst>
              <a:ext uri="{FF2B5EF4-FFF2-40B4-BE49-F238E27FC236}">
                <a16:creationId xmlns:a16="http://schemas.microsoft.com/office/drawing/2014/main" id="{FCEA4498-8A48-5210-9A9F-6F44759573F0}"/>
              </a:ext>
            </a:extLst>
          </p:cNvPr>
          <p:cNvSpPr>
            <a:spLocks noGrp="1"/>
          </p:cNvSpPr>
          <p:nvPr>
            <p:ph idx="1"/>
          </p:nvPr>
        </p:nvSpPr>
        <p:spPr/>
        <p:txBody>
          <a:bodyPr>
            <a:normAutofit/>
          </a:bodyPr>
          <a:lstStyle/>
          <a:p>
            <a:pPr marL="0" indent="0">
              <a:buNone/>
            </a:pPr>
            <a:r>
              <a:rPr lang="en-US" sz="3200" dirty="0"/>
              <a:t>We know that for those who love God all things work together for good, for those who are called according to his purpose . . . to be conformed to the image of his Son, in order that he might be the firstborn among many brothers and sisters. (Romans 8:28–29)</a:t>
            </a:r>
            <a:endParaRPr lang="en-US" sz="3200" b="1" dirty="0">
              <a:solidFill>
                <a:srgbClr val="FFFF00"/>
              </a:solidFill>
            </a:endParaRPr>
          </a:p>
        </p:txBody>
      </p:sp>
      <p:sp>
        <p:nvSpPr>
          <p:cNvPr id="4" name="TextBox 3">
            <a:extLst>
              <a:ext uri="{FF2B5EF4-FFF2-40B4-BE49-F238E27FC236}">
                <a16:creationId xmlns:a16="http://schemas.microsoft.com/office/drawing/2014/main" id="{71D04BA7-4275-F6C0-6261-FF3797CC93C8}"/>
              </a:ext>
            </a:extLst>
          </p:cNvPr>
          <p:cNvSpPr txBox="1"/>
          <p:nvPr/>
        </p:nvSpPr>
        <p:spPr>
          <a:xfrm>
            <a:off x="6011917" y="3321269"/>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3810034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C2FB-7004-A887-875D-28F3C7AA8A9A}"/>
              </a:ext>
            </a:extLst>
          </p:cNvPr>
          <p:cNvSpPr>
            <a:spLocks noGrp="1"/>
          </p:cNvSpPr>
          <p:nvPr>
            <p:ph type="title"/>
          </p:nvPr>
        </p:nvSpPr>
        <p:spPr/>
        <p:txBody>
          <a:bodyPr>
            <a:normAutofit fontScale="90000"/>
          </a:bodyPr>
          <a:lstStyle/>
          <a:p>
            <a:r>
              <a:rPr lang="en-US" sz="5000" dirty="0">
                <a:solidFill>
                  <a:srgbClr val="FFFF00"/>
                </a:solidFill>
              </a:rPr>
              <a:t>Believe what he says and live accordingly!</a:t>
            </a:r>
          </a:p>
        </p:txBody>
      </p:sp>
      <p:sp>
        <p:nvSpPr>
          <p:cNvPr id="3" name="Content Placeholder 2">
            <a:extLst>
              <a:ext uri="{FF2B5EF4-FFF2-40B4-BE49-F238E27FC236}">
                <a16:creationId xmlns:a16="http://schemas.microsoft.com/office/drawing/2014/main" id="{FCEA4498-8A48-5210-9A9F-6F44759573F0}"/>
              </a:ext>
            </a:extLst>
          </p:cNvPr>
          <p:cNvSpPr>
            <a:spLocks noGrp="1"/>
          </p:cNvSpPr>
          <p:nvPr>
            <p:ph idx="1"/>
          </p:nvPr>
        </p:nvSpPr>
        <p:spPr/>
        <p:txBody>
          <a:bodyPr>
            <a:normAutofit/>
          </a:bodyPr>
          <a:lstStyle/>
          <a:p>
            <a:pPr marL="514350" indent="-514350">
              <a:buFont typeface="+mj-lt"/>
              <a:buAutoNum type="arabicPeriod"/>
            </a:pPr>
            <a:r>
              <a:rPr lang="en-US" sz="3200" dirty="0"/>
              <a:t>Live as though God exists.</a:t>
            </a:r>
          </a:p>
          <a:p>
            <a:pPr marL="514350" indent="-514350">
              <a:buFont typeface="+mj-lt"/>
              <a:buAutoNum type="arabicPeriod"/>
            </a:pPr>
            <a:r>
              <a:rPr lang="en-US" sz="3200" dirty="0"/>
              <a:t>Live with God as the reference point for all reality.</a:t>
            </a:r>
          </a:p>
          <a:p>
            <a:pPr marL="514350" indent="-514350">
              <a:buFont typeface="+mj-lt"/>
              <a:buAutoNum type="arabicPeriod"/>
            </a:pPr>
            <a:r>
              <a:rPr lang="en-US" sz="3200" dirty="0"/>
              <a:t>Live as though God is who he says he is.</a:t>
            </a:r>
          </a:p>
          <a:p>
            <a:pPr marL="514350" indent="-514350">
              <a:buFont typeface="+mj-lt"/>
              <a:buAutoNum type="arabicPeriod"/>
            </a:pPr>
            <a:endParaRPr lang="en-US" sz="3200" dirty="0"/>
          </a:p>
          <a:p>
            <a:pPr marL="0" indent="0">
              <a:buNone/>
            </a:pPr>
            <a:br>
              <a:rPr lang="en-US" sz="3200" dirty="0"/>
            </a:br>
            <a:r>
              <a:rPr lang="en-US" sz="3200" dirty="0"/>
              <a:t>              “Lord, we believe . . . Help our unbelief!”  </a:t>
            </a:r>
          </a:p>
          <a:p>
            <a:endParaRPr lang="en-US" sz="3200" dirty="0"/>
          </a:p>
          <a:p>
            <a:endParaRPr lang="en-US" sz="3200" dirty="0"/>
          </a:p>
          <a:p>
            <a:pPr marL="0" indent="0">
              <a:buNone/>
            </a:pPr>
            <a:endParaRPr lang="en-US" sz="3200" b="1" dirty="0">
              <a:solidFill>
                <a:srgbClr val="FFFF00"/>
              </a:solidFill>
            </a:endParaRPr>
          </a:p>
          <a:p>
            <a:pPr marL="0" indent="0">
              <a:buNone/>
            </a:pPr>
            <a:endParaRPr lang="en-US" sz="3200" b="1" dirty="0">
              <a:solidFill>
                <a:srgbClr val="FFFF00"/>
              </a:solidFill>
            </a:endParaRPr>
          </a:p>
        </p:txBody>
      </p:sp>
    </p:spTree>
    <p:extLst>
      <p:ext uri="{BB962C8B-B14F-4D97-AF65-F5344CB8AC3E}">
        <p14:creationId xmlns:p14="http://schemas.microsoft.com/office/powerpoint/2010/main" val="13167709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movie poster with a person and person on a horse&#10;&#10;Description automatically generated">
            <a:extLst>
              <a:ext uri="{FF2B5EF4-FFF2-40B4-BE49-F238E27FC236}">
                <a16:creationId xmlns:a16="http://schemas.microsoft.com/office/drawing/2014/main" id="{D585C4AB-FD16-F176-EDE7-73A273E51867}"/>
              </a:ext>
            </a:extLst>
          </p:cNvPr>
          <p:cNvPicPr>
            <a:picLocks noChangeAspect="1"/>
          </p:cNvPicPr>
          <p:nvPr/>
        </p:nvPicPr>
        <p:blipFill>
          <a:blip r:embed="rId2"/>
          <a:stretch>
            <a:fillRect/>
          </a:stretch>
        </p:blipFill>
        <p:spPr>
          <a:xfrm>
            <a:off x="3838575" y="0"/>
            <a:ext cx="4514850" cy="6858000"/>
          </a:xfrm>
          <a:prstGeom prst="rect">
            <a:avLst/>
          </a:prstGeom>
        </p:spPr>
      </p:pic>
    </p:spTree>
    <p:extLst>
      <p:ext uri="{BB962C8B-B14F-4D97-AF65-F5344CB8AC3E}">
        <p14:creationId xmlns:p14="http://schemas.microsoft.com/office/powerpoint/2010/main" val="3226468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22ADD-711F-B32D-F66B-1B45DCC8443B}"/>
              </a:ext>
            </a:extLst>
          </p:cNvPr>
          <p:cNvSpPr>
            <a:spLocks noGrp="1"/>
          </p:cNvSpPr>
          <p:nvPr>
            <p:ph type="title"/>
          </p:nvPr>
        </p:nvSpPr>
        <p:spPr>
          <a:xfrm>
            <a:off x="838200" y="2766219"/>
            <a:ext cx="10515600" cy="1325563"/>
          </a:xfrm>
        </p:spPr>
        <p:txBody>
          <a:bodyPr>
            <a:normAutofit/>
          </a:bodyPr>
          <a:lstStyle/>
          <a:p>
            <a:pPr algn="ctr"/>
            <a:r>
              <a:rPr lang="en-US" sz="7000" dirty="0"/>
              <a:t>Be true to ____________</a:t>
            </a:r>
          </a:p>
        </p:txBody>
      </p:sp>
    </p:spTree>
    <p:extLst>
      <p:ext uri="{BB962C8B-B14F-4D97-AF65-F5344CB8AC3E}">
        <p14:creationId xmlns:p14="http://schemas.microsoft.com/office/powerpoint/2010/main" val="2810326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22ADD-711F-B32D-F66B-1B45DCC8443B}"/>
              </a:ext>
            </a:extLst>
          </p:cNvPr>
          <p:cNvSpPr>
            <a:spLocks noGrp="1"/>
          </p:cNvSpPr>
          <p:nvPr>
            <p:ph type="title"/>
          </p:nvPr>
        </p:nvSpPr>
        <p:spPr>
          <a:xfrm>
            <a:off x="838200" y="2766219"/>
            <a:ext cx="10515600" cy="1325563"/>
          </a:xfrm>
        </p:spPr>
        <p:txBody>
          <a:bodyPr>
            <a:normAutofit/>
          </a:bodyPr>
          <a:lstStyle/>
          <a:p>
            <a:pPr algn="ctr"/>
            <a:r>
              <a:rPr lang="en-US" sz="7000" dirty="0"/>
              <a:t>Be true to </a:t>
            </a:r>
            <a:r>
              <a:rPr lang="en-US" sz="7000" b="1" dirty="0">
                <a:solidFill>
                  <a:srgbClr val="FFFF00"/>
                </a:solidFill>
              </a:rPr>
              <a:t>yourself</a:t>
            </a:r>
          </a:p>
        </p:txBody>
      </p:sp>
    </p:spTree>
    <p:extLst>
      <p:ext uri="{BB962C8B-B14F-4D97-AF65-F5344CB8AC3E}">
        <p14:creationId xmlns:p14="http://schemas.microsoft.com/office/powerpoint/2010/main" val="3615999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22ADD-711F-B32D-F66B-1B45DCC8443B}"/>
              </a:ext>
            </a:extLst>
          </p:cNvPr>
          <p:cNvSpPr>
            <a:spLocks noGrp="1"/>
          </p:cNvSpPr>
          <p:nvPr>
            <p:ph type="title"/>
          </p:nvPr>
        </p:nvSpPr>
        <p:spPr>
          <a:xfrm>
            <a:off x="838200" y="2766219"/>
            <a:ext cx="10515600" cy="1325563"/>
          </a:xfrm>
        </p:spPr>
        <p:txBody>
          <a:bodyPr>
            <a:normAutofit/>
          </a:bodyPr>
          <a:lstStyle/>
          <a:p>
            <a:pPr algn="ctr"/>
            <a:r>
              <a:rPr lang="en-US" sz="7000" dirty="0"/>
              <a:t>You do _____</a:t>
            </a:r>
          </a:p>
        </p:txBody>
      </p:sp>
    </p:spTree>
    <p:extLst>
      <p:ext uri="{BB962C8B-B14F-4D97-AF65-F5344CB8AC3E}">
        <p14:creationId xmlns:p14="http://schemas.microsoft.com/office/powerpoint/2010/main" val="3169777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22ADD-711F-B32D-F66B-1B45DCC8443B}"/>
              </a:ext>
            </a:extLst>
          </p:cNvPr>
          <p:cNvSpPr>
            <a:spLocks noGrp="1"/>
          </p:cNvSpPr>
          <p:nvPr>
            <p:ph type="title"/>
          </p:nvPr>
        </p:nvSpPr>
        <p:spPr>
          <a:xfrm>
            <a:off x="838200" y="2766219"/>
            <a:ext cx="10515600" cy="1325563"/>
          </a:xfrm>
        </p:spPr>
        <p:txBody>
          <a:bodyPr>
            <a:normAutofit/>
          </a:bodyPr>
          <a:lstStyle/>
          <a:p>
            <a:pPr algn="ctr"/>
            <a:r>
              <a:rPr lang="en-US" sz="7000" dirty="0"/>
              <a:t>You do </a:t>
            </a:r>
            <a:r>
              <a:rPr lang="en-US" sz="7000" b="1" dirty="0">
                <a:solidFill>
                  <a:srgbClr val="FFFF00"/>
                </a:solidFill>
              </a:rPr>
              <a:t>you</a:t>
            </a:r>
          </a:p>
        </p:txBody>
      </p:sp>
    </p:spTree>
    <p:extLst>
      <p:ext uri="{BB962C8B-B14F-4D97-AF65-F5344CB8AC3E}">
        <p14:creationId xmlns:p14="http://schemas.microsoft.com/office/powerpoint/2010/main" val="3731527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22ADD-711F-B32D-F66B-1B45DCC8443B}"/>
              </a:ext>
            </a:extLst>
          </p:cNvPr>
          <p:cNvSpPr>
            <a:spLocks noGrp="1"/>
          </p:cNvSpPr>
          <p:nvPr>
            <p:ph type="title"/>
          </p:nvPr>
        </p:nvSpPr>
        <p:spPr>
          <a:xfrm>
            <a:off x="838200" y="2766219"/>
            <a:ext cx="10515600" cy="1325563"/>
          </a:xfrm>
        </p:spPr>
        <p:txBody>
          <a:bodyPr>
            <a:normAutofit/>
          </a:bodyPr>
          <a:lstStyle/>
          <a:p>
            <a:pPr algn="ctr"/>
            <a:r>
              <a:rPr lang="en-US" sz="7000" dirty="0"/>
              <a:t>Speak ________ truth</a:t>
            </a:r>
          </a:p>
        </p:txBody>
      </p:sp>
    </p:spTree>
    <p:extLst>
      <p:ext uri="{BB962C8B-B14F-4D97-AF65-F5344CB8AC3E}">
        <p14:creationId xmlns:p14="http://schemas.microsoft.com/office/powerpoint/2010/main" val="399046656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538D9D"/>
      </a:hlink>
      <a:folHlink>
        <a:srgbClr val="A5738E"/>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3A418E6B-C5F0-4B95-8D77-61E3EF3B5DF5}"/>
    </a:ext>
  </a:extLst>
</a:theme>
</file>

<file path=docProps/app.xml><?xml version="1.0" encoding="utf-8"?>
<Properties xmlns="http://schemas.openxmlformats.org/officeDocument/2006/extended-properties" xmlns:vt="http://schemas.openxmlformats.org/officeDocument/2006/docPropsVTypes">
  <Template>Office Theme</Template>
  <TotalTime>3295</TotalTime>
  <Words>1389</Words>
  <Application>Microsoft Macintosh PowerPoint</Application>
  <PresentationFormat>Widescreen</PresentationFormat>
  <Paragraphs>94</Paragraphs>
  <Slides>36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Aptos</vt:lpstr>
      <vt:lpstr>Aptos Display</vt:lpstr>
      <vt:lpstr>Arial</vt:lpstr>
      <vt:lpstr>Helvetica</vt:lpstr>
      <vt:lpstr>Office Theme</vt:lpstr>
      <vt:lpstr>PowerPoint Presentation</vt:lpstr>
      <vt:lpstr>What is truth? </vt:lpstr>
      <vt:lpstr>John 18:37–38</vt:lpstr>
      <vt:lpstr>PowerPoint Presentation</vt:lpstr>
      <vt:lpstr>Be true to ____________</vt:lpstr>
      <vt:lpstr>Be true to yourself</vt:lpstr>
      <vt:lpstr>You do _____</vt:lpstr>
      <vt:lpstr>You do you</vt:lpstr>
      <vt:lpstr>Speak ________ truth</vt:lpstr>
      <vt:lpstr>Speak your truth</vt:lpstr>
      <vt:lpstr>PowerPoint Presentation</vt:lpstr>
      <vt:lpstr>God is absolute truth</vt:lpstr>
      <vt:lpstr>Because God is absolute truth . . .</vt:lpstr>
      <vt:lpstr>Truth in the Bible </vt:lpstr>
      <vt:lpstr>Truth in the Bible </vt:lpstr>
      <vt:lpstr>Factual</vt:lpstr>
      <vt:lpstr>Factual</vt:lpstr>
      <vt:lpstr>Factual</vt:lpstr>
      <vt:lpstr>Reliable</vt:lpstr>
      <vt:lpstr>Reliable</vt:lpstr>
      <vt:lpstr>Reliable</vt:lpstr>
      <vt:lpstr>Reality</vt:lpstr>
      <vt:lpstr>Reality</vt:lpstr>
      <vt:lpstr>Reality</vt:lpstr>
      <vt:lpstr>God is absolute truth </vt:lpstr>
      <vt:lpstr>God is absolutely factual  </vt:lpstr>
      <vt:lpstr>God is absolutely reliable  </vt:lpstr>
      <vt:lpstr>God is absolute reality </vt:lpstr>
      <vt:lpstr>Because God is absolutely factual     absolutely reliable    absolute reality . . .</vt:lpstr>
      <vt:lpstr>Believe what he says and live accordingly!</vt:lpstr>
      <vt:lpstr>Believe what he says and live accordingly!</vt:lpstr>
      <vt:lpstr>Believe what he says and live accordingly!</vt:lpstr>
      <vt:lpstr>Believe what he says and live accordingly!</vt:lpstr>
      <vt:lpstr>Believe what he says and live accordingly!</vt:lpstr>
      <vt:lpstr>Believe what he says and live accordingly!</vt:lpstr>
      <vt:lpstr>Believe what he says and live accordingly!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Stephen Langley</dc:creator>
  <cp:lastModifiedBy>Stephen Langley</cp:lastModifiedBy>
  <cp:revision>6</cp:revision>
  <dcterms:created xsi:type="dcterms:W3CDTF">2024-07-30T09:49:30Z</dcterms:created>
  <dcterms:modified xsi:type="dcterms:W3CDTF">2024-08-10T18:41:57Z</dcterms:modified>
</cp:coreProperties>
</file>