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64" r:id="rId5"/>
    <p:sldId id="324" r:id="rId6"/>
    <p:sldId id="313" r:id="rId7"/>
    <p:sldId id="329" r:id="rId8"/>
    <p:sldId id="337" r:id="rId9"/>
    <p:sldId id="338" r:id="rId10"/>
    <p:sldId id="334" r:id="rId11"/>
    <p:sldId id="321" r:id="rId12"/>
    <p:sldId id="328" r:id="rId13"/>
    <p:sldId id="336" r:id="rId14"/>
    <p:sldId id="331" r:id="rId15"/>
    <p:sldId id="339" r:id="rId16"/>
    <p:sldId id="312" r:id="rId17"/>
    <p:sldId id="326" r:id="rId18"/>
    <p:sldId id="314" r:id="rId19"/>
    <p:sldId id="316" r:id="rId20"/>
    <p:sldId id="322" r:id="rId21"/>
    <p:sldId id="319" r:id="rId22"/>
    <p:sldId id="32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335536-BA1B-46F2-B446-B12E03245A43}" v="2046" dt="2024-07-14T06:32:07.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62" autoAdjust="0"/>
    <p:restoredTop sz="94619" autoAdjust="0"/>
  </p:normalViewPr>
  <p:slideViewPr>
    <p:cSldViewPr snapToGrid="0">
      <p:cViewPr varScale="1">
        <p:scale>
          <a:sx n="71" d="100"/>
          <a:sy n="71" d="100"/>
        </p:scale>
        <p:origin x="68"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dirty="0"/>
            <a:t>Written WORD</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dirty="0"/>
            <a:t>prophetic word</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dirty="0"/>
            <a:t>prayer</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F143128F-0CCD-4345-9ADD-860A6C0D6760}">
      <dgm:prSet/>
      <dgm:spPr/>
      <dgm:t>
        <a:bodyPr/>
        <a:lstStyle/>
        <a:p>
          <a:pPr>
            <a:lnSpc>
              <a:spcPct val="100000"/>
            </a:lnSpc>
            <a:defRPr cap="all"/>
          </a:pPr>
          <a:r>
            <a:rPr lang="en-US" dirty="0"/>
            <a:t>PERSONAL word</a:t>
          </a:r>
        </a:p>
      </dgm:t>
    </dgm:pt>
    <dgm:pt modelId="{4BFEB62E-7C3C-4422-9A01-AC287E02DD8D}" type="parTrans" cxnId="{17F4C8F0-C4E7-4851-B3C6-9482DC7F8337}">
      <dgm:prSet/>
      <dgm:spPr/>
      <dgm:t>
        <a:bodyPr/>
        <a:lstStyle/>
        <a:p>
          <a:endParaRPr lang="en-ZA"/>
        </a:p>
      </dgm:t>
    </dgm:pt>
    <dgm:pt modelId="{09A8ED86-7A09-4CFD-A33A-3B0F91DA3CE1}" type="sibTrans" cxnId="{17F4C8F0-C4E7-4851-B3C6-9482DC7F8337}">
      <dgm:prSet/>
      <dgm:spPr/>
      <dgm:t>
        <a:bodyPr/>
        <a:lstStyle/>
        <a:p>
          <a:endParaRPr lang="en-ZA"/>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4" custLinFactNeighborX="-21468" custLinFactNeighborY="4436"/>
      <dgm:spPr>
        <a:prstGeom prst="ellipse">
          <a:avLst/>
        </a:prstGeom>
      </dgm:spPr>
    </dgm:pt>
    <dgm:pt modelId="{8FA2F131-CD01-4CBD-B7A5-1B9B5E7F0402}" type="pres">
      <dgm:prSet presAssocID="{40FC4FFE-8987-4A26-B7F4-8A516F18ADAE}" presName="iconRect" presStyleLbl="node1" presStyleIdx="0" presStyleCnt="4" custLinFactNeighborX="-35434" custLinFactNeighborY="7731"/>
      <dgm:spPr>
        <a:blipFill rotWithShape="1">
          <a:blip xmlns:r="http://schemas.openxmlformats.org/officeDocument/2006/relationships" r:embed="rId1"/>
          <a:srcRect/>
          <a:stretch>
            <a:fillRect l="-11000" r="-11000"/>
          </a:stretch>
        </a:blipFill>
        <a:ln>
          <a:noFill/>
        </a:ln>
      </dgm:spPr>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4" custScaleX="84414" custLinFactNeighborX="-7332" custLinFactNeighborY="-23439">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4" custLinFactNeighborX="-6530" custLinFactNeighborY="8318"/>
      <dgm:spPr>
        <a:prstGeom prst="ellipse">
          <a:avLst/>
        </a:prstGeom>
      </dgm:spPr>
    </dgm:pt>
    <dgm:pt modelId="{E94F35BC-9C76-400A-BBCA-0032259E2E5A}" type="pres">
      <dgm:prSet presAssocID="{49225C73-1633-42F1-AB3B-7CB183E5F8B8}" presName="iconRect" presStyleLbl="node1" presStyleIdx="1" presStyleCnt="4" custLinFactNeighborX="-10811" custLinFactNeighborY="12809"/>
      <dgm:spPr>
        <a:blipFill rotWithShape="1">
          <a:blip xmlns:r="http://schemas.openxmlformats.org/officeDocument/2006/relationships" r:embed="rId2"/>
          <a:srcRect/>
          <a:stretch>
            <a:fillRect t="-3000" b="-3000"/>
          </a:stretch>
        </a:blipFill>
        <a:ln>
          <a:noFill/>
        </a:ln>
      </dgm:spPr>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4" custLinFactNeighborX="-1906" custLinFactNeighborY="-23439">
        <dgm:presLayoutVars>
          <dgm:chMax val="1"/>
          <dgm:chPref val="1"/>
        </dgm:presLayoutVars>
      </dgm:prSet>
      <dgm:spPr/>
    </dgm:pt>
    <dgm:pt modelId="{A47947BB-708D-4F7E-B072-3C2E42B34B24}" type="pres">
      <dgm:prSet presAssocID="{9646853A-8964-4519-A5B1-0B7D18B2983D}" presName="sibTrans" presStyleCnt="0"/>
      <dgm:spPr/>
    </dgm:pt>
    <dgm:pt modelId="{EE1BA3EC-08C5-4685-B9D8-1542D3DF19CC}" type="pres">
      <dgm:prSet presAssocID="{F143128F-0CCD-4345-9ADD-860A6C0D6760}" presName="compNode" presStyleCnt="0"/>
      <dgm:spPr/>
    </dgm:pt>
    <dgm:pt modelId="{DC945572-3967-4F8F-8A1D-AB5481AE0B11}" type="pres">
      <dgm:prSet presAssocID="{F143128F-0CCD-4345-9ADD-860A6C0D6760}" presName="iconBgRect" presStyleLbl="bgShp" presStyleIdx="2" presStyleCnt="4" custLinFactNeighborX="-4885" custLinFactNeighborY="4661"/>
      <dgm:spPr>
        <a:prstGeom prst="flowChartConnector">
          <a:avLst/>
        </a:prstGeom>
      </dgm:spPr>
    </dgm:pt>
    <dgm:pt modelId="{6FD58132-CB57-485E-8315-C5FA17808B75}" type="pres">
      <dgm:prSet presAssocID="{F143128F-0CCD-4345-9ADD-860A6C0D6760}" presName="iconRect" presStyleLbl="node1" presStyleIdx="2" presStyleCnt="4" custLinFactNeighborX="-8570" custLinFactNeighborY="9744"/>
      <dgm:spPr>
        <a:blipFill rotWithShape="1">
          <a:blip xmlns:r="http://schemas.openxmlformats.org/officeDocument/2006/relationships" r:embed="rId3"/>
          <a:srcRect/>
          <a:stretch>
            <a:fillRect/>
          </a:stretch>
        </a:blipFill>
      </dgm:spPr>
    </dgm:pt>
    <dgm:pt modelId="{1D7A133C-7AA3-4ED3-B873-B7F891DC7EF5}" type="pres">
      <dgm:prSet presAssocID="{F143128F-0CCD-4345-9ADD-860A6C0D6760}" presName="spaceRect" presStyleCnt="0"/>
      <dgm:spPr/>
    </dgm:pt>
    <dgm:pt modelId="{9013E665-A911-4C66-B81A-5220803167F3}" type="pres">
      <dgm:prSet presAssocID="{F143128F-0CCD-4345-9ADD-860A6C0D6760}" presName="textRect" presStyleLbl="revTx" presStyleIdx="2" presStyleCnt="4" custLinFactNeighborX="1115" custLinFactNeighborY="-23439">
        <dgm:presLayoutVars>
          <dgm:chMax val="1"/>
          <dgm:chPref val="1"/>
        </dgm:presLayoutVars>
      </dgm:prSet>
      <dgm:spPr/>
    </dgm:pt>
    <dgm:pt modelId="{6922F812-308C-4021-8655-B1281AB44D3B}" type="pres">
      <dgm:prSet presAssocID="{09A8ED86-7A09-4CFD-A33A-3B0F91DA3CE1}"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3" presStyleCnt="4" custLinFactNeighborX="2839" custLinFactNeighborY="5130"/>
      <dgm:spPr>
        <a:prstGeom prst="ellipse">
          <a:avLst/>
        </a:prstGeom>
      </dgm:spPr>
    </dgm:pt>
    <dgm:pt modelId="{F09AEBFF-D2D3-4FFF-AD65-C3CEAEEB10F2}" type="pres">
      <dgm:prSet presAssocID="{1C383F32-22E8-4F62-A3E0-BDC3D5F48992}" presName="iconRect" presStyleLbl="node1" presStyleIdx="3" presStyleCnt="4" custLinFactNeighborX="6965" custLinFactNeighborY="10079"/>
      <dgm:spPr>
        <a:blipFill rotWithShape="1">
          <a:blip xmlns:r="http://schemas.openxmlformats.org/officeDocument/2006/relationships" r:embed="rId4"/>
          <a:srcRect/>
          <a:stretch>
            <a:fillRect/>
          </a:stretch>
        </a:blipFill>
        <a:ln>
          <a:noFill/>
        </a:ln>
      </dgm:spPr>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3" presStyleCnt="4" custLinFactNeighborX="7959" custLinFactNeighborY="-23439">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3" destOrd="0" parTransId="{A7920A2F-3244-4159-AF04-6A1D38B7B317}" sibTransId="{8500F72A-2C6D-4FDF-9C1D-CA691380EB0B}"/>
    <dgm:cxn modelId="{967DB189-9F03-416E-ADB1-F17E740DC057}" type="presOf" srcId="{F143128F-0CCD-4345-9ADD-860A6C0D6760}" destId="{9013E665-A911-4C66-B81A-5220803167F3}" srcOrd="0" destOrd="0" presId="urn:microsoft.com/office/officeart/2018/5/layout/IconLeafLabelList"/>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17F4C8F0-C4E7-4851-B3C6-9482DC7F8337}" srcId="{01A66772-F185-4D58-B8BB-E9370D7A7A2B}" destId="{F143128F-0CCD-4345-9ADD-860A6C0D6760}" srcOrd="2" destOrd="0" parTransId="{4BFEB62E-7C3C-4422-9A01-AC287E02DD8D}" sibTransId="{09A8ED86-7A09-4CFD-A33A-3B0F91DA3CE1}"/>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5FC9152F-F0FD-4923-9969-25F8DB828580}" type="presParOf" srcId="{B6056BFB-47D7-4C5F-BA11-2CB63C56A52D}" destId="{EE1BA3EC-08C5-4685-B9D8-1542D3DF19CC}" srcOrd="4" destOrd="0" presId="urn:microsoft.com/office/officeart/2018/5/layout/IconLeafLabelList"/>
    <dgm:cxn modelId="{370DD5EF-693E-4734-95B8-11D430CC0563}" type="presParOf" srcId="{EE1BA3EC-08C5-4685-B9D8-1542D3DF19CC}" destId="{DC945572-3967-4F8F-8A1D-AB5481AE0B11}" srcOrd="0" destOrd="0" presId="urn:microsoft.com/office/officeart/2018/5/layout/IconLeafLabelList"/>
    <dgm:cxn modelId="{64EF7588-21A4-4643-BBD1-174781540535}" type="presParOf" srcId="{EE1BA3EC-08C5-4685-B9D8-1542D3DF19CC}" destId="{6FD58132-CB57-485E-8315-C5FA17808B75}" srcOrd="1" destOrd="0" presId="urn:microsoft.com/office/officeart/2018/5/layout/IconLeafLabelList"/>
    <dgm:cxn modelId="{B4826AA8-2D01-4211-8533-EE2A8F2659B0}" type="presParOf" srcId="{EE1BA3EC-08C5-4685-B9D8-1542D3DF19CC}" destId="{1D7A133C-7AA3-4ED3-B873-B7F891DC7EF5}" srcOrd="2" destOrd="0" presId="urn:microsoft.com/office/officeart/2018/5/layout/IconLeafLabelList"/>
    <dgm:cxn modelId="{90B99407-38EC-460D-8B65-A447C6C611A0}" type="presParOf" srcId="{EE1BA3EC-08C5-4685-B9D8-1542D3DF19CC}" destId="{9013E665-A911-4C66-B81A-5220803167F3}" srcOrd="3" destOrd="0" presId="urn:microsoft.com/office/officeart/2018/5/layout/IconLeafLabelList"/>
    <dgm:cxn modelId="{62FC5FCF-8B50-4C44-BFAE-EEEB8B7568B3}" type="presParOf" srcId="{B6056BFB-47D7-4C5F-BA11-2CB63C56A52D}" destId="{6922F812-308C-4021-8655-B1281AB44D3B}" srcOrd="5" destOrd="0" presId="urn:microsoft.com/office/officeart/2018/5/layout/IconLeafLabelList"/>
    <dgm:cxn modelId="{75E30F4F-0E76-457B-9D4F-CDE27C2F7F77}" type="presParOf" srcId="{B6056BFB-47D7-4C5F-BA11-2CB63C56A52D}" destId="{BDCD0AC9-D564-4025-AD8A-36664A6CBE31}" srcOrd="6"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504615" y="765500"/>
          <a:ext cx="1255425" cy="12554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786439" y="1033048"/>
          <a:ext cx="720326" cy="720326"/>
        </a:xfrm>
        <a:prstGeom prst="rect">
          <a:avLst/>
        </a:prstGeom>
        <a:blipFill rotWithShape="1">
          <a:blip xmlns:r="http://schemas.openxmlformats.org/officeDocument/2006/relationships" r:embed="rId1"/>
          <a:srcRect/>
          <a:stretch>
            <a:fillRect l="-11000" r="-11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80814" y="2187509"/>
          <a:ext cx="146652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Written WORD</a:t>
          </a:r>
        </a:p>
      </dsp:txBody>
      <dsp:txXfrm>
        <a:off x="380814" y="2187509"/>
        <a:ext cx="1466527" cy="720000"/>
      </dsp:txXfrm>
    </dsp:sp>
    <dsp:sp modelId="{543C18BC-1989-44B2-9862-C670C61D3452}">
      <dsp:nvSpPr>
        <dsp:cNvPr id="0" name=""/>
        <dsp:cNvSpPr/>
      </dsp:nvSpPr>
      <dsp:spPr>
        <a:xfrm>
          <a:off x="3110388" y="814236"/>
          <a:ext cx="1255425" cy="12554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3382043" y="1069626"/>
          <a:ext cx="720326" cy="720326"/>
        </a:xfrm>
        <a:prstGeom prst="rect">
          <a:avLst/>
        </a:prstGeom>
        <a:blipFill rotWithShape="1">
          <a:blip xmlns:r="http://schemas.openxmlformats.org/officeDocument/2006/relationships" r:embed="rId2"/>
          <a:srcRect/>
          <a:stretch>
            <a:fillRect t="-3000" b="-3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2751816" y="2187509"/>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prophetic word</a:t>
          </a:r>
        </a:p>
      </dsp:txBody>
      <dsp:txXfrm>
        <a:off x="2751816" y="2187509"/>
        <a:ext cx="2058075" cy="720000"/>
      </dsp:txXfrm>
    </dsp:sp>
    <dsp:sp modelId="{DC945572-3967-4F8F-8A1D-AB5481AE0B11}">
      <dsp:nvSpPr>
        <dsp:cNvPr id="0" name=""/>
        <dsp:cNvSpPr/>
      </dsp:nvSpPr>
      <dsp:spPr>
        <a:xfrm>
          <a:off x="5549278" y="768325"/>
          <a:ext cx="1255425" cy="1255425"/>
        </a:xfrm>
        <a:prstGeom prst="flowChartConnector">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D58132-CB57-485E-8315-C5FA17808B75}">
      <dsp:nvSpPr>
        <dsp:cNvPr id="0" name=""/>
        <dsp:cNvSpPr/>
      </dsp:nvSpPr>
      <dsp:spPr>
        <a:xfrm>
          <a:off x="5816423" y="1047548"/>
          <a:ext cx="720326" cy="720326"/>
        </a:xfrm>
        <a:prstGeom prst="rect">
          <a:avLst/>
        </a:prstGeom>
        <a:blipFill rotWithShape="1">
          <a:blip xmlns:r="http://schemas.openxmlformats.org/officeDocument/2006/relationships" r:embed="rId3"/>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13E665-A911-4C66-B81A-5220803167F3}">
      <dsp:nvSpPr>
        <dsp:cNvPr id="0" name=""/>
        <dsp:cNvSpPr/>
      </dsp:nvSpPr>
      <dsp:spPr>
        <a:xfrm>
          <a:off x="5232229" y="2187509"/>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PERSONAL word</a:t>
          </a:r>
        </a:p>
      </dsp:txBody>
      <dsp:txXfrm>
        <a:off x="5232229" y="2187509"/>
        <a:ext cx="2058075" cy="720000"/>
      </dsp:txXfrm>
    </dsp:sp>
    <dsp:sp modelId="{5BDDFF18-9AEC-4E5E-B9AA-33D86F01A63E}">
      <dsp:nvSpPr>
        <dsp:cNvPr id="0" name=""/>
        <dsp:cNvSpPr/>
      </dsp:nvSpPr>
      <dsp:spPr>
        <a:xfrm>
          <a:off x="8064485" y="774213"/>
          <a:ext cx="1255425" cy="125542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346564" y="1049961"/>
          <a:ext cx="720326" cy="720326"/>
        </a:xfrm>
        <a:prstGeom prst="rect">
          <a:avLst/>
        </a:prstGeom>
        <a:blipFill rotWithShape="1">
          <a:blip xmlns:r="http://schemas.openxmlformats.org/officeDocument/2006/relationships" r:embed="rId4"/>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791321" y="2187509"/>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prayer</a:t>
          </a:r>
        </a:p>
      </dsp:txBody>
      <dsp:txXfrm>
        <a:off x="7791321" y="2187509"/>
        <a:ext cx="2058075"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7/14/2024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0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7/14/2024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7/14/2024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7/14/2024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7/14/2024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7/14/2024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7/14/2024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hyperlink" Target="https://biblehub.com/hebrews/4-13.htm" TargetMode="External"/><Relationship Id="rId2" Type="http://schemas.openxmlformats.org/officeDocument/2006/relationships/hyperlink" Target="https://biblehub.com/hebrews/4-12.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biblehub.com/exodus/33-11.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iblehub.com/exodus/33-8.htm" TargetMode="External"/><Relationship Id="rId2" Type="http://schemas.openxmlformats.org/officeDocument/2006/relationships/hyperlink" Target="http://biblehub.com/exodus/33-7.htm" TargetMode="External"/><Relationship Id="rId1" Type="http://schemas.openxmlformats.org/officeDocument/2006/relationships/slideLayout" Target="../slideLayouts/slideLayout2.xml"/><Relationship Id="rId6" Type="http://schemas.openxmlformats.org/officeDocument/2006/relationships/hyperlink" Target="http://biblehub.com/exodus/33-11.htm" TargetMode="External"/><Relationship Id="rId5" Type="http://schemas.openxmlformats.org/officeDocument/2006/relationships/hyperlink" Target="http://biblehub.com/exodus/33-10.htm" TargetMode="External"/><Relationship Id="rId4" Type="http://schemas.openxmlformats.org/officeDocument/2006/relationships/hyperlink" Target="http://biblehub.com/exodus/33-9.ht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ZA"/>
          </a:p>
        </p:txBody>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ZA"/>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500660"/>
            <a:ext cx="8649738" cy="1609786"/>
          </a:xfrm>
        </p:spPr>
        <p:txBody>
          <a:bodyPr>
            <a:normAutofit/>
          </a:bodyPr>
          <a:lstStyle/>
          <a:p>
            <a:r>
              <a:rPr lang="en-US" sz="6800" dirty="0"/>
              <a:t>Because God is…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014651"/>
            <a:ext cx="8652788" cy="1124612"/>
          </a:xfrm>
        </p:spPr>
        <p:txBody>
          <a:bodyPr>
            <a:normAutofit/>
          </a:bodyPr>
          <a:lstStyle/>
          <a:p>
            <a:pPr>
              <a:spcAft>
                <a:spcPts val="600"/>
              </a:spcAft>
            </a:pPr>
            <a:r>
              <a:rPr lang="en-US" sz="5400" dirty="0"/>
              <a:t>Personal and Ever Present</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A60D-2542-3761-64C5-066A4D14CA8E}"/>
              </a:ext>
            </a:extLst>
          </p:cNvPr>
          <p:cNvSpPr>
            <a:spLocks noGrp="1"/>
          </p:cNvSpPr>
          <p:nvPr>
            <p:ph type="title"/>
          </p:nvPr>
        </p:nvSpPr>
        <p:spPr/>
        <p:txBody>
          <a:bodyPr/>
          <a:lstStyle/>
          <a:p>
            <a:r>
              <a:rPr lang="en-US" b="1" dirty="0"/>
              <a:t>Refrain</a:t>
            </a:r>
            <a:endParaRPr lang="en-ZA" b="1" dirty="0"/>
          </a:p>
        </p:txBody>
      </p:sp>
      <p:sp>
        <p:nvSpPr>
          <p:cNvPr id="3" name="Content Placeholder 6">
            <a:extLst>
              <a:ext uri="{FF2B5EF4-FFF2-40B4-BE49-F238E27FC236}">
                <a16:creationId xmlns:a16="http://schemas.microsoft.com/office/drawing/2014/main" id="{19B68483-2D2B-8B61-AE16-DE8F8C4D9890}"/>
              </a:ext>
            </a:extLst>
          </p:cNvPr>
          <p:cNvSpPr txBox="1">
            <a:spLocks/>
          </p:cNvSpPr>
          <p:nvPr/>
        </p:nvSpPr>
        <p:spPr>
          <a:xfrm>
            <a:off x="1066800" y="2103120"/>
            <a:ext cx="10058400" cy="3849624"/>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sz="3200" dirty="0"/>
              <a:t>Psalm 42: My soul thirsts for God, for the living God. When can I go and meet with God?</a:t>
            </a:r>
          </a:p>
        </p:txBody>
      </p:sp>
    </p:spTree>
    <p:extLst>
      <p:ext uri="{BB962C8B-B14F-4D97-AF65-F5344CB8AC3E}">
        <p14:creationId xmlns:p14="http://schemas.microsoft.com/office/powerpoint/2010/main" val="2473661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b="1" dirty="0"/>
              <a:t>The Tent of Meeting today</a:t>
            </a:r>
            <a:endParaRPr lang="en-ZA" b="1" dirty="0"/>
          </a:p>
        </p:txBody>
      </p:sp>
      <p:sp>
        <p:nvSpPr>
          <p:cNvPr id="7" name="Content Placeholder 6">
            <a:extLst>
              <a:ext uri="{FF2B5EF4-FFF2-40B4-BE49-F238E27FC236}">
                <a16:creationId xmlns:a16="http://schemas.microsoft.com/office/drawing/2014/main" id="{EB6902C8-915D-F3C6-D206-9D09C2A4C31D}"/>
              </a:ext>
            </a:extLst>
          </p:cNvPr>
          <p:cNvSpPr>
            <a:spLocks noGrp="1"/>
          </p:cNvSpPr>
          <p:nvPr>
            <p:ph idx="1"/>
          </p:nvPr>
        </p:nvSpPr>
        <p:spPr/>
        <p:txBody>
          <a:bodyPr>
            <a:normAutofit/>
          </a:bodyPr>
          <a:lstStyle/>
          <a:p>
            <a:r>
              <a:rPr lang="en-US" sz="2400" dirty="0"/>
              <a:t>1 Corinthians 3:16 Do you not know that you are God’s temple and that God’s Spirit dwells in you?</a:t>
            </a:r>
          </a:p>
          <a:p>
            <a:endParaRPr lang="en-US" sz="2400" dirty="0"/>
          </a:p>
          <a:p>
            <a:r>
              <a:rPr lang="en-US" sz="2400" dirty="0"/>
              <a:t>2 Corinthians 5: 2 For in this tent we groan, longing to put on our heavenly dwelling, </a:t>
            </a:r>
          </a:p>
          <a:p>
            <a:pPr marL="0" indent="0">
              <a:buNone/>
            </a:pPr>
            <a:endParaRPr lang="en-ZA" sz="2400" dirty="0"/>
          </a:p>
        </p:txBody>
      </p:sp>
    </p:spTree>
    <p:extLst>
      <p:ext uri="{BB962C8B-B14F-4D97-AF65-F5344CB8AC3E}">
        <p14:creationId xmlns:p14="http://schemas.microsoft.com/office/powerpoint/2010/main" val="260173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A60D-2542-3761-64C5-066A4D14CA8E}"/>
              </a:ext>
            </a:extLst>
          </p:cNvPr>
          <p:cNvSpPr>
            <a:spLocks noGrp="1"/>
          </p:cNvSpPr>
          <p:nvPr>
            <p:ph type="title"/>
          </p:nvPr>
        </p:nvSpPr>
        <p:spPr/>
        <p:txBody>
          <a:bodyPr/>
          <a:lstStyle/>
          <a:p>
            <a:r>
              <a:rPr lang="en-US" b="1" dirty="0"/>
              <a:t>Refrain</a:t>
            </a:r>
            <a:endParaRPr lang="en-ZA" b="1" dirty="0"/>
          </a:p>
        </p:txBody>
      </p:sp>
      <p:sp>
        <p:nvSpPr>
          <p:cNvPr id="3" name="Content Placeholder 6">
            <a:extLst>
              <a:ext uri="{FF2B5EF4-FFF2-40B4-BE49-F238E27FC236}">
                <a16:creationId xmlns:a16="http://schemas.microsoft.com/office/drawing/2014/main" id="{19B68483-2D2B-8B61-AE16-DE8F8C4D9890}"/>
              </a:ext>
            </a:extLst>
          </p:cNvPr>
          <p:cNvSpPr txBox="1">
            <a:spLocks/>
          </p:cNvSpPr>
          <p:nvPr/>
        </p:nvSpPr>
        <p:spPr>
          <a:xfrm>
            <a:off x="1066800" y="2103120"/>
            <a:ext cx="10058400" cy="3849624"/>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sz="3200" dirty="0"/>
              <a:t>Psalm 42: My soul thirsts for God, for the living God. When can I go and meet with God?</a:t>
            </a:r>
          </a:p>
        </p:txBody>
      </p:sp>
    </p:spTree>
    <p:extLst>
      <p:ext uri="{BB962C8B-B14F-4D97-AF65-F5344CB8AC3E}">
        <p14:creationId xmlns:p14="http://schemas.microsoft.com/office/powerpoint/2010/main" val="83546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687977"/>
            <a:ext cx="10058400" cy="1524000"/>
          </a:xfrm>
        </p:spPr>
        <p:txBody>
          <a:bodyPr>
            <a:normAutofit/>
          </a:bodyPr>
          <a:lstStyle/>
          <a:p>
            <a:r>
              <a:rPr lang="en-US" b="1" dirty="0"/>
              <a:t>Meeting face-to-face with God, as with a friend</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248466175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92257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7CD75-73BA-BD89-7073-0C7F6369CE30}"/>
              </a:ext>
            </a:extLst>
          </p:cNvPr>
          <p:cNvSpPr>
            <a:spLocks noGrp="1"/>
          </p:cNvSpPr>
          <p:nvPr>
            <p:ph type="title"/>
          </p:nvPr>
        </p:nvSpPr>
        <p:spPr>
          <a:xfrm>
            <a:off x="653143" y="642594"/>
            <a:ext cx="10937966" cy="1371600"/>
          </a:xfrm>
        </p:spPr>
        <p:txBody>
          <a:bodyPr/>
          <a:lstStyle/>
          <a:p>
            <a:r>
              <a:rPr lang="en-US" b="1" dirty="0"/>
              <a:t>God presences himself through his written Word</a:t>
            </a:r>
            <a:endParaRPr lang="en-ZA" b="1" dirty="0"/>
          </a:p>
        </p:txBody>
      </p:sp>
      <p:sp>
        <p:nvSpPr>
          <p:cNvPr id="3" name="Content Placeholder 2">
            <a:extLst>
              <a:ext uri="{FF2B5EF4-FFF2-40B4-BE49-F238E27FC236}">
                <a16:creationId xmlns:a16="http://schemas.microsoft.com/office/drawing/2014/main" id="{616F4E41-F08F-C948-2B28-C63FF7CE3411}"/>
              </a:ext>
            </a:extLst>
          </p:cNvPr>
          <p:cNvSpPr>
            <a:spLocks noGrp="1"/>
          </p:cNvSpPr>
          <p:nvPr>
            <p:ph idx="1"/>
          </p:nvPr>
        </p:nvSpPr>
        <p:spPr/>
        <p:txBody>
          <a:bodyPr>
            <a:normAutofit/>
          </a:bodyPr>
          <a:lstStyle/>
          <a:p>
            <a:pPr marL="0" indent="0">
              <a:buNone/>
            </a:pPr>
            <a:r>
              <a:rPr lang="en-US" sz="2400" b="0" i="0" dirty="0">
                <a:solidFill>
                  <a:srgbClr val="001320"/>
                </a:solidFill>
                <a:effectLst/>
                <a:latin typeface="Roboto" panose="02000000000000000000" pitchFamily="2" charset="0"/>
              </a:rPr>
              <a:t>Hebrews 4</a:t>
            </a:r>
          </a:p>
          <a:p>
            <a:pPr marL="0" indent="0">
              <a:buNone/>
            </a:pPr>
            <a:r>
              <a:rPr lang="en-US" sz="2400" b="1" i="0" strike="noStrike" dirty="0">
                <a:solidFill>
                  <a:srgbClr val="008AE6"/>
                </a:solidFill>
                <a:effectLst/>
                <a:latin typeface="Roboto" panose="02000000000000000000" pitchFamily="2" charset="0"/>
                <a:hlinkClick r:id="rId2"/>
              </a:rPr>
              <a:t>12</a:t>
            </a:r>
            <a:r>
              <a:rPr lang="en-US" sz="2400" b="1" i="0" strike="noStrike" dirty="0">
                <a:solidFill>
                  <a:srgbClr val="008AE6"/>
                </a:solidFill>
                <a:effectLst/>
                <a:latin typeface="Roboto" panose="02000000000000000000" pitchFamily="2" charset="0"/>
              </a:rPr>
              <a:t> </a:t>
            </a:r>
            <a:r>
              <a:rPr lang="en-US" sz="2400" b="0" i="0" dirty="0">
                <a:solidFill>
                  <a:srgbClr val="001320"/>
                </a:solidFill>
                <a:effectLst/>
                <a:latin typeface="Roboto" panose="02000000000000000000" pitchFamily="2" charset="0"/>
              </a:rPr>
              <a:t>For the word of God is living and active. </a:t>
            </a:r>
          </a:p>
          <a:p>
            <a:pPr marL="0" indent="0">
              <a:buNone/>
            </a:pPr>
            <a:r>
              <a:rPr lang="en-US" sz="2400" b="0" i="0" dirty="0">
                <a:solidFill>
                  <a:srgbClr val="001320"/>
                </a:solidFill>
                <a:effectLst/>
                <a:latin typeface="Roboto" panose="02000000000000000000" pitchFamily="2" charset="0"/>
              </a:rPr>
              <a:t>Sharper than any double-edged sword, it pierces even to dividing soul and spirit, joints and marrow. </a:t>
            </a:r>
          </a:p>
          <a:p>
            <a:pPr marL="0" indent="0">
              <a:buNone/>
            </a:pPr>
            <a:r>
              <a:rPr lang="en-US" sz="2400" b="0" i="0" dirty="0">
                <a:solidFill>
                  <a:srgbClr val="001320"/>
                </a:solidFill>
                <a:effectLst/>
                <a:latin typeface="Roboto" panose="02000000000000000000" pitchFamily="2" charset="0"/>
              </a:rPr>
              <a:t>It judges the thoughts and intentions of the heart. </a:t>
            </a:r>
          </a:p>
          <a:p>
            <a:pPr marL="0" indent="0">
              <a:buNone/>
            </a:pPr>
            <a:r>
              <a:rPr lang="en-US" sz="2400" b="1" i="0" strike="noStrike" dirty="0">
                <a:solidFill>
                  <a:srgbClr val="008AE6"/>
                </a:solidFill>
                <a:effectLst/>
                <a:latin typeface="Roboto" panose="02000000000000000000" pitchFamily="2" charset="0"/>
                <a:hlinkClick r:id="rId3"/>
              </a:rPr>
              <a:t>13</a:t>
            </a:r>
            <a:r>
              <a:rPr lang="en-US" sz="2400" b="1" i="0" strike="noStrike" dirty="0">
                <a:solidFill>
                  <a:srgbClr val="008AE6"/>
                </a:solidFill>
                <a:effectLst/>
                <a:latin typeface="Roboto" panose="02000000000000000000" pitchFamily="2" charset="0"/>
              </a:rPr>
              <a:t> </a:t>
            </a:r>
            <a:r>
              <a:rPr lang="en-US" sz="2400" b="0" i="0" dirty="0">
                <a:solidFill>
                  <a:srgbClr val="001320"/>
                </a:solidFill>
                <a:effectLst/>
                <a:latin typeface="Roboto" panose="02000000000000000000" pitchFamily="2" charset="0"/>
              </a:rPr>
              <a:t>Nothing in all creation is hidden from God’s sight; everything is uncovered and </a:t>
            </a:r>
            <a:r>
              <a:rPr lang="en-US" sz="2400" b="1" dirty="0">
                <a:solidFill>
                  <a:srgbClr val="001320"/>
                </a:solidFill>
                <a:effectLst/>
                <a:latin typeface="Roboto" panose="02000000000000000000" pitchFamily="2" charset="0"/>
              </a:rPr>
              <a:t>exposed before the eyes </a:t>
            </a:r>
            <a:r>
              <a:rPr lang="en-US" sz="2400" b="0" i="0" dirty="0">
                <a:solidFill>
                  <a:srgbClr val="001320"/>
                </a:solidFill>
                <a:effectLst/>
                <a:latin typeface="Roboto" panose="02000000000000000000" pitchFamily="2" charset="0"/>
              </a:rPr>
              <a:t>of Him to whom we must give account.</a:t>
            </a:r>
            <a:endParaRPr lang="en-ZA" sz="2400" dirty="0"/>
          </a:p>
        </p:txBody>
      </p:sp>
    </p:spTree>
    <p:extLst>
      <p:ext uri="{BB962C8B-B14F-4D97-AF65-F5344CB8AC3E}">
        <p14:creationId xmlns:p14="http://schemas.microsoft.com/office/powerpoint/2010/main" val="3374833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91C00-C164-227B-2CD0-231C5E230DF2}"/>
              </a:ext>
            </a:extLst>
          </p:cNvPr>
          <p:cNvSpPr>
            <a:spLocks noGrp="1"/>
          </p:cNvSpPr>
          <p:nvPr>
            <p:ph type="title"/>
          </p:nvPr>
        </p:nvSpPr>
        <p:spPr/>
        <p:txBody>
          <a:bodyPr/>
          <a:lstStyle/>
          <a:p>
            <a:r>
              <a:rPr lang="en-US" b="1" dirty="0"/>
              <a:t>God presences himself through his  prophetic Word</a:t>
            </a:r>
            <a:endParaRPr lang="en-ZA" b="1" dirty="0"/>
          </a:p>
        </p:txBody>
      </p:sp>
      <p:sp>
        <p:nvSpPr>
          <p:cNvPr id="4" name="Content Placeholder 3">
            <a:extLst>
              <a:ext uri="{FF2B5EF4-FFF2-40B4-BE49-F238E27FC236}">
                <a16:creationId xmlns:a16="http://schemas.microsoft.com/office/drawing/2014/main" id="{34A09A83-078A-23A4-59E1-F0E2D834BCA8}"/>
              </a:ext>
            </a:extLst>
          </p:cNvPr>
          <p:cNvSpPr>
            <a:spLocks noGrp="1"/>
          </p:cNvSpPr>
          <p:nvPr>
            <p:ph idx="1"/>
          </p:nvPr>
        </p:nvSpPr>
        <p:spPr/>
        <p:txBody>
          <a:bodyPr>
            <a:normAutofit lnSpcReduction="10000"/>
          </a:bodyPr>
          <a:lstStyle/>
          <a:p>
            <a:pPr marL="0" indent="0">
              <a:buNone/>
            </a:pPr>
            <a:r>
              <a:rPr lang="en-US" sz="2400" dirty="0">
                <a:solidFill>
                  <a:srgbClr val="001320"/>
                </a:solidFill>
                <a:latin typeface="Roboto" panose="02000000000000000000" pitchFamily="2" charset="0"/>
              </a:rPr>
              <a:t>1 Corinthians 14</a:t>
            </a:r>
          </a:p>
          <a:p>
            <a:pPr marL="0" indent="0">
              <a:buNone/>
            </a:pPr>
            <a:r>
              <a:rPr lang="en-US" sz="2400" dirty="0">
                <a:solidFill>
                  <a:srgbClr val="001320"/>
                </a:solidFill>
                <a:latin typeface="Roboto" panose="02000000000000000000" pitchFamily="2" charset="0"/>
              </a:rPr>
              <a:t>1 Pursue love, and earnestly desire the spiritual gifts, especially that you may prophesy. </a:t>
            </a:r>
          </a:p>
          <a:p>
            <a:pPr marL="0" indent="0">
              <a:buNone/>
            </a:pPr>
            <a:r>
              <a:rPr lang="en-US" sz="2400" dirty="0">
                <a:solidFill>
                  <a:srgbClr val="001320"/>
                </a:solidFill>
                <a:latin typeface="Roboto" panose="02000000000000000000" pitchFamily="2" charset="0"/>
              </a:rPr>
              <a:t>3 On the other hand, the one who prophesies speaks to people for their upbuilding and encouragement and consolation.</a:t>
            </a:r>
          </a:p>
          <a:p>
            <a:pPr marL="0" indent="0">
              <a:buNone/>
            </a:pPr>
            <a:r>
              <a:rPr lang="en-US" sz="2400" dirty="0">
                <a:solidFill>
                  <a:srgbClr val="001320"/>
                </a:solidFill>
                <a:latin typeface="Roboto" panose="02000000000000000000" pitchFamily="2" charset="0"/>
              </a:rPr>
              <a:t>24 But if all prophesy, and an unbeliever or outsider enters, he is convicted by all, he is called to account by all, 25 the </a:t>
            </a:r>
            <a:r>
              <a:rPr lang="en-US" sz="2400" b="1" dirty="0">
                <a:solidFill>
                  <a:srgbClr val="001320"/>
                </a:solidFill>
                <a:latin typeface="Roboto" panose="02000000000000000000" pitchFamily="2" charset="0"/>
              </a:rPr>
              <a:t>secrets of his heart are disclosed</a:t>
            </a:r>
            <a:r>
              <a:rPr lang="en-US" sz="2400" dirty="0">
                <a:solidFill>
                  <a:srgbClr val="001320"/>
                </a:solidFill>
                <a:latin typeface="Roboto" panose="02000000000000000000" pitchFamily="2" charset="0"/>
              </a:rPr>
              <a:t>, and so, falling on his face, he will worship God and declare that God is really among you.</a:t>
            </a:r>
            <a:endParaRPr lang="en-ZA" sz="2400" dirty="0">
              <a:solidFill>
                <a:srgbClr val="001320"/>
              </a:solidFill>
              <a:latin typeface="Roboto" panose="02000000000000000000" pitchFamily="2" charset="0"/>
            </a:endParaRPr>
          </a:p>
        </p:txBody>
      </p:sp>
    </p:spTree>
    <p:extLst>
      <p:ext uri="{BB962C8B-B14F-4D97-AF65-F5344CB8AC3E}">
        <p14:creationId xmlns:p14="http://schemas.microsoft.com/office/powerpoint/2010/main" val="3838388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738A-01E8-E37C-75D5-C78440E12513}"/>
              </a:ext>
            </a:extLst>
          </p:cNvPr>
          <p:cNvSpPr>
            <a:spLocks noGrp="1"/>
          </p:cNvSpPr>
          <p:nvPr>
            <p:ph type="title"/>
          </p:nvPr>
        </p:nvSpPr>
        <p:spPr/>
        <p:txBody>
          <a:bodyPr/>
          <a:lstStyle/>
          <a:p>
            <a:r>
              <a:rPr lang="en-US" b="1" dirty="0"/>
              <a:t>God presences himself through Personal Revelation</a:t>
            </a:r>
            <a:endParaRPr lang="en-ZA" b="1" dirty="0"/>
          </a:p>
        </p:txBody>
      </p:sp>
      <p:sp>
        <p:nvSpPr>
          <p:cNvPr id="4" name="Content Placeholder 3">
            <a:extLst>
              <a:ext uri="{FF2B5EF4-FFF2-40B4-BE49-F238E27FC236}">
                <a16:creationId xmlns:a16="http://schemas.microsoft.com/office/drawing/2014/main" id="{6188968C-B710-1BD9-A4EF-1552D651CE24}"/>
              </a:ext>
            </a:extLst>
          </p:cNvPr>
          <p:cNvSpPr>
            <a:spLocks noGrp="1"/>
          </p:cNvSpPr>
          <p:nvPr>
            <p:ph idx="1"/>
          </p:nvPr>
        </p:nvSpPr>
        <p:spPr>
          <a:xfrm>
            <a:off x="1066800" y="2103120"/>
            <a:ext cx="4053840" cy="3849624"/>
          </a:xfrm>
        </p:spPr>
        <p:txBody>
          <a:bodyPr>
            <a:normAutofit/>
          </a:bodyPr>
          <a:lstStyle/>
          <a:p>
            <a:pPr marL="0" indent="0">
              <a:buNone/>
            </a:pPr>
            <a:r>
              <a:rPr lang="en-US" sz="1800" dirty="0"/>
              <a:t>Galatian 5</a:t>
            </a:r>
          </a:p>
          <a:p>
            <a:pPr marL="0" indent="0">
              <a:buNone/>
            </a:pPr>
            <a:r>
              <a:rPr lang="en-US" sz="1800" dirty="0"/>
              <a:t>16 But I say, walk by the Spirit, and you will not gratify the desires of the flesh. 17 For the desires of the flesh are against the Spirit, and the desires of the Spirit are against the flesh, for these are opposed to each other, to keep you from doing the things you want to do. 18 But if you are led by the Spirit, you are not under the law. </a:t>
            </a:r>
            <a:endParaRPr lang="en-ZA" sz="1800" dirty="0"/>
          </a:p>
        </p:txBody>
      </p:sp>
      <p:sp>
        <p:nvSpPr>
          <p:cNvPr id="6" name="Content Placeholder 3">
            <a:extLst>
              <a:ext uri="{FF2B5EF4-FFF2-40B4-BE49-F238E27FC236}">
                <a16:creationId xmlns:a16="http://schemas.microsoft.com/office/drawing/2014/main" id="{AC15237E-9FD9-A659-5F69-FC0AF97C413C}"/>
              </a:ext>
            </a:extLst>
          </p:cNvPr>
          <p:cNvSpPr txBox="1">
            <a:spLocks/>
          </p:cNvSpPr>
          <p:nvPr/>
        </p:nvSpPr>
        <p:spPr>
          <a:xfrm>
            <a:off x="5886994" y="2168434"/>
            <a:ext cx="4053840" cy="3849624"/>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Font typeface="Garamond" pitchFamily="18" charset="0"/>
              <a:buNone/>
            </a:pPr>
            <a:r>
              <a:rPr lang="en-US" sz="1800" dirty="0"/>
              <a:t>Psalm 32</a:t>
            </a:r>
          </a:p>
          <a:p>
            <a:pPr marL="0" indent="0">
              <a:buFont typeface="Garamond" pitchFamily="18" charset="0"/>
              <a:buNone/>
            </a:pPr>
            <a:r>
              <a:rPr lang="en-US" sz="1800" dirty="0"/>
              <a:t>8 I will instruct you and teach you in the way you should go; I will counsel you with my eye upon you.</a:t>
            </a:r>
          </a:p>
          <a:p>
            <a:pPr marL="0" indent="0">
              <a:buFont typeface="Garamond" pitchFamily="18" charset="0"/>
              <a:buNone/>
            </a:pPr>
            <a:r>
              <a:rPr lang="en-US" sz="1800" dirty="0"/>
              <a:t>9 Be not like a horse or a mule, without understanding, which must be curbed with bit and bridle, or it will not stay near you.</a:t>
            </a:r>
            <a:endParaRPr lang="en-ZA" sz="1800" dirty="0"/>
          </a:p>
        </p:txBody>
      </p:sp>
      <p:sp>
        <p:nvSpPr>
          <p:cNvPr id="7" name="TextBox 6">
            <a:extLst>
              <a:ext uri="{FF2B5EF4-FFF2-40B4-BE49-F238E27FC236}">
                <a16:creationId xmlns:a16="http://schemas.microsoft.com/office/drawing/2014/main" id="{7B6EC164-7164-2F15-6B7E-62C665CF6E9A}"/>
              </a:ext>
            </a:extLst>
          </p:cNvPr>
          <p:cNvSpPr txBox="1"/>
          <p:nvPr/>
        </p:nvSpPr>
        <p:spPr>
          <a:xfrm>
            <a:off x="992777" y="5547360"/>
            <a:ext cx="9013372" cy="369332"/>
          </a:xfrm>
          <a:prstGeom prst="rect">
            <a:avLst/>
          </a:prstGeom>
          <a:noFill/>
        </p:spPr>
        <p:txBody>
          <a:bodyPr wrap="square" rtlCol="0">
            <a:spAutoFit/>
          </a:bodyPr>
          <a:lstStyle/>
          <a:p>
            <a:r>
              <a:rPr lang="en-US" dirty="0"/>
              <a:t>Acts 9: Ananias and Saul</a:t>
            </a:r>
            <a:endParaRPr lang="en-ZA" dirty="0"/>
          </a:p>
        </p:txBody>
      </p:sp>
    </p:spTree>
    <p:extLst>
      <p:ext uri="{BB962C8B-B14F-4D97-AF65-F5344CB8AC3E}">
        <p14:creationId xmlns:p14="http://schemas.microsoft.com/office/powerpoint/2010/main" val="4075103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AA207-B40E-C778-ADDF-D61F5F309943}"/>
              </a:ext>
            </a:extLst>
          </p:cNvPr>
          <p:cNvSpPr>
            <a:spLocks noGrp="1"/>
          </p:cNvSpPr>
          <p:nvPr>
            <p:ph type="title"/>
          </p:nvPr>
        </p:nvSpPr>
        <p:spPr/>
        <p:txBody>
          <a:bodyPr/>
          <a:lstStyle/>
          <a:p>
            <a:r>
              <a:rPr lang="en-US" b="1" dirty="0"/>
              <a:t>God presences himself with us through Prayer</a:t>
            </a:r>
            <a:endParaRPr lang="en-ZA" b="1" dirty="0"/>
          </a:p>
        </p:txBody>
      </p:sp>
      <p:sp>
        <p:nvSpPr>
          <p:cNvPr id="3" name="Content Placeholder 2">
            <a:extLst>
              <a:ext uri="{FF2B5EF4-FFF2-40B4-BE49-F238E27FC236}">
                <a16:creationId xmlns:a16="http://schemas.microsoft.com/office/drawing/2014/main" id="{FE55554B-3822-54CC-3DE6-E89DC23070FF}"/>
              </a:ext>
            </a:extLst>
          </p:cNvPr>
          <p:cNvSpPr>
            <a:spLocks noGrp="1"/>
          </p:cNvSpPr>
          <p:nvPr>
            <p:ph idx="1"/>
          </p:nvPr>
        </p:nvSpPr>
        <p:spPr/>
        <p:txBody>
          <a:bodyPr>
            <a:normAutofit/>
          </a:bodyPr>
          <a:lstStyle/>
          <a:p>
            <a:pPr algn="just"/>
            <a:r>
              <a:rPr lang="en-US" sz="2400" dirty="0">
                <a:solidFill>
                  <a:srgbClr val="001320"/>
                </a:solidFill>
                <a:latin typeface="Roboto" panose="02000000000000000000" pitchFamily="2" charset="0"/>
                <a:hlinkClick r:id="rId2">
                  <a:extLst>
                    <a:ext uri="{A12FA001-AC4F-418D-AE19-62706E023703}">
                      <ahyp:hlinkClr xmlns:ahyp="http://schemas.microsoft.com/office/drawing/2018/hyperlinkcolor" val="tx"/>
                    </a:ext>
                  </a:extLst>
                </a:hlinkClick>
              </a:rPr>
              <a:t>11</a:t>
            </a:r>
            <a:r>
              <a:rPr lang="en-US" sz="2400" dirty="0">
                <a:solidFill>
                  <a:srgbClr val="001320"/>
                </a:solidFill>
                <a:latin typeface="Roboto" panose="02000000000000000000" pitchFamily="2" charset="0"/>
              </a:rPr>
              <a:t> Thus the LORD used to speak to Moses face to face, as a man speaks to his friend. </a:t>
            </a:r>
          </a:p>
          <a:p>
            <a:pPr algn="just"/>
            <a:r>
              <a:rPr lang="en-US" sz="2400" dirty="0">
                <a:solidFill>
                  <a:srgbClr val="001320"/>
                </a:solidFill>
                <a:highlight>
                  <a:srgbClr val="FFFF00"/>
                </a:highlight>
                <a:latin typeface="Roboto" panose="02000000000000000000" pitchFamily="2" charset="0"/>
              </a:rPr>
              <a:t>O God, send us the Holy Spirit! Give us both the breath of spiritual life and the fire of unconquerable zeal. You are our God, answer us by fire we pray to you! Answer us both by wind and fire, and then we will see you to be God indeed. The Kingdom comes not, and the work is flagging. Oh, that you would send the wind and the fire! </a:t>
            </a:r>
            <a:r>
              <a:rPr lang="en-US" sz="2400" b="1" dirty="0">
                <a:solidFill>
                  <a:srgbClr val="001320"/>
                </a:solidFill>
                <a:highlight>
                  <a:srgbClr val="FFFF00"/>
                </a:highlight>
                <a:latin typeface="Roboto" panose="02000000000000000000" pitchFamily="2" charset="0"/>
              </a:rPr>
              <a:t>And you will do this when we are all of one accord, all believing, all expecting, all prepared by prayer.</a:t>
            </a:r>
            <a:r>
              <a:rPr lang="en-US" sz="2400" dirty="0">
                <a:solidFill>
                  <a:srgbClr val="001320"/>
                </a:solidFill>
                <a:highlight>
                  <a:srgbClr val="FFFF00"/>
                </a:highlight>
                <a:latin typeface="Roboto" panose="02000000000000000000" pitchFamily="2" charset="0"/>
              </a:rPr>
              <a:t>” (Charles Spurgeon)</a:t>
            </a:r>
            <a:endParaRPr lang="en-ZA" dirty="0">
              <a:highlight>
                <a:srgbClr val="FFFF00"/>
              </a:highlight>
            </a:endParaRPr>
          </a:p>
        </p:txBody>
      </p:sp>
    </p:spTree>
    <p:extLst>
      <p:ext uri="{BB962C8B-B14F-4D97-AF65-F5344CB8AC3E}">
        <p14:creationId xmlns:p14="http://schemas.microsoft.com/office/powerpoint/2010/main" val="81543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F4B77-D4A4-340D-7798-BC9FB890A638}"/>
              </a:ext>
            </a:extLst>
          </p:cNvPr>
          <p:cNvSpPr>
            <a:spLocks noGrp="1"/>
          </p:cNvSpPr>
          <p:nvPr>
            <p:ph type="title"/>
          </p:nvPr>
        </p:nvSpPr>
        <p:spPr>
          <a:xfrm>
            <a:off x="1066800" y="642594"/>
            <a:ext cx="10058400" cy="1142663"/>
          </a:xfrm>
        </p:spPr>
        <p:txBody>
          <a:bodyPr/>
          <a:lstStyle/>
          <a:p>
            <a:r>
              <a:rPr lang="en-US" dirty="0"/>
              <a:t>The Holy Spirit</a:t>
            </a:r>
            <a:endParaRPr lang="en-ZA" dirty="0"/>
          </a:p>
        </p:txBody>
      </p:sp>
      <p:pic>
        <p:nvPicPr>
          <p:cNvPr id="5" name="Content Placeholder 4">
            <a:extLst>
              <a:ext uri="{FF2B5EF4-FFF2-40B4-BE49-F238E27FC236}">
                <a16:creationId xmlns:a16="http://schemas.microsoft.com/office/drawing/2014/main" id="{346EED03-45B8-196A-FA9F-3D620EFAFC4A}"/>
              </a:ext>
            </a:extLst>
          </p:cNvPr>
          <p:cNvPicPr>
            <a:picLocks noGrp="1" noChangeAspect="1"/>
          </p:cNvPicPr>
          <p:nvPr>
            <p:ph idx="1"/>
          </p:nvPr>
        </p:nvPicPr>
        <p:blipFill>
          <a:blip r:embed="rId2"/>
          <a:stretch>
            <a:fillRect/>
          </a:stretch>
        </p:blipFill>
        <p:spPr>
          <a:xfrm>
            <a:off x="1872970" y="1889760"/>
            <a:ext cx="7877760" cy="4341360"/>
          </a:xfrm>
        </p:spPr>
      </p:pic>
    </p:spTree>
    <p:extLst>
      <p:ext uri="{BB962C8B-B14F-4D97-AF65-F5344CB8AC3E}">
        <p14:creationId xmlns:p14="http://schemas.microsoft.com/office/powerpoint/2010/main" val="2868251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4DBD-E12A-E7CA-0F0E-0CD4F51FBFEF}"/>
              </a:ext>
            </a:extLst>
          </p:cNvPr>
          <p:cNvSpPr>
            <a:spLocks noGrp="1"/>
          </p:cNvSpPr>
          <p:nvPr>
            <p:ph type="title"/>
          </p:nvPr>
        </p:nvSpPr>
        <p:spPr/>
        <p:txBody>
          <a:bodyPr/>
          <a:lstStyle/>
          <a:p>
            <a:r>
              <a:rPr lang="en-US" dirty="0"/>
              <a:t>Responding to God, being filled with the Holy Spirit.</a:t>
            </a:r>
            <a:endParaRPr lang="en-ZA" dirty="0"/>
          </a:p>
        </p:txBody>
      </p:sp>
      <p:sp>
        <p:nvSpPr>
          <p:cNvPr id="3" name="TextBox 2">
            <a:extLst>
              <a:ext uri="{FF2B5EF4-FFF2-40B4-BE49-F238E27FC236}">
                <a16:creationId xmlns:a16="http://schemas.microsoft.com/office/drawing/2014/main" id="{3FD1C1D5-F776-B6F3-EA60-C317D574D26C}"/>
              </a:ext>
            </a:extLst>
          </p:cNvPr>
          <p:cNvSpPr txBox="1"/>
          <p:nvPr/>
        </p:nvSpPr>
        <p:spPr>
          <a:xfrm>
            <a:off x="1236618" y="2014194"/>
            <a:ext cx="8255726" cy="2585323"/>
          </a:xfrm>
          <a:prstGeom prst="rect">
            <a:avLst/>
          </a:prstGeom>
          <a:noFill/>
        </p:spPr>
        <p:txBody>
          <a:bodyPr wrap="square" rtlCol="0">
            <a:spAutoFit/>
          </a:bodyPr>
          <a:lstStyle/>
          <a:p>
            <a:pPr marL="342900" indent="-342900">
              <a:buFont typeface="+mj-lt"/>
              <a:buAutoNum type="arabicPeriod"/>
            </a:pPr>
            <a:r>
              <a:rPr lang="en-US" sz="2400" dirty="0"/>
              <a:t>Submit to God. </a:t>
            </a:r>
          </a:p>
          <a:p>
            <a:pPr marL="342900" indent="-342900">
              <a:buFont typeface="+mj-lt"/>
              <a:buAutoNum type="arabicPeriod"/>
            </a:pPr>
            <a:r>
              <a:rPr lang="en-US" sz="2400" dirty="0"/>
              <a:t>Confess and renounce any / all sin.</a:t>
            </a:r>
          </a:p>
          <a:p>
            <a:pPr marL="342900" indent="-342900">
              <a:buFont typeface="+mj-lt"/>
              <a:buAutoNum type="arabicPeriod"/>
            </a:pPr>
            <a:r>
              <a:rPr lang="en-US" sz="2400" dirty="0"/>
              <a:t>Receive the full forgiveness of Christ.</a:t>
            </a:r>
          </a:p>
          <a:p>
            <a:pPr marL="342900" indent="-342900">
              <a:buFont typeface="+mj-lt"/>
              <a:buAutoNum type="arabicPeriod"/>
            </a:pPr>
            <a:r>
              <a:rPr lang="en-US" sz="2400" dirty="0"/>
              <a:t>Ask God to take back from the enemy any ground you have given over.</a:t>
            </a:r>
          </a:p>
          <a:p>
            <a:pPr marL="342900" indent="-342900">
              <a:buFont typeface="+mj-lt"/>
              <a:buAutoNum type="arabicPeriod"/>
            </a:pPr>
            <a:r>
              <a:rPr lang="en-US" sz="2400" dirty="0"/>
              <a:t>Now receive by faith the filling of the Holy Spirit.</a:t>
            </a:r>
          </a:p>
          <a:p>
            <a:pPr marL="342900" indent="-342900">
              <a:buFont typeface="+mj-lt"/>
              <a:buAutoNum type="arabicPeriod"/>
            </a:pPr>
            <a:endParaRPr lang="en-ZA" dirty="0"/>
          </a:p>
        </p:txBody>
      </p:sp>
    </p:spTree>
    <p:extLst>
      <p:ext uri="{BB962C8B-B14F-4D97-AF65-F5344CB8AC3E}">
        <p14:creationId xmlns:p14="http://schemas.microsoft.com/office/powerpoint/2010/main" val="88253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a:xfrm>
            <a:off x="1066800" y="642594"/>
            <a:ext cx="10058400" cy="591402"/>
          </a:xfrm>
        </p:spPr>
        <p:txBody>
          <a:bodyPr>
            <a:normAutofit fontScale="90000"/>
          </a:bodyPr>
          <a:lstStyle/>
          <a:p>
            <a:r>
              <a:rPr lang="en-US" dirty="0"/>
              <a:t>Reading 1: Psalm 139: 1 - 12</a:t>
            </a:r>
            <a:endParaRPr lang="en-ZA" dirty="0"/>
          </a:p>
        </p:txBody>
      </p:sp>
      <p:sp>
        <p:nvSpPr>
          <p:cNvPr id="3" name="Content Placeholder 2">
            <a:extLst>
              <a:ext uri="{FF2B5EF4-FFF2-40B4-BE49-F238E27FC236}">
                <a16:creationId xmlns:a16="http://schemas.microsoft.com/office/drawing/2014/main" id="{FE4ABB1F-2FC6-E00B-B27D-5E3190FB8A8D}"/>
              </a:ext>
            </a:extLst>
          </p:cNvPr>
          <p:cNvSpPr>
            <a:spLocks noGrp="1"/>
          </p:cNvSpPr>
          <p:nvPr>
            <p:ph idx="1"/>
          </p:nvPr>
        </p:nvSpPr>
        <p:spPr>
          <a:xfrm>
            <a:off x="6417229" y="1709700"/>
            <a:ext cx="4493928" cy="4505706"/>
          </a:xfrm>
        </p:spPr>
        <p:txBody>
          <a:bodyPr>
            <a:normAutofit lnSpcReduction="10000"/>
          </a:bodyPr>
          <a:lstStyle/>
          <a:p>
            <a:pPr marL="0" indent="0" algn="just">
              <a:buFont typeface="Garamond" pitchFamily="18" charset="0"/>
              <a:buNone/>
            </a:pPr>
            <a:r>
              <a:rPr lang="en-US" dirty="0">
                <a:solidFill>
                  <a:srgbClr val="001320"/>
                </a:solidFill>
                <a:latin typeface="Roboto" panose="02000000000000000000" pitchFamily="2" charset="0"/>
              </a:rPr>
              <a:t>7 Where shall I go from your Spirit?</a:t>
            </a:r>
          </a:p>
          <a:p>
            <a:pPr marL="0" indent="0" algn="just">
              <a:buFont typeface="Garamond" pitchFamily="18" charset="0"/>
              <a:buNone/>
            </a:pPr>
            <a:r>
              <a:rPr lang="en-US" dirty="0">
                <a:solidFill>
                  <a:srgbClr val="001320"/>
                </a:solidFill>
                <a:latin typeface="Roboto" panose="02000000000000000000" pitchFamily="2" charset="0"/>
              </a:rPr>
              <a:t>Or where shall I flee from your presence?</a:t>
            </a:r>
          </a:p>
          <a:p>
            <a:pPr marL="0" indent="0" algn="just">
              <a:buFont typeface="Garamond" pitchFamily="18" charset="0"/>
              <a:buNone/>
            </a:pPr>
            <a:r>
              <a:rPr lang="en-US" dirty="0">
                <a:solidFill>
                  <a:srgbClr val="001320"/>
                </a:solidFill>
                <a:latin typeface="Roboto" panose="02000000000000000000" pitchFamily="2" charset="0"/>
              </a:rPr>
              <a:t>8 If I ascend to heaven, you are there!</a:t>
            </a:r>
          </a:p>
          <a:p>
            <a:pPr marL="0" indent="0" algn="just">
              <a:buFont typeface="Garamond" pitchFamily="18" charset="0"/>
              <a:buNone/>
            </a:pPr>
            <a:r>
              <a:rPr lang="en-US" dirty="0">
                <a:solidFill>
                  <a:srgbClr val="001320"/>
                </a:solidFill>
                <a:latin typeface="Roboto" panose="02000000000000000000" pitchFamily="2" charset="0"/>
              </a:rPr>
              <a:t>If I make my bed in </a:t>
            </a:r>
            <a:r>
              <a:rPr lang="en-US" dirty="0" err="1">
                <a:solidFill>
                  <a:srgbClr val="001320"/>
                </a:solidFill>
                <a:latin typeface="Roboto" panose="02000000000000000000" pitchFamily="2" charset="0"/>
              </a:rPr>
              <a:t>Sheol</a:t>
            </a:r>
            <a:r>
              <a:rPr lang="en-US" dirty="0">
                <a:solidFill>
                  <a:srgbClr val="001320"/>
                </a:solidFill>
                <a:latin typeface="Roboto" panose="02000000000000000000" pitchFamily="2" charset="0"/>
              </a:rPr>
              <a:t>, you are there!</a:t>
            </a:r>
          </a:p>
          <a:p>
            <a:pPr marL="0" indent="0" algn="just">
              <a:buFont typeface="Garamond" pitchFamily="18" charset="0"/>
              <a:buNone/>
            </a:pPr>
            <a:r>
              <a:rPr lang="en-US" dirty="0">
                <a:solidFill>
                  <a:srgbClr val="001320"/>
                </a:solidFill>
                <a:latin typeface="Roboto" panose="02000000000000000000" pitchFamily="2" charset="0"/>
              </a:rPr>
              <a:t>9 If I take the wings of the morning</a:t>
            </a:r>
          </a:p>
          <a:p>
            <a:pPr marL="0" indent="0" algn="just">
              <a:buFont typeface="Garamond" pitchFamily="18" charset="0"/>
              <a:buNone/>
            </a:pPr>
            <a:r>
              <a:rPr lang="en-US" dirty="0">
                <a:solidFill>
                  <a:srgbClr val="001320"/>
                </a:solidFill>
                <a:latin typeface="Roboto" panose="02000000000000000000" pitchFamily="2" charset="0"/>
              </a:rPr>
              <a:t>and dwell in the uttermost parts of the sea,</a:t>
            </a:r>
          </a:p>
          <a:p>
            <a:pPr marL="0" indent="0" algn="just">
              <a:buFont typeface="Garamond" pitchFamily="18" charset="0"/>
              <a:buNone/>
            </a:pPr>
            <a:r>
              <a:rPr lang="en-US" dirty="0">
                <a:solidFill>
                  <a:srgbClr val="001320"/>
                </a:solidFill>
                <a:latin typeface="Roboto" panose="02000000000000000000" pitchFamily="2" charset="0"/>
              </a:rPr>
              <a:t>10 even there your hand shall lead me,</a:t>
            </a:r>
          </a:p>
          <a:p>
            <a:pPr marL="0" indent="0" algn="just">
              <a:buFont typeface="Garamond" pitchFamily="18" charset="0"/>
              <a:buNone/>
            </a:pPr>
            <a:r>
              <a:rPr lang="en-US" dirty="0">
                <a:solidFill>
                  <a:srgbClr val="001320"/>
                </a:solidFill>
                <a:latin typeface="Roboto" panose="02000000000000000000" pitchFamily="2" charset="0"/>
              </a:rPr>
              <a:t>and your right hand shall hold me.</a:t>
            </a:r>
          </a:p>
          <a:p>
            <a:pPr marL="0" indent="0" algn="just">
              <a:buFont typeface="Garamond" pitchFamily="18" charset="0"/>
              <a:buNone/>
            </a:pPr>
            <a:r>
              <a:rPr lang="en-US" dirty="0">
                <a:solidFill>
                  <a:srgbClr val="001320"/>
                </a:solidFill>
                <a:latin typeface="Roboto" panose="02000000000000000000" pitchFamily="2" charset="0"/>
              </a:rPr>
              <a:t>11 If I say, “Surely the darkness shall cover me,</a:t>
            </a:r>
          </a:p>
          <a:p>
            <a:pPr marL="0" indent="0" algn="just">
              <a:buFont typeface="Garamond" pitchFamily="18" charset="0"/>
              <a:buNone/>
            </a:pPr>
            <a:r>
              <a:rPr lang="en-US" dirty="0">
                <a:solidFill>
                  <a:srgbClr val="001320"/>
                </a:solidFill>
                <a:latin typeface="Roboto" panose="02000000000000000000" pitchFamily="2" charset="0"/>
              </a:rPr>
              <a:t>and the light about me be night,”</a:t>
            </a:r>
          </a:p>
          <a:p>
            <a:pPr marL="0" indent="0" algn="just">
              <a:buFont typeface="Garamond" pitchFamily="18" charset="0"/>
              <a:buNone/>
            </a:pPr>
            <a:r>
              <a:rPr lang="en-US" dirty="0">
                <a:solidFill>
                  <a:srgbClr val="001320"/>
                </a:solidFill>
                <a:latin typeface="Roboto" panose="02000000000000000000" pitchFamily="2" charset="0"/>
              </a:rPr>
              <a:t>12 even the darkness is not dark to you;</a:t>
            </a:r>
          </a:p>
          <a:p>
            <a:pPr marL="0" indent="0" algn="just">
              <a:buFont typeface="Garamond" pitchFamily="18" charset="0"/>
              <a:buNone/>
            </a:pPr>
            <a:r>
              <a:rPr lang="en-US" dirty="0">
                <a:solidFill>
                  <a:srgbClr val="001320"/>
                </a:solidFill>
                <a:latin typeface="Roboto" panose="02000000000000000000" pitchFamily="2" charset="0"/>
              </a:rPr>
              <a:t>the night is bright as the day,</a:t>
            </a:r>
          </a:p>
          <a:p>
            <a:pPr marL="0" indent="0" algn="just">
              <a:buFont typeface="Garamond" pitchFamily="18" charset="0"/>
              <a:buNone/>
            </a:pPr>
            <a:r>
              <a:rPr lang="en-US" dirty="0">
                <a:solidFill>
                  <a:srgbClr val="001320"/>
                </a:solidFill>
                <a:latin typeface="Roboto" panose="02000000000000000000" pitchFamily="2" charset="0"/>
              </a:rPr>
              <a:t>for darkness is as light with you.</a:t>
            </a:r>
          </a:p>
        </p:txBody>
      </p:sp>
      <p:sp>
        <p:nvSpPr>
          <p:cNvPr id="5" name="Content Placeholder 2">
            <a:extLst>
              <a:ext uri="{FF2B5EF4-FFF2-40B4-BE49-F238E27FC236}">
                <a16:creationId xmlns:a16="http://schemas.microsoft.com/office/drawing/2014/main" id="{61A38B69-DDEA-0F55-0A61-F90FB4FFF244}"/>
              </a:ext>
            </a:extLst>
          </p:cNvPr>
          <p:cNvSpPr txBox="1">
            <a:spLocks/>
          </p:cNvSpPr>
          <p:nvPr/>
        </p:nvSpPr>
        <p:spPr>
          <a:xfrm>
            <a:off x="792480" y="1545772"/>
            <a:ext cx="5460362" cy="4978317"/>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en-US" sz="1800" b="1" dirty="0">
                <a:solidFill>
                  <a:srgbClr val="001320"/>
                </a:solidFill>
                <a:latin typeface="Roboto" panose="02000000000000000000" pitchFamily="2" charset="0"/>
              </a:rPr>
              <a:t>The choirmaster. A Psalm of David.</a:t>
            </a:r>
          </a:p>
          <a:p>
            <a:pPr marL="0" indent="0" algn="just">
              <a:buFont typeface="Garamond" pitchFamily="18" charset="0"/>
              <a:buNone/>
            </a:pPr>
            <a:r>
              <a:rPr lang="en-US" dirty="0">
                <a:solidFill>
                  <a:srgbClr val="001320"/>
                </a:solidFill>
                <a:latin typeface="Roboto" panose="02000000000000000000" pitchFamily="2" charset="0"/>
              </a:rPr>
              <a:t>1 O LORD, you have searched me and known me!</a:t>
            </a:r>
          </a:p>
          <a:p>
            <a:pPr marL="0" indent="0" algn="just">
              <a:buFont typeface="Garamond" pitchFamily="18" charset="0"/>
              <a:buNone/>
            </a:pPr>
            <a:r>
              <a:rPr lang="en-US" dirty="0">
                <a:solidFill>
                  <a:srgbClr val="001320"/>
                </a:solidFill>
                <a:latin typeface="Roboto" panose="02000000000000000000" pitchFamily="2" charset="0"/>
              </a:rPr>
              <a:t>2 You know when I sit down and when I rise up;</a:t>
            </a:r>
          </a:p>
          <a:p>
            <a:pPr marL="0" indent="0" algn="just">
              <a:buFont typeface="Garamond" pitchFamily="18" charset="0"/>
              <a:buNone/>
            </a:pPr>
            <a:r>
              <a:rPr lang="en-US" dirty="0">
                <a:solidFill>
                  <a:srgbClr val="001320"/>
                </a:solidFill>
                <a:latin typeface="Roboto" panose="02000000000000000000" pitchFamily="2" charset="0"/>
              </a:rPr>
              <a:t>you discern my thoughts from afar.</a:t>
            </a:r>
          </a:p>
          <a:p>
            <a:pPr marL="0" indent="0" algn="just">
              <a:buFont typeface="Garamond" pitchFamily="18" charset="0"/>
              <a:buNone/>
            </a:pPr>
            <a:r>
              <a:rPr lang="en-US" dirty="0">
                <a:solidFill>
                  <a:srgbClr val="001320"/>
                </a:solidFill>
                <a:latin typeface="Roboto" panose="02000000000000000000" pitchFamily="2" charset="0"/>
              </a:rPr>
              <a:t>3 You search out my path and my lying down</a:t>
            </a:r>
          </a:p>
          <a:p>
            <a:pPr marL="0" indent="0" algn="just">
              <a:buFont typeface="Garamond" pitchFamily="18" charset="0"/>
              <a:buNone/>
            </a:pPr>
            <a:r>
              <a:rPr lang="en-US" dirty="0">
                <a:solidFill>
                  <a:srgbClr val="001320"/>
                </a:solidFill>
                <a:latin typeface="Roboto" panose="02000000000000000000" pitchFamily="2" charset="0"/>
              </a:rPr>
              <a:t>and are acquainted with all my ways.</a:t>
            </a:r>
          </a:p>
          <a:p>
            <a:pPr marL="0" indent="0" algn="just">
              <a:buFont typeface="Garamond" pitchFamily="18" charset="0"/>
              <a:buNone/>
            </a:pPr>
            <a:r>
              <a:rPr lang="en-US" dirty="0">
                <a:solidFill>
                  <a:srgbClr val="001320"/>
                </a:solidFill>
                <a:latin typeface="Roboto" panose="02000000000000000000" pitchFamily="2" charset="0"/>
              </a:rPr>
              <a:t>4 Even before a word is on my tongue,</a:t>
            </a:r>
          </a:p>
          <a:p>
            <a:pPr marL="0" indent="0" algn="just">
              <a:buFont typeface="Garamond" pitchFamily="18" charset="0"/>
              <a:buNone/>
            </a:pPr>
            <a:r>
              <a:rPr lang="en-US" dirty="0">
                <a:solidFill>
                  <a:srgbClr val="001320"/>
                </a:solidFill>
                <a:latin typeface="Roboto" panose="02000000000000000000" pitchFamily="2" charset="0"/>
              </a:rPr>
              <a:t>behold, O LORD, you know it altogether.</a:t>
            </a:r>
          </a:p>
          <a:p>
            <a:pPr marL="0" indent="0" algn="just">
              <a:buFont typeface="Garamond" pitchFamily="18" charset="0"/>
              <a:buNone/>
            </a:pPr>
            <a:r>
              <a:rPr lang="en-US" dirty="0">
                <a:solidFill>
                  <a:srgbClr val="001320"/>
                </a:solidFill>
                <a:latin typeface="Roboto" panose="02000000000000000000" pitchFamily="2" charset="0"/>
              </a:rPr>
              <a:t>5 You hem me in, behind and before,</a:t>
            </a:r>
          </a:p>
          <a:p>
            <a:pPr marL="0" indent="0" algn="just">
              <a:buFont typeface="Garamond" pitchFamily="18" charset="0"/>
              <a:buNone/>
            </a:pPr>
            <a:r>
              <a:rPr lang="en-US" dirty="0">
                <a:solidFill>
                  <a:srgbClr val="001320"/>
                </a:solidFill>
                <a:latin typeface="Roboto" panose="02000000000000000000" pitchFamily="2" charset="0"/>
              </a:rPr>
              <a:t>and lay your hand upon me.</a:t>
            </a:r>
          </a:p>
          <a:p>
            <a:pPr marL="0" indent="0" algn="just">
              <a:buFont typeface="Garamond" pitchFamily="18" charset="0"/>
              <a:buNone/>
            </a:pPr>
            <a:r>
              <a:rPr lang="en-US" dirty="0">
                <a:solidFill>
                  <a:srgbClr val="001320"/>
                </a:solidFill>
                <a:latin typeface="Roboto" panose="02000000000000000000" pitchFamily="2" charset="0"/>
              </a:rPr>
              <a:t>6 Such knowledge is too wonderful for me;</a:t>
            </a:r>
          </a:p>
          <a:p>
            <a:pPr marL="0" indent="0" algn="just">
              <a:buFont typeface="Garamond" pitchFamily="18" charset="0"/>
              <a:buNone/>
            </a:pPr>
            <a:r>
              <a:rPr lang="en-US" dirty="0">
                <a:solidFill>
                  <a:srgbClr val="001320"/>
                </a:solidFill>
                <a:latin typeface="Roboto" panose="02000000000000000000" pitchFamily="2" charset="0"/>
              </a:rPr>
              <a:t>it is high; I cannot attain it.</a:t>
            </a:r>
          </a:p>
        </p:txBody>
      </p:sp>
    </p:spTree>
    <p:extLst>
      <p:ext uri="{BB962C8B-B14F-4D97-AF65-F5344CB8AC3E}">
        <p14:creationId xmlns:p14="http://schemas.microsoft.com/office/powerpoint/2010/main" val="4210338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A60D-2542-3761-64C5-066A4D14CA8E}"/>
              </a:ext>
            </a:extLst>
          </p:cNvPr>
          <p:cNvSpPr>
            <a:spLocks noGrp="1"/>
          </p:cNvSpPr>
          <p:nvPr>
            <p:ph type="title"/>
          </p:nvPr>
        </p:nvSpPr>
        <p:spPr/>
        <p:txBody>
          <a:bodyPr/>
          <a:lstStyle/>
          <a:p>
            <a:r>
              <a:rPr lang="en-US" b="1" dirty="0"/>
              <a:t>Made to live in the presence (tangible) of God</a:t>
            </a:r>
            <a:endParaRPr lang="en-ZA" b="1" dirty="0"/>
          </a:p>
        </p:txBody>
      </p:sp>
      <p:sp>
        <p:nvSpPr>
          <p:cNvPr id="3" name="Content Placeholder 6">
            <a:extLst>
              <a:ext uri="{FF2B5EF4-FFF2-40B4-BE49-F238E27FC236}">
                <a16:creationId xmlns:a16="http://schemas.microsoft.com/office/drawing/2014/main" id="{19B68483-2D2B-8B61-AE16-DE8F8C4D9890}"/>
              </a:ext>
            </a:extLst>
          </p:cNvPr>
          <p:cNvSpPr txBox="1">
            <a:spLocks/>
          </p:cNvSpPr>
          <p:nvPr/>
        </p:nvSpPr>
        <p:spPr>
          <a:xfrm>
            <a:off x="1066800" y="2682240"/>
            <a:ext cx="10058400" cy="3270504"/>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endParaRPr lang="en-US" sz="3200" dirty="0"/>
          </a:p>
        </p:txBody>
      </p:sp>
      <p:sp>
        <p:nvSpPr>
          <p:cNvPr id="8" name="Content Placeholder 6">
            <a:extLst>
              <a:ext uri="{FF2B5EF4-FFF2-40B4-BE49-F238E27FC236}">
                <a16:creationId xmlns:a16="http://schemas.microsoft.com/office/drawing/2014/main" id="{4BD40656-B43C-5471-0A87-969E2FBB3A82}"/>
              </a:ext>
            </a:extLst>
          </p:cNvPr>
          <p:cNvSpPr>
            <a:spLocks noGrp="1"/>
          </p:cNvSpPr>
          <p:nvPr>
            <p:ph idx="1"/>
          </p:nvPr>
        </p:nvSpPr>
        <p:spPr>
          <a:xfrm>
            <a:off x="1066799" y="2621280"/>
            <a:ext cx="10058399" cy="3418549"/>
          </a:xfrm>
        </p:spPr>
        <p:txBody>
          <a:bodyPr>
            <a:normAutofit/>
          </a:bodyPr>
          <a:lstStyle/>
          <a:p>
            <a:pPr marL="0" indent="0">
              <a:buNone/>
            </a:pPr>
            <a:r>
              <a:rPr lang="en-US" sz="3200" dirty="0"/>
              <a:t>Psalm 42:1As the deer pants for streams of water, so my soul pants for you, my God. 2 My soul thirsts for God, for the living God. When can I go and meet with God?</a:t>
            </a:r>
          </a:p>
          <a:p>
            <a:pPr marL="0" indent="0">
              <a:buNone/>
            </a:pPr>
            <a:endParaRPr lang="en-US" sz="3200" dirty="0"/>
          </a:p>
        </p:txBody>
      </p:sp>
    </p:spTree>
    <p:extLst>
      <p:ext uri="{BB962C8B-B14F-4D97-AF65-F5344CB8AC3E}">
        <p14:creationId xmlns:p14="http://schemas.microsoft.com/office/powerpoint/2010/main" val="410850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b="1" dirty="0"/>
              <a:t>The tangible presence of God</a:t>
            </a:r>
            <a:endParaRPr lang="en-ZA" b="1" dirty="0"/>
          </a:p>
        </p:txBody>
      </p:sp>
      <p:sp>
        <p:nvSpPr>
          <p:cNvPr id="7" name="Content Placeholder 6">
            <a:extLst>
              <a:ext uri="{FF2B5EF4-FFF2-40B4-BE49-F238E27FC236}">
                <a16:creationId xmlns:a16="http://schemas.microsoft.com/office/drawing/2014/main" id="{EB6902C8-915D-F3C6-D206-9D09C2A4C31D}"/>
              </a:ext>
            </a:extLst>
          </p:cNvPr>
          <p:cNvSpPr>
            <a:spLocks noGrp="1"/>
          </p:cNvSpPr>
          <p:nvPr>
            <p:ph idx="1"/>
          </p:nvPr>
        </p:nvSpPr>
        <p:spPr>
          <a:xfrm>
            <a:off x="1066800" y="2014194"/>
            <a:ext cx="4393474" cy="4025635"/>
          </a:xfrm>
        </p:spPr>
        <p:txBody>
          <a:bodyPr>
            <a:normAutofit/>
          </a:bodyPr>
          <a:lstStyle/>
          <a:p>
            <a:pPr marL="0" indent="0">
              <a:buNone/>
            </a:pPr>
            <a:r>
              <a:rPr lang="en-US" dirty="0"/>
              <a:t>Psalm 16</a:t>
            </a:r>
          </a:p>
          <a:p>
            <a:pPr marL="0" indent="0">
              <a:buNone/>
            </a:pPr>
            <a:r>
              <a:rPr lang="en-US" dirty="0"/>
              <a:t>5 </a:t>
            </a:r>
            <a:r>
              <a:rPr lang="en-US" b="1" dirty="0"/>
              <a:t>The LORD is my chosen portion and my cup</a:t>
            </a:r>
            <a:r>
              <a:rPr lang="en-US" dirty="0"/>
              <a:t>; you hold my lot.</a:t>
            </a:r>
          </a:p>
          <a:p>
            <a:pPr marL="0" indent="0">
              <a:buNone/>
            </a:pPr>
            <a:r>
              <a:rPr lang="en-US" dirty="0"/>
              <a:t>6 The lines have fallen for me in pleasant places;</a:t>
            </a:r>
          </a:p>
          <a:p>
            <a:pPr marL="0" indent="0">
              <a:buNone/>
            </a:pPr>
            <a:r>
              <a:rPr lang="en-US" dirty="0"/>
              <a:t>indeed, </a:t>
            </a:r>
            <a:r>
              <a:rPr lang="en-US" b="1" dirty="0"/>
              <a:t>I have a beautiful inheritance</a:t>
            </a:r>
            <a:r>
              <a:rPr lang="en-US" dirty="0"/>
              <a:t>.</a:t>
            </a:r>
          </a:p>
          <a:p>
            <a:pPr marL="0" indent="0">
              <a:buNone/>
            </a:pPr>
            <a:endParaRPr lang="en-US" dirty="0"/>
          </a:p>
          <a:p>
            <a:pPr marL="0" indent="0">
              <a:buNone/>
            </a:pPr>
            <a:r>
              <a:rPr lang="en-US" dirty="0"/>
              <a:t>7 I bless the LORD who </a:t>
            </a:r>
            <a:r>
              <a:rPr lang="en-US" b="1" dirty="0"/>
              <a:t>gives me counsel</a:t>
            </a:r>
            <a:r>
              <a:rPr lang="en-US" dirty="0"/>
              <a:t>;</a:t>
            </a:r>
          </a:p>
          <a:p>
            <a:pPr marL="0" indent="0">
              <a:buNone/>
            </a:pPr>
            <a:r>
              <a:rPr lang="en-US" dirty="0"/>
              <a:t>in the night also </a:t>
            </a:r>
            <a:r>
              <a:rPr lang="en-US" b="1" dirty="0"/>
              <a:t>my heart instructs me</a:t>
            </a:r>
            <a:r>
              <a:rPr lang="en-US" dirty="0"/>
              <a:t>.</a:t>
            </a:r>
          </a:p>
          <a:p>
            <a:pPr marL="0" indent="0">
              <a:buNone/>
            </a:pPr>
            <a:r>
              <a:rPr lang="en-US" dirty="0"/>
              <a:t>8 I have set the LORD always before me;</a:t>
            </a:r>
          </a:p>
          <a:p>
            <a:pPr marL="0" indent="0">
              <a:buNone/>
            </a:pPr>
            <a:r>
              <a:rPr lang="en-US" b="1" u="sng" dirty="0"/>
              <a:t>because he is at my right hand, </a:t>
            </a:r>
            <a:r>
              <a:rPr lang="en-US" b="1" dirty="0"/>
              <a:t>I shall not be shaken</a:t>
            </a:r>
            <a:r>
              <a:rPr lang="en-US" dirty="0"/>
              <a:t>.</a:t>
            </a:r>
          </a:p>
          <a:p>
            <a:pPr marL="0" indent="0">
              <a:buNone/>
            </a:pPr>
            <a:endParaRPr lang="en-US" dirty="0"/>
          </a:p>
        </p:txBody>
      </p:sp>
      <p:sp>
        <p:nvSpPr>
          <p:cNvPr id="5" name="Content Placeholder 6">
            <a:extLst>
              <a:ext uri="{FF2B5EF4-FFF2-40B4-BE49-F238E27FC236}">
                <a16:creationId xmlns:a16="http://schemas.microsoft.com/office/drawing/2014/main" id="{EDF1FA14-83B7-4AFE-57BD-143EBC70FF40}"/>
              </a:ext>
            </a:extLst>
          </p:cNvPr>
          <p:cNvSpPr txBox="1">
            <a:spLocks/>
          </p:cNvSpPr>
          <p:nvPr/>
        </p:nvSpPr>
        <p:spPr>
          <a:xfrm>
            <a:off x="6035039" y="1950720"/>
            <a:ext cx="4650378" cy="4089109"/>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endParaRPr lang="en-US" dirty="0"/>
          </a:p>
          <a:p>
            <a:pPr marL="0" indent="0">
              <a:buNone/>
            </a:pPr>
            <a:r>
              <a:rPr lang="en-US" dirty="0"/>
              <a:t>9 Therefore </a:t>
            </a:r>
            <a:r>
              <a:rPr lang="en-US" b="1" dirty="0"/>
              <a:t>my heart is glad, and my whole being rejoices</a:t>
            </a:r>
            <a:r>
              <a:rPr lang="en-US" dirty="0"/>
              <a:t>;</a:t>
            </a:r>
          </a:p>
          <a:p>
            <a:pPr marL="0" indent="0">
              <a:buNone/>
            </a:pPr>
            <a:r>
              <a:rPr lang="en-US" dirty="0"/>
              <a:t>my flesh also dwells secure.</a:t>
            </a:r>
          </a:p>
          <a:p>
            <a:pPr marL="0" indent="0">
              <a:buNone/>
            </a:pPr>
            <a:r>
              <a:rPr lang="en-US" dirty="0"/>
              <a:t>10 For you will not abandon my soul to </a:t>
            </a:r>
            <a:r>
              <a:rPr lang="en-US" dirty="0" err="1"/>
              <a:t>Sheol</a:t>
            </a:r>
            <a:r>
              <a:rPr lang="en-US" dirty="0"/>
              <a:t>,</a:t>
            </a:r>
          </a:p>
          <a:p>
            <a:pPr marL="0" indent="0">
              <a:buNone/>
            </a:pPr>
            <a:r>
              <a:rPr lang="en-US" dirty="0"/>
              <a:t>or let your holy one see corruption.</a:t>
            </a:r>
          </a:p>
          <a:p>
            <a:pPr marL="0" indent="0">
              <a:buNone/>
            </a:pPr>
            <a:endParaRPr lang="en-US" dirty="0"/>
          </a:p>
          <a:p>
            <a:pPr marL="0" indent="0">
              <a:buNone/>
            </a:pPr>
            <a:r>
              <a:rPr lang="en-US" dirty="0"/>
              <a:t>11 </a:t>
            </a:r>
            <a:r>
              <a:rPr lang="en-US" b="1" dirty="0"/>
              <a:t>You make known to me the path of life</a:t>
            </a:r>
            <a:r>
              <a:rPr lang="en-US" dirty="0"/>
              <a:t>;</a:t>
            </a:r>
          </a:p>
          <a:p>
            <a:pPr marL="0" indent="0">
              <a:buNone/>
            </a:pPr>
            <a:r>
              <a:rPr lang="en-US" dirty="0"/>
              <a:t>in </a:t>
            </a:r>
            <a:r>
              <a:rPr lang="en-US" b="1" u="sng" dirty="0"/>
              <a:t>your presence </a:t>
            </a:r>
            <a:r>
              <a:rPr lang="en-US" b="1" dirty="0"/>
              <a:t>there is fullness of joy</a:t>
            </a:r>
            <a:r>
              <a:rPr lang="en-US" dirty="0"/>
              <a:t>;</a:t>
            </a:r>
          </a:p>
          <a:p>
            <a:pPr marL="0" indent="0">
              <a:buNone/>
            </a:pPr>
            <a:r>
              <a:rPr lang="en-US" dirty="0"/>
              <a:t>at your right hand are </a:t>
            </a:r>
            <a:r>
              <a:rPr lang="en-US" b="1" dirty="0"/>
              <a:t>pleasures forevermore</a:t>
            </a:r>
            <a:r>
              <a:rPr lang="en-US" dirty="0"/>
              <a:t>.</a:t>
            </a:r>
          </a:p>
          <a:p>
            <a:pPr marL="0" indent="0">
              <a:buFont typeface="Garamond" pitchFamily="18" charset="0"/>
              <a:buNone/>
            </a:pPr>
            <a:endParaRPr lang="en-US" dirty="0"/>
          </a:p>
        </p:txBody>
      </p:sp>
    </p:spTree>
    <p:extLst>
      <p:ext uri="{BB962C8B-B14F-4D97-AF65-F5344CB8AC3E}">
        <p14:creationId xmlns:p14="http://schemas.microsoft.com/office/powerpoint/2010/main" val="734156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b="1" dirty="0"/>
              <a:t>Living outside the presence of God</a:t>
            </a:r>
            <a:endParaRPr lang="en-ZA" b="1" dirty="0"/>
          </a:p>
        </p:txBody>
      </p:sp>
      <p:sp>
        <p:nvSpPr>
          <p:cNvPr id="7" name="Content Placeholder 6">
            <a:extLst>
              <a:ext uri="{FF2B5EF4-FFF2-40B4-BE49-F238E27FC236}">
                <a16:creationId xmlns:a16="http://schemas.microsoft.com/office/drawing/2014/main" id="{EB6902C8-915D-F3C6-D206-9D09C2A4C31D}"/>
              </a:ext>
            </a:extLst>
          </p:cNvPr>
          <p:cNvSpPr>
            <a:spLocks noGrp="1"/>
          </p:cNvSpPr>
          <p:nvPr>
            <p:ph idx="1"/>
          </p:nvPr>
        </p:nvSpPr>
        <p:spPr>
          <a:xfrm>
            <a:off x="1066799" y="2190205"/>
            <a:ext cx="10058399" cy="3849624"/>
          </a:xfrm>
        </p:spPr>
        <p:txBody>
          <a:bodyPr>
            <a:normAutofit/>
          </a:bodyPr>
          <a:lstStyle/>
          <a:p>
            <a:r>
              <a:rPr lang="en-US" sz="3200" dirty="0"/>
              <a:t> Psalm 51:11 Cast me not away from your presence, and take not your Holy Spirit from me. </a:t>
            </a:r>
          </a:p>
          <a:p>
            <a:pPr marL="0" indent="0">
              <a:buNone/>
            </a:pPr>
            <a:endParaRPr lang="en-US" dirty="0"/>
          </a:p>
        </p:txBody>
      </p:sp>
    </p:spTree>
    <p:extLst>
      <p:ext uri="{BB962C8B-B14F-4D97-AF65-F5344CB8AC3E}">
        <p14:creationId xmlns:p14="http://schemas.microsoft.com/office/powerpoint/2010/main" val="2622950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b="1" dirty="0"/>
              <a:t>Paradise lost…and found</a:t>
            </a:r>
            <a:endParaRPr lang="en-ZA" b="1" dirty="0"/>
          </a:p>
        </p:txBody>
      </p:sp>
      <p:sp>
        <p:nvSpPr>
          <p:cNvPr id="7" name="Content Placeholder 6">
            <a:extLst>
              <a:ext uri="{FF2B5EF4-FFF2-40B4-BE49-F238E27FC236}">
                <a16:creationId xmlns:a16="http://schemas.microsoft.com/office/drawing/2014/main" id="{EB6902C8-915D-F3C6-D206-9D09C2A4C31D}"/>
              </a:ext>
            </a:extLst>
          </p:cNvPr>
          <p:cNvSpPr>
            <a:spLocks noGrp="1"/>
          </p:cNvSpPr>
          <p:nvPr>
            <p:ph idx="1"/>
          </p:nvPr>
        </p:nvSpPr>
        <p:spPr>
          <a:xfrm>
            <a:off x="1066799" y="2190205"/>
            <a:ext cx="10058399" cy="3849624"/>
          </a:xfrm>
        </p:spPr>
        <p:txBody>
          <a:bodyPr>
            <a:normAutofit lnSpcReduction="10000"/>
          </a:bodyPr>
          <a:lstStyle/>
          <a:p>
            <a:r>
              <a:rPr lang="en-US" sz="3200" dirty="0"/>
              <a:t> Genesis 1- 3 story.</a:t>
            </a:r>
          </a:p>
          <a:p>
            <a:r>
              <a:rPr lang="en-US" sz="3200" dirty="0"/>
              <a:t>“Separation from the Presence is quite literally, what the Fall is. As a result of the Fall, mankind slipped from God consciousness into the hell of self and self-consciousness.” (Leanne Payne)</a:t>
            </a:r>
          </a:p>
          <a:p>
            <a:r>
              <a:rPr lang="en-US" sz="3200" dirty="0"/>
              <a:t>Jesus’ victory on the cross and through his resurrection.</a:t>
            </a:r>
          </a:p>
          <a:p>
            <a:pPr marL="0" indent="0">
              <a:buNone/>
            </a:pPr>
            <a:endParaRPr lang="en-US" dirty="0"/>
          </a:p>
        </p:txBody>
      </p:sp>
    </p:spTree>
    <p:extLst>
      <p:ext uri="{BB962C8B-B14F-4D97-AF65-F5344CB8AC3E}">
        <p14:creationId xmlns:p14="http://schemas.microsoft.com/office/powerpoint/2010/main" val="409578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A60D-2542-3761-64C5-066A4D14CA8E}"/>
              </a:ext>
            </a:extLst>
          </p:cNvPr>
          <p:cNvSpPr>
            <a:spLocks noGrp="1"/>
          </p:cNvSpPr>
          <p:nvPr>
            <p:ph type="title"/>
          </p:nvPr>
        </p:nvSpPr>
        <p:spPr/>
        <p:txBody>
          <a:bodyPr/>
          <a:lstStyle/>
          <a:p>
            <a:r>
              <a:rPr lang="en-US" b="1" dirty="0"/>
              <a:t>Refrain</a:t>
            </a:r>
            <a:endParaRPr lang="en-ZA" b="1" dirty="0"/>
          </a:p>
        </p:txBody>
      </p:sp>
      <p:sp>
        <p:nvSpPr>
          <p:cNvPr id="3" name="Content Placeholder 6">
            <a:extLst>
              <a:ext uri="{FF2B5EF4-FFF2-40B4-BE49-F238E27FC236}">
                <a16:creationId xmlns:a16="http://schemas.microsoft.com/office/drawing/2014/main" id="{19B68483-2D2B-8B61-AE16-DE8F8C4D9890}"/>
              </a:ext>
            </a:extLst>
          </p:cNvPr>
          <p:cNvSpPr txBox="1">
            <a:spLocks/>
          </p:cNvSpPr>
          <p:nvPr/>
        </p:nvSpPr>
        <p:spPr>
          <a:xfrm>
            <a:off x="1066800" y="2103120"/>
            <a:ext cx="10058400" cy="3849624"/>
          </a:xfrm>
          <a:prstGeom prst="rect">
            <a:avLst/>
          </a:prstGeom>
        </p:spPr>
        <p:txBody>
          <a:bodyPr vert="horz" lIns="91440" tIns="45720" rIns="91440" bIns="45720" rtlCol="0">
            <a:normAutofit/>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sz="3200" dirty="0"/>
              <a:t>Psalm 42: 2 My soul thirsts for God, for the living God. When can I go and meet with God?</a:t>
            </a:r>
          </a:p>
        </p:txBody>
      </p:sp>
    </p:spTree>
    <p:extLst>
      <p:ext uri="{BB962C8B-B14F-4D97-AF65-F5344CB8AC3E}">
        <p14:creationId xmlns:p14="http://schemas.microsoft.com/office/powerpoint/2010/main" val="3478173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sz="4000" b="1" i="1" u="none" strike="noStrike" dirty="0">
                <a:solidFill>
                  <a:srgbClr val="001320"/>
                </a:solidFill>
                <a:effectLst/>
                <a:latin typeface="Arial" panose="020B0604020202020204" pitchFamily="34" charset="0"/>
              </a:rPr>
              <a:t>The Tent of Meeting </a:t>
            </a:r>
            <a:r>
              <a:rPr lang="en-US" sz="3600" dirty="0"/>
              <a:t>Exodus 33:7 - 11</a:t>
            </a:r>
            <a:endParaRPr lang="en-ZA" sz="3600" dirty="0"/>
          </a:p>
        </p:txBody>
      </p:sp>
      <p:sp>
        <p:nvSpPr>
          <p:cNvPr id="3" name="Content Placeholder 2">
            <a:extLst>
              <a:ext uri="{FF2B5EF4-FFF2-40B4-BE49-F238E27FC236}">
                <a16:creationId xmlns:a16="http://schemas.microsoft.com/office/drawing/2014/main" id="{FE4ABB1F-2FC6-E00B-B27D-5E3190FB8A8D}"/>
              </a:ext>
            </a:extLst>
          </p:cNvPr>
          <p:cNvSpPr>
            <a:spLocks noGrp="1"/>
          </p:cNvSpPr>
          <p:nvPr>
            <p:ph idx="1"/>
          </p:nvPr>
        </p:nvSpPr>
        <p:spPr>
          <a:xfrm>
            <a:off x="1066800" y="1933303"/>
            <a:ext cx="10058400" cy="4019441"/>
          </a:xfrm>
        </p:spPr>
        <p:txBody>
          <a:bodyPr>
            <a:normAutofit/>
          </a:bodyPr>
          <a:lstStyle/>
          <a:p>
            <a:pPr marL="0" indent="0" algn="just">
              <a:buNone/>
            </a:pPr>
            <a:r>
              <a:rPr lang="en-US" sz="2000" b="1" i="0" u="none" strike="noStrike" dirty="0">
                <a:solidFill>
                  <a:srgbClr val="008AE6"/>
                </a:solidFill>
                <a:effectLst/>
                <a:latin typeface="Arial" panose="020B0604020202020204" pitchFamily="34" charset="0"/>
                <a:hlinkClick r:id="rId2"/>
              </a:rPr>
              <a:t>7</a:t>
            </a:r>
            <a:r>
              <a:rPr lang="en-US" sz="2000" b="0" i="0" dirty="0">
                <a:solidFill>
                  <a:srgbClr val="001320"/>
                </a:solidFill>
                <a:effectLst/>
                <a:latin typeface="Roboto" panose="02000000000000000000" pitchFamily="2" charset="0"/>
              </a:rPr>
              <a:t>Now Moses used to take the tent and pitch it outside the camp, far off from the camp, and he called it the tent of meeting. And </a:t>
            </a:r>
            <a:r>
              <a:rPr lang="en-US" sz="2000" i="0" dirty="0">
                <a:solidFill>
                  <a:srgbClr val="001320"/>
                </a:solidFill>
                <a:effectLst/>
                <a:latin typeface="Roboto" panose="02000000000000000000" pitchFamily="2" charset="0"/>
              </a:rPr>
              <a:t>everyone who sought the </a:t>
            </a:r>
            <a:r>
              <a:rPr lang="en-US" sz="2000" i="0" u="none" strike="noStrike" cap="all" dirty="0">
                <a:solidFill>
                  <a:srgbClr val="001320"/>
                </a:solidFill>
                <a:effectLst/>
                <a:latin typeface="Arial" panose="020B0604020202020204" pitchFamily="34" charset="0"/>
              </a:rPr>
              <a:t>LORD</a:t>
            </a:r>
            <a:r>
              <a:rPr lang="en-US" sz="2000" i="0" dirty="0">
                <a:solidFill>
                  <a:srgbClr val="001320"/>
                </a:solidFill>
                <a:effectLst/>
                <a:latin typeface="Roboto" panose="02000000000000000000" pitchFamily="2" charset="0"/>
              </a:rPr>
              <a:t> would go out to the tent of meeting</a:t>
            </a:r>
            <a:r>
              <a:rPr lang="en-US" sz="2000" b="0" i="0" dirty="0">
                <a:solidFill>
                  <a:srgbClr val="001320"/>
                </a:solidFill>
                <a:effectLst/>
                <a:latin typeface="Roboto" panose="02000000000000000000" pitchFamily="2" charset="0"/>
              </a:rPr>
              <a:t>, which was outside the camp. </a:t>
            </a:r>
            <a:r>
              <a:rPr lang="en-US" sz="2000" b="1" i="0" u="none" strike="noStrike" dirty="0">
                <a:solidFill>
                  <a:srgbClr val="008AE6"/>
                </a:solidFill>
                <a:effectLst/>
                <a:latin typeface="Arial" panose="020B0604020202020204" pitchFamily="34" charset="0"/>
                <a:hlinkClick r:id="rId3"/>
              </a:rPr>
              <a:t>8</a:t>
            </a:r>
            <a:r>
              <a:rPr lang="en-US" sz="2000" b="0" i="0" dirty="0">
                <a:solidFill>
                  <a:srgbClr val="001320"/>
                </a:solidFill>
                <a:effectLst/>
                <a:latin typeface="Roboto" panose="02000000000000000000" pitchFamily="2" charset="0"/>
              </a:rPr>
              <a:t>Whenever Moses went out to the tent, all the people would rise up, and each would stand at his tent door, and watch Moses until he had gone into the tent. </a:t>
            </a:r>
            <a:r>
              <a:rPr lang="en-US" sz="2000" b="1" i="0" u="none" strike="noStrike" dirty="0">
                <a:solidFill>
                  <a:srgbClr val="008AE6"/>
                </a:solidFill>
                <a:effectLst/>
                <a:latin typeface="Arial" panose="020B0604020202020204" pitchFamily="34" charset="0"/>
                <a:hlinkClick r:id="rId4"/>
              </a:rPr>
              <a:t>9</a:t>
            </a:r>
            <a:r>
              <a:rPr lang="en-US" sz="2000" b="0" i="0" dirty="0">
                <a:solidFill>
                  <a:srgbClr val="001320"/>
                </a:solidFill>
                <a:effectLst/>
                <a:latin typeface="Roboto" panose="02000000000000000000" pitchFamily="2" charset="0"/>
              </a:rPr>
              <a:t>When Moses entered the tent, the pillar of cloud would descend and stand at the entrance of the tent, and the </a:t>
            </a:r>
            <a:r>
              <a:rPr lang="en-US" sz="2000" b="0" i="0" u="none" strike="noStrike" cap="all" dirty="0">
                <a:solidFill>
                  <a:srgbClr val="001320"/>
                </a:solidFill>
                <a:effectLst/>
                <a:latin typeface="Arial" panose="020B0604020202020204" pitchFamily="34" charset="0"/>
              </a:rPr>
              <a:t>LORD</a:t>
            </a:r>
            <a:r>
              <a:rPr lang="en-US" sz="2000" b="0" i="0" dirty="0">
                <a:solidFill>
                  <a:srgbClr val="001320"/>
                </a:solidFill>
                <a:effectLst/>
                <a:latin typeface="Roboto" panose="02000000000000000000" pitchFamily="2" charset="0"/>
              </a:rPr>
              <a:t> would speak with Moses. </a:t>
            </a:r>
            <a:r>
              <a:rPr lang="en-US" sz="2000" b="1" i="0" u="none" strike="noStrike" dirty="0">
                <a:solidFill>
                  <a:srgbClr val="008AE6"/>
                </a:solidFill>
                <a:effectLst/>
                <a:latin typeface="Arial" panose="020B0604020202020204" pitchFamily="34" charset="0"/>
                <a:hlinkClick r:id="rId5"/>
              </a:rPr>
              <a:t>10</a:t>
            </a:r>
            <a:r>
              <a:rPr lang="en-US" sz="2000" b="0" i="0" dirty="0">
                <a:solidFill>
                  <a:srgbClr val="001320"/>
                </a:solidFill>
                <a:effectLst/>
                <a:latin typeface="Roboto" panose="02000000000000000000" pitchFamily="2" charset="0"/>
              </a:rPr>
              <a:t>And when all the people saw the pillar of cloud standing at the entrance of the tent, all the people would rise up and worship, each at his tent door. </a:t>
            </a:r>
            <a:r>
              <a:rPr lang="en-US" sz="2000" b="1" i="0" u="none" strike="noStrike" dirty="0">
                <a:solidFill>
                  <a:srgbClr val="008AE6"/>
                </a:solidFill>
                <a:effectLst/>
                <a:latin typeface="Arial" panose="020B0604020202020204" pitchFamily="34" charset="0"/>
                <a:hlinkClick r:id="rId6"/>
              </a:rPr>
              <a:t>11</a:t>
            </a:r>
            <a:r>
              <a:rPr lang="en-US" sz="2000" b="0" i="0" dirty="0">
                <a:solidFill>
                  <a:srgbClr val="001320"/>
                </a:solidFill>
                <a:effectLst/>
                <a:latin typeface="Roboto" panose="02000000000000000000" pitchFamily="2" charset="0"/>
              </a:rPr>
              <a:t>Thus the </a:t>
            </a:r>
            <a:r>
              <a:rPr lang="en-US" sz="2000" b="0" i="0" u="none" strike="noStrike" cap="all" dirty="0">
                <a:solidFill>
                  <a:srgbClr val="001320"/>
                </a:solidFill>
                <a:effectLst/>
                <a:latin typeface="Arial" panose="020B0604020202020204" pitchFamily="34" charset="0"/>
              </a:rPr>
              <a:t>LORD</a:t>
            </a:r>
            <a:r>
              <a:rPr lang="en-US" sz="2000" b="0" i="0" dirty="0">
                <a:solidFill>
                  <a:srgbClr val="001320"/>
                </a:solidFill>
                <a:effectLst/>
                <a:latin typeface="Roboto" panose="02000000000000000000" pitchFamily="2" charset="0"/>
              </a:rPr>
              <a:t> used to speak to Moses </a:t>
            </a:r>
            <a:r>
              <a:rPr lang="en-US" sz="2000" b="1" i="0" dirty="0">
                <a:solidFill>
                  <a:srgbClr val="001320"/>
                </a:solidFill>
                <a:effectLst/>
                <a:latin typeface="Roboto" panose="02000000000000000000" pitchFamily="2" charset="0"/>
              </a:rPr>
              <a:t>face to face</a:t>
            </a:r>
            <a:r>
              <a:rPr lang="en-US" sz="2000" b="0" i="0" dirty="0">
                <a:solidFill>
                  <a:srgbClr val="001320"/>
                </a:solidFill>
                <a:effectLst/>
                <a:latin typeface="Roboto" panose="02000000000000000000" pitchFamily="2" charset="0"/>
              </a:rPr>
              <a:t>, as a man speaks to his friend. When Moses turned again into the camp, his assistant Joshua the son of Nun, a young man, would not depart from the tent.</a:t>
            </a:r>
          </a:p>
        </p:txBody>
      </p:sp>
    </p:spTree>
    <p:extLst>
      <p:ext uri="{BB962C8B-B14F-4D97-AF65-F5344CB8AC3E}">
        <p14:creationId xmlns:p14="http://schemas.microsoft.com/office/powerpoint/2010/main" val="35024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0650-7BB0-D12C-0E35-353C5D5DE156}"/>
              </a:ext>
            </a:extLst>
          </p:cNvPr>
          <p:cNvSpPr>
            <a:spLocks noGrp="1"/>
          </p:cNvSpPr>
          <p:nvPr>
            <p:ph type="title"/>
          </p:nvPr>
        </p:nvSpPr>
        <p:spPr/>
        <p:txBody>
          <a:bodyPr/>
          <a:lstStyle/>
          <a:p>
            <a:r>
              <a:rPr lang="en-US" b="1" dirty="0"/>
              <a:t>The Tent of Meeting</a:t>
            </a:r>
            <a:endParaRPr lang="en-ZA" b="1" dirty="0"/>
          </a:p>
        </p:txBody>
      </p:sp>
      <p:sp>
        <p:nvSpPr>
          <p:cNvPr id="7" name="Content Placeholder 6">
            <a:extLst>
              <a:ext uri="{FF2B5EF4-FFF2-40B4-BE49-F238E27FC236}">
                <a16:creationId xmlns:a16="http://schemas.microsoft.com/office/drawing/2014/main" id="{EB6902C8-915D-F3C6-D206-9D09C2A4C31D}"/>
              </a:ext>
            </a:extLst>
          </p:cNvPr>
          <p:cNvSpPr>
            <a:spLocks noGrp="1"/>
          </p:cNvSpPr>
          <p:nvPr>
            <p:ph idx="1"/>
          </p:nvPr>
        </p:nvSpPr>
        <p:spPr/>
        <p:txBody>
          <a:bodyPr>
            <a:normAutofit/>
          </a:bodyPr>
          <a:lstStyle/>
          <a:p>
            <a:pPr marL="514350" indent="-514350">
              <a:buFont typeface="+mj-lt"/>
              <a:buAutoNum type="arabicPeriod"/>
            </a:pPr>
            <a:r>
              <a:rPr lang="en-US" sz="2800" dirty="0"/>
              <a:t>Intentionality – a desire to meet with God.</a:t>
            </a:r>
          </a:p>
          <a:p>
            <a:pPr marL="514350" indent="-514350">
              <a:buFont typeface="+mj-lt"/>
              <a:buAutoNum type="arabicPeriod"/>
            </a:pPr>
            <a:r>
              <a:rPr lang="en-US" sz="2800" dirty="0"/>
              <a:t>Vulnerability – humility to meet </a:t>
            </a:r>
            <a:r>
              <a:rPr lang="en-US" sz="2800" u="sng" dirty="0"/>
              <a:t>face-to-face</a:t>
            </a:r>
            <a:r>
              <a:rPr lang="en-US" sz="2800" dirty="0"/>
              <a:t> with God.</a:t>
            </a:r>
          </a:p>
          <a:p>
            <a:pPr marL="514350" indent="-514350">
              <a:buFont typeface="+mj-lt"/>
              <a:buAutoNum type="arabicPeriod"/>
            </a:pPr>
            <a:r>
              <a:rPr lang="en-US" sz="2800" dirty="0"/>
              <a:t>God speaks as a man speaks to his friend – a loving  relationship with God.</a:t>
            </a:r>
          </a:p>
          <a:p>
            <a:pPr marL="0" indent="0">
              <a:buNone/>
            </a:pPr>
            <a:r>
              <a:rPr lang="en-US" sz="2800" dirty="0"/>
              <a:t>* Joshua’s example</a:t>
            </a:r>
            <a:endParaRPr lang="en-ZA" sz="2800" dirty="0"/>
          </a:p>
        </p:txBody>
      </p:sp>
    </p:spTree>
    <p:extLst>
      <p:ext uri="{BB962C8B-B14F-4D97-AF65-F5344CB8AC3E}">
        <p14:creationId xmlns:p14="http://schemas.microsoft.com/office/powerpoint/2010/main" val="383192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6BCBFB-BBC7-42F1-95CD-058E172363A0}">
  <ds:schemaRefs>
    <ds:schemaRef ds:uri="http://purl.org/dc/terms/"/>
    <ds:schemaRef ds:uri="http://schemas.microsoft.com/office/2006/metadata/properties"/>
    <ds:schemaRef ds:uri="16c05727-aa75-4e4a-9b5f-8a80a1165891"/>
    <ds:schemaRef ds:uri="http://schemas.microsoft.com/office/2006/documentManagement/types"/>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71af3243-3dd4-4a8d-8c0d-dd76da1f02a5"/>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{4EE844C3-2828-473A-8D13-7014CC39A83B}tf11531919_win32</Template>
  <TotalTime>17208</TotalTime>
  <Words>1451</Words>
  <Application>Microsoft Office PowerPoint</Application>
  <PresentationFormat>Widescreen</PresentationFormat>
  <Paragraphs>107</Paragraphs>
  <Slides>19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Avenir Next LT Pro</vt:lpstr>
      <vt:lpstr>Avenir Next LT Pro Light</vt:lpstr>
      <vt:lpstr>Calibri</vt:lpstr>
      <vt:lpstr>Garamond</vt:lpstr>
      <vt:lpstr>Roboto</vt:lpstr>
      <vt:lpstr>SavonVTI</vt:lpstr>
      <vt:lpstr>Because God is…</vt:lpstr>
      <vt:lpstr>Reading 1: Psalm 139: 1 - 12</vt:lpstr>
      <vt:lpstr>Made to live in the presence (tangible) of God</vt:lpstr>
      <vt:lpstr>The tangible presence of God</vt:lpstr>
      <vt:lpstr>Living outside the presence of God</vt:lpstr>
      <vt:lpstr>Paradise lost…and found</vt:lpstr>
      <vt:lpstr>Refrain</vt:lpstr>
      <vt:lpstr>The Tent of Meeting Exodus 33:7 - 11</vt:lpstr>
      <vt:lpstr>The Tent of Meeting</vt:lpstr>
      <vt:lpstr>Refrain</vt:lpstr>
      <vt:lpstr>The Tent of Meeting today</vt:lpstr>
      <vt:lpstr>Refrain</vt:lpstr>
      <vt:lpstr>Meeting face-to-face with God, as with a friend</vt:lpstr>
      <vt:lpstr>God presences himself through his written Word</vt:lpstr>
      <vt:lpstr>God presences himself through his  prophetic Word</vt:lpstr>
      <vt:lpstr>God presences himself through Personal Revelation</vt:lpstr>
      <vt:lpstr>God presences himself with us through Prayer</vt:lpstr>
      <vt:lpstr>The Holy Spirit</vt:lpstr>
      <vt:lpstr>Responding to God, being filled with the Holy Spirit.</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Tony Shuttleworth</dc:creator>
  <cp:lastModifiedBy>Tony Shuttleworth</cp:lastModifiedBy>
  <cp:revision>3</cp:revision>
  <dcterms:created xsi:type="dcterms:W3CDTF">2024-07-01T12:48:47Z</dcterms:created>
  <dcterms:modified xsi:type="dcterms:W3CDTF">2024-07-14T06:36:29Z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