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drawingml.chart+xml" PartName="/ppt/charts/chart1.xml"/>
  <Override ContentType="application/vnd.ms-office.chartstyle+xml" PartName="/ppt/charts/style1.xml"/>
  <Override ContentType="application/vnd.ms-office.chartcolorstyle+xml" PartName="/ppt/charts/colors1.xml"/>
  <Override ContentType="application/vnd.openxmlformats-officedocument.drawingml.chart+xml" PartName="/ppt/charts/chart2.xml"/>
  <Override ContentType="application/vnd.ms-office.chartstyle+xml" PartName="/ppt/charts/style2.xml"/>
  <Override ContentType="application/vnd.ms-office.chartcolorstyle+xml" PartName="/ppt/charts/colors2.xml"/>
  <Override ContentType="application/vnd.openxmlformats-officedocument.drawingml.chart+xml" PartName="/ppt/charts/chart3.xml"/>
  <Override ContentType="application/vnd.ms-office.chartstyle+xml" PartName="/ppt/charts/style3.xml"/>
  <Override ContentType="application/vnd.ms-office.chartcolorstyle+xml" PartName="/ppt/charts/colors3.xml"/>
  <Override ContentType="application/vnd.openxmlformats-officedocument.drawingml.chart+xml" PartName="/ppt/charts/chart4.xml"/>
  <Override ContentType="application/vnd.ms-office.chartstyle+xml" PartName="/ppt/charts/style4.xml"/>
  <Override ContentType="application/vnd.ms-office.chartcolorstyle+xml" PartName="/ppt/charts/colors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20" r:id="rId2"/>
  </p:sldMasterIdLst>
  <p:notesMasterIdLst>
    <p:notesMasterId r:id="rId70"/>
  </p:notesMasterIdLst>
  <p:sldIdLst>
    <p:sldId id="307" r:id="rId3"/>
    <p:sldId id="360" r:id="rId4"/>
    <p:sldId id="265" r:id="rId5"/>
    <p:sldId id="357" r:id="rId6"/>
    <p:sldId id="309" r:id="rId7"/>
    <p:sldId id="266" r:id="rId8"/>
    <p:sldId id="300" r:id="rId9"/>
    <p:sldId id="306" r:id="rId10"/>
    <p:sldId id="269" r:id="rId11"/>
    <p:sldId id="358" r:id="rId12"/>
    <p:sldId id="328" r:id="rId13"/>
    <p:sldId id="377" r:id="rId14"/>
    <p:sldId id="353" r:id="rId15"/>
    <p:sldId id="351" r:id="rId16"/>
    <p:sldId id="352" r:id="rId17"/>
    <p:sldId id="378" r:id="rId18"/>
    <p:sldId id="359" r:id="rId19"/>
    <p:sldId id="361" r:id="rId20"/>
    <p:sldId id="308" r:id="rId21"/>
    <p:sldId id="363" r:id="rId22"/>
    <p:sldId id="362" r:id="rId23"/>
    <p:sldId id="364" r:id="rId24"/>
    <p:sldId id="313" r:id="rId25"/>
    <p:sldId id="311" r:id="rId26"/>
    <p:sldId id="365" r:id="rId27"/>
    <p:sldId id="366" r:id="rId28"/>
    <p:sldId id="331" r:id="rId29"/>
    <p:sldId id="367" r:id="rId30"/>
    <p:sldId id="369" r:id="rId31"/>
    <p:sldId id="259" r:id="rId32"/>
    <p:sldId id="346" r:id="rId33"/>
    <p:sldId id="345" r:id="rId34"/>
    <p:sldId id="263" r:id="rId35"/>
    <p:sldId id="261" r:id="rId36"/>
    <p:sldId id="335" r:id="rId37"/>
    <p:sldId id="370" r:id="rId38"/>
    <p:sldId id="350" r:id="rId39"/>
    <p:sldId id="318" r:id="rId40"/>
    <p:sldId id="332" r:id="rId41"/>
    <p:sldId id="368" r:id="rId42"/>
    <p:sldId id="347" r:id="rId43"/>
    <p:sldId id="348" r:id="rId44"/>
    <p:sldId id="349" r:id="rId45"/>
    <p:sldId id="355" r:id="rId46"/>
    <p:sldId id="354" r:id="rId47"/>
    <p:sldId id="371" r:id="rId48"/>
    <p:sldId id="372" r:id="rId49"/>
    <p:sldId id="373" r:id="rId50"/>
    <p:sldId id="374" r:id="rId51"/>
    <p:sldId id="379" r:id="rId52"/>
    <p:sldId id="375" r:id="rId53"/>
    <p:sldId id="267" r:id="rId54"/>
    <p:sldId id="380" r:id="rId55"/>
    <p:sldId id="316" r:id="rId56"/>
    <p:sldId id="376" r:id="rId57"/>
    <p:sldId id="337" r:id="rId58"/>
    <p:sldId id="338" r:id="rId59"/>
    <p:sldId id="262" r:id="rId60"/>
    <p:sldId id="339" r:id="rId61"/>
    <p:sldId id="340" r:id="rId62"/>
    <p:sldId id="341" r:id="rId63"/>
    <p:sldId id="342" r:id="rId64"/>
    <p:sldId id="260" r:id="rId65"/>
    <p:sldId id="343" r:id="rId66"/>
    <p:sldId id="344" r:id="rId67"/>
    <p:sldId id="264" r:id="rId68"/>
    <p:sldId id="258" r:id="rId6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33"/>
    <a:srgbClr val="871A08"/>
    <a:srgbClr val="721506"/>
    <a:srgbClr val="CCECFF"/>
    <a:srgbClr val="00CCFF"/>
    <a:srgbClr val="66FF3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 autoAdjust="0"/>
    <p:restoredTop sz="94660"/>
  </p:normalViewPr>
  <p:slideViewPr>
    <p:cSldViewPr>
      <p:cViewPr varScale="1">
        <p:scale>
          <a:sx n="139" d="100"/>
          <a:sy n="139" d="100"/>
        </p:scale>
        <p:origin x="570" y="126"/>
      </p:cViewPr>
      <p:guideLst>
        <p:guide orient="horz" pos="162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znworks-my.sharepoint.com/personal/alana_shuttleworth_kznworks_gov_za/Documents/00%20OWN/church/2023%20financials%20final_reported%20in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8f8d3fb5218fba5/Documents/00%20Alana/Church/AGM/2021%20reported%20in%202022/2020%20financials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8f8d3fb5218fba5/Documents/00%20Alana/Church/AGM/2021%20reported%20in%202022/2021%20financials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na.shuttleworth\OneDrive%20-%20KZN%20Department%20of%20Public%20Works\00%20OWN\church\2023%20financials%20final_reported%20in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EXPENDITURE SUMMARY FOR</a:t>
            </a:r>
            <a:r>
              <a:rPr lang="en-GB" sz="2800" b="1" baseline="0" dirty="0"/>
              <a:t> 2023</a:t>
            </a:r>
            <a:endParaRPr lang="en-GB" sz="2800" b="1" dirty="0"/>
          </a:p>
        </c:rich>
      </c:tx>
      <c:layout>
        <c:manualLayout>
          <c:xMode val="edge"/>
          <c:yMode val="edge"/>
          <c:x val="8.3745091838617017E-2"/>
          <c:y val="2.98588490770901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37-4CCF-98BA-4B8789B2A7BE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37-4CCF-98BA-4B8789B2A7BE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37-4CCF-98BA-4B8789B2A7BE}"/>
              </c:ext>
            </c:extLst>
          </c:dPt>
          <c:dLbls>
            <c:dLbl>
              <c:idx val="0"/>
              <c:layout>
                <c:manualLayout>
                  <c:x val="0.12518062305891009"/>
                  <c:y val="6.3263035728025824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indent="0" algn="l">
                      <a:buNone/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F8CEE52-414C-4A03-84EF-B87DD0DBBF71}" type="CATEGORYNAME">
                      <a:rPr lang="en-US" sz="2000" b="1" u="none">
                        <a:latin typeface="Century Gothic" panose="020B0502020202020204" pitchFamily="34" charset="0"/>
                      </a:rPr>
                      <a:pPr marL="0" indent="0" algn="l">
                        <a:buNone/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sz="2000" b="1" u="sng" baseline="0" dirty="0">
                        <a:latin typeface="Century Gothic" panose="020B0502020202020204" pitchFamily="34" charset="0"/>
                      </a:rPr>
                      <a:t> </a:t>
                    </a:r>
                    <a:fld id="{55733B34-DDC1-4F16-AC56-6BF633CB9C51}" type="VALUE">
                      <a:rPr lang="en-US" sz="2000" b="1" u="none" baseline="0">
                        <a:latin typeface="Century Gothic" panose="020B0502020202020204" pitchFamily="34" charset="0"/>
                      </a:rPr>
                      <a:pPr marL="0" indent="0" algn="l">
                        <a:buNone/>
                        <a:defRPr sz="2000" b="1">
                          <a:latin typeface="Century Gothic" panose="020B0502020202020204" pitchFamily="34" charset="0"/>
                        </a:defRPr>
                      </a:pPr>
                      <a:t>[VALUE]</a:t>
                    </a:fld>
                    <a:endParaRPr lang="en-US" sz="2000" b="1" u="none" baseline="0" dirty="0">
                      <a:latin typeface="Century Gothic" panose="020B0502020202020204" pitchFamily="34" charset="0"/>
                    </a:endParaRPr>
                  </a:p>
                  <a:p>
                    <a:pPr marL="0" indent="0" algn="l"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2000" b="1" baseline="0" dirty="0">
                        <a:latin typeface="Century Gothic" panose="020B0502020202020204" pitchFamily="34" charset="0"/>
                      </a:rPr>
                      <a:t>- Admin</a:t>
                    </a:r>
                  </a:p>
                  <a:p>
                    <a:pPr marL="0" indent="0" algn="l"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2000" b="1" baseline="0" dirty="0">
                        <a:latin typeface="Century Gothic" panose="020B0502020202020204" pitchFamily="34" charset="0"/>
                      </a:rPr>
                      <a:t>- Gardening</a:t>
                    </a:r>
                  </a:p>
                  <a:p>
                    <a:pPr marL="0" indent="0" algn="l"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2000" b="1" baseline="0" dirty="0">
                        <a:latin typeface="Century Gothic" panose="020B0502020202020204" pitchFamily="34" charset="0"/>
                      </a:rPr>
                      <a:t>- Cleaning</a:t>
                    </a:r>
                  </a:p>
                  <a:p>
                    <a:pPr marL="0" indent="0" algn="l"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2000" b="1" baseline="0" dirty="0">
                        <a:latin typeface="Century Gothic" panose="020B0502020202020204" pitchFamily="34" charset="0"/>
                      </a:rPr>
                      <a:t>-  Hope Counseling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indent="0" algn="l">
                    <a:buNone/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74073397478681"/>
                      <c:h val="0.640531567199298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B37-4CCF-98BA-4B8789B2A7BE}"/>
                </c:ext>
              </c:extLst>
            </c:dLbl>
            <c:dLbl>
              <c:idx val="1"/>
              <c:layout>
                <c:manualLayout>
                  <c:x val="9.8179587434003374E-2"/>
                  <c:y val="-1.1204985182721084E-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68A6571A-DAF6-42F4-B49B-1A848926EBA8}" type="CATEGORYNAME">
                      <a:rPr lang="en-US"/>
                      <a:pPr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; </a:t>
                    </a:r>
                  </a:p>
                  <a:p>
                    <a:pPr>
                      <a:defRPr sz="2000" b="1">
                        <a:latin typeface="Century Gothic" panose="020B0502020202020204" pitchFamily="34" charset="0"/>
                      </a:defRPr>
                    </a:pPr>
                    <a:fld id="{A8968888-94AB-46F8-A790-C80470270B99}" type="VALUE">
                      <a:rPr lang="en-US" baseline="0" smtClean="0"/>
                      <a:pPr>
                        <a:defRPr sz="2000" b="1">
                          <a:latin typeface="Century Gothic" panose="020B0502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61171615947104"/>
                      <c:h val="0.1615590294698504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B37-4CCF-98BA-4B8789B2A7BE}"/>
                </c:ext>
              </c:extLst>
            </c:dLbl>
            <c:dLbl>
              <c:idx val="2"/>
              <c:layout>
                <c:manualLayout>
                  <c:x val="1.1583171296504664E-2"/>
                  <c:y val="-8.28105548127201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C8D8AD72-4815-436F-8B1E-AE362C020002}" type="CATEGORYNAME">
                      <a:rPr lang="en-US" sz="2000" b="1"/>
                      <a:pPr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sz="2000" b="1" baseline="0"/>
                      <a:t>; </a:t>
                    </a:r>
                  </a:p>
                  <a:p>
                    <a:pPr>
                      <a:defRPr sz="2000" b="1">
                        <a:latin typeface="Century Gothic" panose="020B0502020202020204" pitchFamily="34" charset="0"/>
                      </a:defRPr>
                    </a:pPr>
                    <a:fld id="{23AC5A9D-3CE1-44EB-B2BF-5DCB894DB3D2}" type="VALUE">
                      <a:rPr lang="en-US" sz="2000" b="1" baseline="0"/>
                      <a:pPr>
                        <a:defRPr sz="2000" b="1">
                          <a:latin typeface="Century Gothic" panose="020B0502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382001227576571"/>
                      <c:h val="0.212932452089205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B37-4CCF-98BA-4B8789B2A7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(expediture!$A$4,expediture!$A$6,expediture!$A$18)</c:f>
              <c:strCache>
                <c:ptCount val="3"/>
                <c:pt idx="0">
                  <c:v>STAFF COSTS</c:v>
                </c:pt>
                <c:pt idx="1">
                  <c:v>MINISTRY COSTS</c:v>
                </c:pt>
                <c:pt idx="2">
                  <c:v>OPERATING EXPENSES</c:v>
                </c:pt>
              </c:strCache>
            </c:strRef>
          </c:cat>
          <c:val>
            <c:numRef>
              <c:f>(expediture!$D$4,expediture!$D$6,expediture!$D$18)</c:f>
              <c:numCache>
                <c:formatCode>_-[$R-1C09]* #\ ##0_-;\-[$R-1C09]* #\ ##0_-;_-[$R-1C09]* "-"??_-;_-@_-</c:formatCode>
                <c:ptCount val="3"/>
                <c:pt idx="0">
                  <c:v>367783</c:v>
                </c:pt>
                <c:pt idx="1">
                  <c:v>397870</c:v>
                </c:pt>
                <c:pt idx="2">
                  <c:v>520469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37-4CCF-98BA-4B8789B2A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Ministry</a:t>
            </a:r>
            <a:r>
              <a:rPr lang="en-GB" sz="2400" b="1" baseline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 Costs Breakdown for 2021</a:t>
            </a:r>
            <a:endParaRPr lang="en-GB" sz="2400" b="1">
              <a:solidFill>
                <a:schemeClr val="bg2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2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ZA" sz="2400" b="1" dirty="0">
                <a:latin typeface="Century Gothic" panose="020B0502020202020204" pitchFamily="34" charset="0"/>
              </a:rPr>
              <a:t>Ministry</a:t>
            </a:r>
            <a:r>
              <a:rPr lang="en-ZA" sz="2400" b="1" baseline="0" dirty="0">
                <a:latin typeface="Century Gothic" panose="020B0502020202020204" pitchFamily="34" charset="0"/>
              </a:rPr>
              <a:t> Cost Breakdown 2022</a:t>
            </a:r>
          </a:p>
          <a:p>
            <a:pPr>
              <a:defRPr sz="2400" b="1">
                <a:latin typeface="Century Gothic" panose="020B0502020202020204" pitchFamily="34" charset="0"/>
              </a:defRPr>
            </a:pPr>
            <a:endParaRPr lang="en-ZA" sz="2400" b="1" dirty="0">
              <a:latin typeface="Century Gothic" panose="020B0502020202020204" pitchFamily="34" charset="0"/>
            </a:endParaRPr>
          </a:p>
        </c:rich>
      </c:tx>
      <c:layout>
        <c:manualLayout>
          <c:xMode val="edge"/>
          <c:yMode val="edge"/>
          <c:x val="0.140714070197524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GB" sz="3600" b="1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GB" sz="3600" b="1" i="0" u="none" strike="noStrike" kern="1200" spc="0" baseline="0" dirty="0">
                <a:solidFill>
                  <a:prstClr val="white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SAVINGS ACCOUNTS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3600" b="1" i="0" u="none" strike="noStrike" kern="1200" spc="0" baseline="0">
              <a:solidFill>
                <a:prstClr val="white">
                  <a:lumMod val="65000"/>
                  <a:lumOff val="35000"/>
                </a:prst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5-4AC8-B924-EC5C2A51409F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5-4AC8-B924-EC5C2A51409F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5-4AC8-B924-EC5C2A51409F}"/>
              </c:ext>
            </c:extLst>
          </c:dPt>
          <c:dLbls>
            <c:dLbl>
              <c:idx val="0"/>
              <c:layout>
                <c:manualLayout>
                  <c:x val="9.0520674483866928E-2"/>
                  <c:y val="5.17268153980752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2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1913E31-3C1A-4481-ABB5-E2279CA4DB68}" type="CATEGORYNAME">
                      <a:rPr lang="en-US" sz="2400"/>
                      <a:pPr algn="l">
                        <a:defRPr sz="2400" b="1"/>
                      </a:pPr>
                      <a:t>[CATEGORY NAME]</a:t>
                    </a:fld>
                    <a:r>
                      <a:rPr lang="en-US" sz="2400" baseline="0" dirty="0"/>
                      <a:t>,</a:t>
                    </a:r>
                  </a:p>
                  <a:p>
                    <a:pPr algn="l">
                      <a:defRPr sz="2400" b="1"/>
                    </a:pPr>
                    <a:fld id="{2ACF55FF-C357-4E31-936E-0902E6BF4CF7}" type="VALUE">
                      <a:rPr lang="en-US" sz="2400" baseline="0" smtClean="0"/>
                      <a:pPr algn="l">
                        <a:defRPr sz="2400"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3A5-4AC8-B924-EC5C2A51409F}"/>
                </c:ext>
              </c:extLst>
            </c:dLbl>
            <c:dLbl>
              <c:idx val="1"/>
              <c:layout>
                <c:manualLayout>
                  <c:x val="-4.0033387310656747E-2"/>
                  <c:y val="-7.80894128983114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2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327A6B-8DF8-4ACB-87CB-052B68248A19}" type="CATEGORYNAME">
                      <a:rPr lang="en-US" sz="2400"/>
                      <a:pPr algn="l">
                        <a:defRPr sz="2400" b="1"/>
                      </a:pPr>
                      <a:t>[CATEGORY NAME]</a:t>
                    </a:fld>
                    <a:r>
                      <a:rPr lang="en-US" sz="2400" baseline="0" dirty="0"/>
                      <a:t>, </a:t>
                    </a:r>
                    <a:fld id="{D42EC593-31FC-45C7-9BCA-AD6A1F86361E}" type="VALUE">
                      <a:rPr lang="en-US" sz="2400" baseline="0" smtClean="0"/>
                      <a:pPr algn="l">
                        <a:defRPr sz="2400" b="1"/>
                      </a:pPr>
                      <a:t>[VALUE]</a:t>
                    </a:fld>
                    <a:endParaRPr lang="en-US" sz="24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72379906153149"/>
                      <c:h val="0.25265813126132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3A5-4AC8-B924-EC5C2A51409F}"/>
                </c:ext>
              </c:extLst>
            </c:dLbl>
            <c:dLbl>
              <c:idx val="2"/>
              <c:layout>
                <c:manualLayout>
                  <c:x val="-6.2695205641193755E-2"/>
                  <c:y val="0.1923833979019833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95747959453319"/>
                      <c:h val="0.369959037827811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3A5-4AC8-B924-EC5C2A5140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Savings!$B$7:$B$9</c:f>
              <c:strCache>
                <c:ptCount val="3"/>
                <c:pt idx="0">
                  <c:v>Hilton Savings Account</c:v>
                </c:pt>
                <c:pt idx="1">
                  <c:v>Hilton Salary Buffer Fund </c:v>
                </c:pt>
                <c:pt idx="2">
                  <c:v>Tumbleweed &amp; Mt Michael Buffer Fund</c:v>
                </c:pt>
              </c:strCache>
            </c:strRef>
          </c:cat>
          <c:val>
            <c:numRef>
              <c:f>Savings!$C$7:$C$9</c:f>
              <c:numCache>
                <c:formatCode>_-"R"* #\ ##0_-;\-"R"* #\ ##0_-;_-"R"* "-"??_-;_-@_-</c:formatCode>
                <c:ptCount val="3"/>
                <c:pt idx="0">
                  <c:v>221629</c:v>
                </c:pt>
                <c:pt idx="1">
                  <c:v>233132</c:v>
                </c:pt>
                <c:pt idx="2">
                  <c:v>136035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A5-4AC8-B924-EC5C2A514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0B4ED-A0B3-4094-955B-82F5EE5FAD45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239BB-2E2B-42FA-AB50-34D481F9B4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9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62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4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239BB-2E2B-42FA-AB50-34D481F9B4ED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07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32210" y="1344168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22682" y="2420115"/>
            <a:ext cx="2894846" cy="2286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3257" y="219457"/>
            <a:ext cx="628649" cy="575765"/>
          </a:xfrm>
        </p:spPr>
        <p:txBody>
          <a:bodyPr/>
          <a:lstStyle>
            <a:lvl1pPr>
              <a:defRPr sz="2100" b="0" i="0"/>
            </a:lvl1pPr>
          </a:lstStyle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581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724459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7" y="4149512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6514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97562"/>
            <a:ext cx="6619244" cy="1034816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514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673721" y="45269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7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278853" y="1960341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72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735388"/>
            <a:ext cx="6345737" cy="2028776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64886"/>
            <a:ext cx="5794329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60795"/>
            <a:ext cx="6619244" cy="75949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4" name="Rectangle 23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124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1803358"/>
            <a:ext cx="6619244" cy="1341528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940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Rectangle 11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5916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8249"/>
            <a:ext cx="2346876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6" y="2390446"/>
            <a:ext cx="2346876" cy="212984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8249"/>
            <a:ext cx="235903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90446"/>
            <a:ext cx="2359035" cy="212984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5026" y="1952625"/>
            <a:ext cx="2368086" cy="432196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5025" y="2390446"/>
            <a:ext cx="2370772" cy="212984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692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399634"/>
            <a:ext cx="226555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4" y="1958435"/>
            <a:ext cx="2018432" cy="118782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1"/>
            <a:ext cx="2265559" cy="6884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82130"/>
            <a:ext cx="2018432" cy="116412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6649" y="3831831"/>
            <a:ext cx="2287829" cy="6910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575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64244"/>
            <a:ext cx="2018432" cy="118201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576" y="3831831"/>
            <a:ext cx="2290595" cy="67225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807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3491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73072"/>
            <a:ext cx="1057474" cy="354722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5" y="973072"/>
            <a:ext cx="4685660" cy="3547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8" name="Rectangle 17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2575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06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6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4025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74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2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60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58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8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33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3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42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27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710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2008234"/>
            <a:ext cx="3263267" cy="1712867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77993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33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447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5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343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3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526" y="1952625"/>
            <a:ext cx="3621558" cy="25622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4" y="1952625"/>
            <a:ext cx="3618869" cy="253327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013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77047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409245"/>
            <a:ext cx="3618869" cy="210560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3" y="1952625"/>
            <a:ext cx="3618870" cy="45661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409245"/>
            <a:ext cx="3618869" cy="210560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164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18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Rectangle 5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92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60" y="1085850"/>
            <a:ext cx="3892549" cy="3429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2214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1" y="1269999"/>
            <a:ext cx="2895194" cy="1301751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4" y="857250"/>
            <a:ext cx="242039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51068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10940"/>
            <a:ext cx="6571060" cy="54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80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8204" y="479580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7CAD1018-D5C0-4893-BE0A-64D6DD229129}" type="datetimeFigureOut">
              <a:rPr lang="en-ZA" smtClean="0"/>
              <a:t>2024/05/24</a:t>
            </a:fld>
            <a:endParaRPr lang="en-ZA"/>
          </a:p>
        </p:txBody>
      </p:sp>
      <p:sp>
        <p:nvSpPr>
          <p:cNvPr id="20" name="Rectangle 19"/>
          <p:cNvSpPr/>
          <p:nvPr/>
        </p:nvSpPr>
        <p:spPr>
          <a:xfrm>
            <a:off x="7832796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fld id="{A7F8C6E4-8553-4D37-B0CC-08DD74188A7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4820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b="50000" l="50000" r="50000" t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anchor="t" bIns="45720" lIns="91440" rIns="91440" rtlCol="0" tIns="45720" vert="horz">
            <a:no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anchor="t" bIns="45720" lIns="91440" rIns="91440" rtlCol="0" tIns="45720" vert="horz"/>
          <a:lstStyle>
            <a:lvl1pPr algn="l">
              <a:defRPr b="0" i="0" sz="825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B42300-68BE-4E3A-BDA9-74DFD51EF7B2}" type="datetimeFigureOut">
              <a:rPr lang="en-US" smtClean="0"/>
              <a:pPr/>
              <a:t>5/24/2024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l">
              <a:defRPr b="0" i="0" sz="825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ctr">
              <a:defRPr b="0" i="0"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97E2C-2668-42A5-B961-1A0865452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71278"/>
      </p:ext>
    </p:extLst>
  </p:cSld>
  <p:clrMap accent1="accent1" accent2="accent2" accent3="accent3" accent4="accent4" accent5="accent5" accent6="accent6" bg1="dk1" bg2="dk2" folHlink="folHlink" hlink="hlink" tx1="lt1" tx2="lt2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342900" eaLnBrk="1" hangingPunct="1" latinLnBrk="0" rtl="0">
        <a:spcBef>
          <a:spcPct val="0"/>
        </a:spcBef>
        <a:buNone/>
        <a:defRPr b="0" i="0" kern="1200" sz="315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342900" eaLnBrk="1" hangingPunct="1" indent="-257175" latinLnBrk="0" marL="257175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500">
          <a:solidFill>
            <a:schemeClr val="tx1"/>
          </a:solidFill>
          <a:latin typeface="+mj-lt"/>
          <a:ea typeface="+mj-ea"/>
          <a:cs typeface="+mj-cs"/>
        </a:defRPr>
      </a:lvl1pPr>
      <a:lvl2pPr algn="l" defTabSz="342900" eaLnBrk="1" hangingPunct="1" indent="-214313" latinLnBrk="0" marL="557213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350">
          <a:solidFill>
            <a:schemeClr val="tx1"/>
          </a:solidFill>
          <a:latin typeface="+mj-lt"/>
          <a:ea typeface="+mj-ea"/>
          <a:cs typeface="+mj-cs"/>
        </a:defRPr>
      </a:lvl2pPr>
      <a:lvl3pPr algn="l" defTabSz="342900" eaLnBrk="1" hangingPunct="1" indent="-171450" latinLnBrk="0" marL="8572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200">
          <a:solidFill>
            <a:schemeClr val="tx1"/>
          </a:solidFill>
          <a:latin typeface="+mj-lt"/>
          <a:ea typeface="+mj-ea"/>
          <a:cs typeface="+mj-cs"/>
        </a:defRPr>
      </a:lvl3pPr>
      <a:lvl4pPr algn="l" defTabSz="342900" eaLnBrk="1" hangingPunct="1" indent="-171450" latinLnBrk="0" marL="12001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4pPr>
      <a:lvl5pPr algn="l" defTabSz="342900" eaLnBrk="1" hangingPunct="1" indent="-171450" latinLnBrk="0" marL="15430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5pPr>
      <a:lvl6pPr algn="l" defTabSz="342900" eaLnBrk="1" hangingPunct="1" indent="-171450" latinLnBrk="0" marL="187950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6pPr>
      <a:lvl7pPr algn="l" defTabSz="342900" eaLnBrk="1" hangingPunct="1" indent="-171450" latinLnBrk="0" marL="22288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7pPr>
      <a:lvl8pPr algn="l" defTabSz="342900" eaLnBrk="1" hangingPunct="1" indent="-171450" latinLnBrk="0" marL="25717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8pPr>
      <a:lvl9pPr algn="l" defTabSz="342900" eaLnBrk="1" hangingPunct="1" indent="-171450" latinLnBrk="0" marL="2914650" rtl="0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charset="2" typeface="Wingdings 3"/>
        <a:buChar char=""/>
        <a:defRPr b="0" i="0" kern="1200" sz="105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hdphoto1.wdp" Type="http://schemas.microsoft.com/office/2007/relationships/hdphoto"/><Relationship Id="rId2" Target="../media/image7.jpeg" Type="http://schemas.openxmlformats.org/officeDocument/2006/relationships/image"/><Relationship Id="rId1" Target="../slideLayouts/slideLayout24.xml" Type="http://schemas.openxmlformats.org/officeDocument/2006/relationships/slideLayout"/><Relationship Id="rId4" Target="../media/image8.jpeg" Type="http://schemas.openxmlformats.org/officeDocument/2006/relationships/image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 ?><Relationships xmlns="http://schemas.openxmlformats.org/package/2006/relationships"><Relationship Id="rId3" Target="../media/image53.png" Type="http://schemas.openxmlformats.org/officeDocument/2006/relationships/image"/><Relationship Id="rId2" Target="../media/image52.jpg" Type="http://schemas.openxmlformats.org/officeDocument/2006/relationships/image"/><Relationship Id="rId1" Target="../slideLayouts/slideLayout24.xml" Type="http://schemas.openxmlformats.org/officeDocument/2006/relationships/slideLayout"/><Relationship Id="rId5" Target="../media/image55.jpeg" Type="http://schemas.openxmlformats.org/officeDocument/2006/relationships/image"/><Relationship Id="rId4" Target="../media/image54.pn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57.jpeg" Type="http://schemas.openxmlformats.org/officeDocument/2006/relationships/image"/><Relationship Id="rId2" Target="../media/image56.jpeg" Type="http://schemas.openxmlformats.org/officeDocument/2006/relationships/image"/><Relationship Id="rId1" Target="../slideLayouts/slideLayout24.xml" Type="http://schemas.openxmlformats.org/officeDocument/2006/relationships/slideLayout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9.jpeg"/></Relationships>
</file>

<file path=ppt/slides/_rels/slide18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24.xml" Type="http://schemas.openxmlformats.org/officeDocument/2006/relationships/slideLayout"/><Relationship Id="rId4" Target="../media/hdphoto1.wdp" Type="http://schemas.microsoft.com/office/2007/relationships/hdphoto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 ?><Relationships xmlns="http://schemas.openxmlformats.org/package/2006/relationships"><Relationship Id="rId3" Target="../media/hdphoto1.wdp" Type="http://schemas.microsoft.com/office/2007/relationships/hdphoto"/><Relationship Id="rId2" Target="../media/image7.jpeg" Type="http://schemas.openxmlformats.org/officeDocument/2006/relationships/image"/><Relationship Id="rId1" Target="../slideLayouts/slideLayout24.xml" Type="http://schemas.openxmlformats.org/officeDocument/2006/relationships/slideLayout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13" Type="http://schemas.openxmlformats.org/officeDocument/2006/relationships/image" Target="../media/image74.jpg"/><Relationship Id="rId18" Type="http://schemas.openxmlformats.org/officeDocument/2006/relationships/image" Target="../media/image7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17" Type="http://schemas.openxmlformats.org/officeDocument/2006/relationships/image" Target="../media/image78.jpg"/><Relationship Id="rId2" Type="http://schemas.openxmlformats.org/officeDocument/2006/relationships/image" Target="../media/image63.jpeg"/><Relationship Id="rId16" Type="http://schemas.openxmlformats.org/officeDocument/2006/relationships/image" Target="../media/image7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5" Type="http://schemas.openxmlformats.org/officeDocument/2006/relationships/image" Target="../media/image76.jpeg"/><Relationship Id="rId10" Type="http://schemas.openxmlformats.org/officeDocument/2006/relationships/image" Target="../media/image71.jpeg"/><Relationship Id="rId19" Type="http://schemas.openxmlformats.org/officeDocument/2006/relationships/image" Target="../media/image80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22.xml.rels><?xml version="1.0" encoding="UTF-8" standalone="yes" ?><Relationships xmlns="http://schemas.openxmlformats.org/package/2006/relationships"><Relationship Id="rId8" Target="../media/image87.jpeg" Type="http://schemas.openxmlformats.org/officeDocument/2006/relationships/image"/><Relationship Id="rId13" Target="../media/image92.jpeg" Type="http://schemas.openxmlformats.org/officeDocument/2006/relationships/image"/><Relationship Id="rId3" Target="../media/image82.jpeg" Type="http://schemas.openxmlformats.org/officeDocument/2006/relationships/image"/><Relationship Id="rId7" Target="../media/image86.jpeg" Type="http://schemas.openxmlformats.org/officeDocument/2006/relationships/image"/><Relationship Id="rId12" Target="../media/image91.jpeg" Type="http://schemas.openxmlformats.org/officeDocument/2006/relationships/image"/><Relationship Id="rId2" Target="../media/image81.jpg" Type="http://schemas.openxmlformats.org/officeDocument/2006/relationships/image"/><Relationship Id="rId1" Target="../slideLayouts/slideLayout24.xml" Type="http://schemas.openxmlformats.org/officeDocument/2006/relationships/slideLayout"/><Relationship Id="rId6" Target="../media/image85.jpg" Type="http://schemas.openxmlformats.org/officeDocument/2006/relationships/image"/><Relationship Id="rId11" Target="../media/image90.jpeg" Type="http://schemas.openxmlformats.org/officeDocument/2006/relationships/image"/><Relationship Id="rId5" Target="../media/image84.jpeg" Type="http://schemas.openxmlformats.org/officeDocument/2006/relationships/image"/><Relationship Id="rId15" Target="../media/image94.jpeg" Type="http://schemas.openxmlformats.org/officeDocument/2006/relationships/image"/><Relationship Id="rId10" Target="../media/image89.jpeg" Type="http://schemas.openxmlformats.org/officeDocument/2006/relationships/image"/><Relationship Id="rId4" Target="../media/image83.jpeg" Type="http://schemas.openxmlformats.org/officeDocument/2006/relationships/image"/><Relationship Id="rId9" Target="../media/image88.jpeg" Type="http://schemas.openxmlformats.org/officeDocument/2006/relationships/image"/><Relationship Id="rId14" Target="../media/image93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8" Target="../media/image101.jpg" Type="http://schemas.openxmlformats.org/officeDocument/2006/relationships/image"/><Relationship Id="rId3" Target="../media/image96.jpeg" Type="http://schemas.openxmlformats.org/officeDocument/2006/relationships/image"/><Relationship Id="rId7" Target="../media/image100.jpeg" Type="http://schemas.openxmlformats.org/officeDocument/2006/relationships/image"/><Relationship Id="rId2" Target="../media/image95.jpg" Type="http://schemas.openxmlformats.org/officeDocument/2006/relationships/image"/><Relationship Id="rId1" Target="../slideLayouts/slideLayout24.xml" Type="http://schemas.openxmlformats.org/officeDocument/2006/relationships/slideLayout"/><Relationship Id="rId6" Target="../media/image99.jpeg" Type="http://schemas.openxmlformats.org/officeDocument/2006/relationships/image"/><Relationship Id="rId11" Target="../media/hdphoto5.wdp" Type="http://schemas.microsoft.com/office/2007/relationships/hdphoto"/><Relationship Id="rId5" Target="../media/image98.jpg" Type="http://schemas.openxmlformats.org/officeDocument/2006/relationships/image"/><Relationship Id="rId10" Target="../media/image103.jpeg" Type="http://schemas.openxmlformats.org/officeDocument/2006/relationships/image"/><Relationship Id="rId4" Target="../media/image97.jpeg" Type="http://schemas.openxmlformats.org/officeDocument/2006/relationships/image"/><Relationship Id="rId9" Target="../media/image102.jpeg" Type="http://schemas.openxmlformats.org/officeDocument/2006/relationships/image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2.jpg"/><Relationship Id="rId4" Type="http://schemas.openxmlformats.org/officeDocument/2006/relationships/image" Target="../media/image111.jpg"/></Relationships>
</file>

<file path=ppt/slides/_rels/slide27.xml.rels><?xml version="1.0" encoding="UTF-8" standalone="yes" ?><Relationships xmlns="http://schemas.openxmlformats.org/package/2006/relationships"><Relationship Id="rId3" Target="../media/image114.jpeg" Type="http://schemas.openxmlformats.org/officeDocument/2006/relationships/image"/><Relationship Id="rId2" Target="../media/image113.jpg" Type="http://schemas.openxmlformats.org/officeDocument/2006/relationships/image"/><Relationship Id="rId1" Target="../slideLayouts/slideLayout24.xml" Type="http://schemas.openxmlformats.org/officeDocument/2006/relationships/slideLayout"/><Relationship Id="rId4" Target="../media/image115.jpeg" Type="http://schemas.openxmlformats.org/officeDocument/2006/relationships/image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4.xml" Type="http://schemas.openxmlformats.org/officeDocument/2006/relationships/slideLayout"/><Relationship Id="rId4" Target="../media/hdphoto1.wdp" Type="http://schemas.microsoft.com/office/2007/relationships/hdphoto"/></Relationships>
</file>

<file path=ppt/slides/_rels/slide3.xml.rels><?xml version="1.0" encoding="UTF-8" standalone="yes" ?><Relationships xmlns="http://schemas.openxmlformats.org/package/2006/relationships"><Relationship Id="rId8" Target="../media/image13.jpg" Type="http://schemas.openxmlformats.org/officeDocument/2006/relationships/image"/><Relationship Id="rId3" Target="../media/hdphoto2.wdp" Type="http://schemas.microsoft.com/office/2007/relationships/hdphoto"/><Relationship Id="rId7" Target="../media/image12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24.xml" Type="http://schemas.openxmlformats.org/officeDocument/2006/relationships/slideLayout"/><Relationship Id="rId6" Target="../media/image11.jpeg" Type="http://schemas.openxmlformats.org/officeDocument/2006/relationships/image"/><Relationship Id="rId5" Target="../media/hdphoto3.wdp" Type="http://schemas.microsoft.com/office/2007/relationships/hdphoto"/><Relationship Id="rId4" Target="../media/image10.jpeg" Type="http://schemas.openxmlformats.org/officeDocument/2006/relationships/image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sv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24.xml" Type="http://schemas.openxmlformats.org/officeDocument/2006/relationships/slideLayout"/><Relationship Id="rId4" Target="../media/hdphoto1.wdp" Type="http://schemas.microsoft.com/office/2007/relationships/hdphoto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3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media/image14.jpeg" Type="http://schemas.openxmlformats.org/officeDocument/2006/relationships/image"/><Relationship Id="rId1" Target="../slideLayouts/slideLayout24.xml" Type="http://schemas.openxmlformats.org/officeDocument/2006/relationships/slideLayout"/><Relationship Id="rId5" Target="../media/image17.jpe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40.xml.rels><?xml version="1.0" encoding="UTF-8" standalone="yes" ?><Relationships xmlns="http://schemas.openxmlformats.org/package/2006/relationships"><Relationship Id="rId3" Target="../media/image126.jpeg" Type="http://schemas.openxmlformats.org/officeDocument/2006/relationships/image"/><Relationship Id="rId2" Target="../media/image125.jpeg" Type="http://schemas.openxmlformats.org/officeDocument/2006/relationships/image"/><Relationship Id="rId1" Target="../slideLayouts/slideLayout24.xml" Type="http://schemas.openxmlformats.org/officeDocument/2006/relationships/slideLayout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g"/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 ?><Relationships xmlns="http://schemas.openxmlformats.org/package/2006/relationships"><Relationship Id="rId2" Target="../media/image142.jpeg" Type="http://schemas.openxmlformats.org/officeDocument/2006/relationships/image"/><Relationship Id="rId1" Target="../slideLayouts/slideLayout24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24.xml" Type="http://schemas.openxmlformats.org/officeDocument/2006/relationships/slideLayout"/><Relationship Id="rId4" Target="../media/hdphoto1.wdp" Type="http://schemas.microsoft.com/office/2007/relationships/hdphoto"/></Relationships>
</file>

<file path=ppt/slides/_rels/slide52.xml.rels><?xml version="1.0" encoding="UTF-8" standalone="yes" ?><Relationships xmlns="http://schemas.openxmlformats.org/package/2006/relationships"><Relationship Id="rId3" Target="../media/image145.jpeg" Type="http://schemas.openxmlformats.org/officeDocument/2006/relationships/image"/><Relationship Id="rId2" Target="../media/image144.png" Type="http://schemas.openxmlformats.org/officeDocument/2006/relationships/image"/><Relationship Id="rId1" Target="../slideLayouts/slideLayout24.xml" Type="http://schemas.openxmlformats.org/officeDocument/2006/relationships/slideLayout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2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 ?><Relationships xmlns="http://schemas.openxmlformats.org/package/2006/relationships"><Relationship Id="rId2" Target="../media/image15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8.xml.rels><?xml version="1.0" encoding="UTF-8" standalone="yes" ?><Relationships xmlns="http://schemas.openxmlformats.org/package/2006/relationships"><Relationship Id="rId3" Target="../media/image157.jpeg" Type="http://schemas.openxmlformats.org/officeDocument/2006/relationships/image"/><Relationship Id="rId2" Target="../media/image15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jpg"/></Relationships>
</file>

<file path=ppt/slides/_rels/slide6.xml.rels><?xml version="1.0" encoding="UTF-8" standalone="yes" ?><Relationships xmlns="http://schemas.openxmlformats.org/package/2006/relationships"><Relationship Id="rId8" Target="../media/image24.jpeg" Type="http://schemas.openxmlformats.org/officeDocument/2006/relationships/image"/><Relationship Id="rId13" Target="../media/image29.jpeg" Type="http://schemas.openxmlformats.org/officeDocument/2006/relationships/image"/><Relationship Id="rId3" Target="../media/hdphoto4.wdp" Type="http://schemas.microsoft.com/office/2007/relationships/hdphoto"/><Relationship Id="rId7" Target="../media/image23.jpeg" Type="http://schemas.openxmlformats.org/officeDocument/2006/relationships/image"/><Relationship Id="rId12" Target="../media/image28.jpeg" Type="http://schemas.openxmlformats.org/officeDocument/2006/relationships/image"/><Relationship Id="rId2" Target="../media/image19.jpeg" Type="http://schemas.openxmlformats.org/officeDocument/2006/relationships/image"/><Relationship Id="rId16" Target="../media/image32.jpg" Type="http://schemas.openxmlformats.org/officeDocument/2006/relationships/image"/><Relationship Id="rId1" Target="../slideLayouts/slideLayout24.xml" Type="http://schemas.openxmlformats.org/officeDocument/2006/relationships/slideLayout"/><Relationship Id="rId6" Target="../media/image22.jpg" Type="http://schemas.openxmlformats.org/officeDocument/2006/relationships/image"/><Relationship Id="rId11" Target="../media/image27.jpeg" Type="http://schemas.openxmlformats.org/officeDocument/2006/relationships/image"/><Relationship Id="rId5" Target="../media/image21.jpeg" Type="http://schemas.openxmlformats.org/officeDocument/2006/relationships/image"/><Relationship Id="rId15" Target="../media/image31.jpeg" Type="http://schemas.openxmlformats.org/officeDocument/2006/relationships/image"/><Relationship Id="rId10" Target="../media/image26.jpeg" Type="http://schemas.openxmlformats.org/officeDocument/2006/relationships/image"/><Relationship Id="rId4" Target="../media/image20.jpeg" Type="http://schemas.openxmlformats.org/officeDocument/2006/relationships/image"/><Relationship Id="rId9" Target="../media/image25.jpeg" Type="http://schemas.openxmlformats.org/officeDocument/2006/relationships/image"/><Relationship Id="rId14" Target="../media/image30.jpeg" Type="http://schemas.openxmlformats.org/officeDocument/2006/relationships/image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4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8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g"/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 ?><Relationships xmlns="http://schemas.openxmlformats.org/package/2006/relationships"><Relationship Id="rId3" Target="../media/image36.jpeg" Type="http://schemas.openxmlformats.org/officeDocument/2006/relationships/image"/><Relationship Id="rId2" Target="../media/image35.jpeg" Type="http://schemas.openxmlformats.org/officeDocument/2006/relationships/image"/><Relationship Id="rId1" Target="../slideLayouts/slideLayout24.xml" Type="http://schemas.openxmlformats.org/officeDocument/2006/relationships/slideLayout"/><Relationship Id="rId4" Target="../media/image37.jp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7615" y="364011"/>
            <a:ext cx="9153948" cy="175432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2024 AGM reporting on 2023</a:t>
            </a:r>
          </a:p>
        </p:txBody>
      </p:sp>
      <p:pic>
        <p:nvPicPr>
          <p:cNvPr descr="Shape, logo, company name, circle&#10;&#10;Description automatically generated" id="3" name="Picture 2">
            <a:extLst>
              <a:ext uri="{FF2B5EF4-FFF2-40B4-BE49-F238E27FC236}">
                <a16:creationId xmlns:a16="http://schemas.microsoft.com/office/drawing/2014/main" id="{968FF099-D221-D9EA-E241-10CD5443852D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7654"/>
            <a:ext cx="3096344" cy="307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3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231F40-070C-DA01-8A96-20AE1A628338}"/>
              </a:ext>
            </a:extLst>
          </p:cNvPr>
          <p:cNvSpPr txBox="1"/>
          <p:nvPr/>
        </p:nvSpPr>
        <p:spPr>
          <a:xfrm>
            <a:off x="-432048" y="-88562"/>
            <a:ext cx="9180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Tumbleweed and </a:t>
            </a:r>
            <a:r>
              <a:rPr lang="en-US" sz="4000" b="1" dirty="0" err="1"/>
              <a:t>Mbutshane</a:t>
            </a:r>
            <a:r>
              <a:rPr lang="en-US" sz="4000" b="1" dirty="0"/>
              <a:t> Congregations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CBC34E-24E6-54F6-B02C-14122604B48D}"/>
              </a:ext>
            </a:extLst>
          </p:cNvPr>
          <p:cNvSpPr txBox="1"/>
          <p:nvPr/>
        </p:nvSpPr>
        <p:spPr>
          <a:xfrm>
            <a:off x="395536" y="1203598"/>
            <a:ext cx="8208912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Home cells were held weekly at    	Tumbleweed and </a:t>
            </a:r>
            <a:r>
              <a:rPr lang="en-US" sz="2700" b="1" dirty="0" err="1">
                <a:cs typeface="Lucida Sans Unicode" panose="020B0602030504020204" pitchFamily="34" charset="0"/>
              </a:rPr>
              <a:t>Lidgetton</a:t>
            </a:r>
            <a:endParaRPr lang="en-US" sz="2700" b="1" dirty="0">
              <a:cs typeface="Lucida Sans Unicode" panose="020B0602030504020204" pitchFamily="34" charset="0"/>
            </a:endParaRP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A combined Passover celebration was</a:t>
            </a:r>
          </a:p>
          <a:p>
            <a:r>
              <a:rPr lang="en-US" sz="2700" b="1" dirty="0">
                <a:cs typeface="Lucida Sans Unicode" panose="020B0602030504020204" pitchFamily="34" charset="0"/>
              </a:rPr>
              <a:t>         held at </a:t>
            </a:r>
            <a:r>
              <a:rPr lang="en-US" sz="2700" b="1" dirty="0" err="1">
                <a:cs typeface="Lucida Sans Unicode" panose="020B0602030504020204" pitchFamily="34" charset="0"/>
              </a:rPr>
              <a:t>Mbutshane</a:t>
            </a:r>
            <a:endParaRPr lang="en-US" sz="2700" b="1" dirty="0">
              <a:cs typeface="Lucida Sans Unicode" panose="020B0602030504020204" pitchFamily="34" charset="0"/>
            </a:endParaRP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Prayer meetings were held on Thursdays</a:t>
            </a:r>
          </a:p>
          <a:p>
            <a:r>
              <a:rPr lang="en-US" sz="2700" b="1" dirty="0">
                <a:cs typeface="Lucida Sans Unicode" panose="020B0602030504020204" pitchFamily="34" charset="0"/>
              </a:rPr>
              <a:t>         at Tumbleweed</a:t>
            </a: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There were monthly combined services</a:t>
            </a:r>
            <a:r>
              <a:rPr lang="el-GR" sz="2700" b="1" dirty="0">
                <a:cs typeface="Lucida Sans Unicode" panose="020B0602030504020204" pitchFamily="34" charset="0"/>
              </a:rPr>
              <a:t> </a:t>
            </a:r>
            <a:endParaRPr lang="en-US" sz="2700" b="1" dirty="0">
              <a:cs typeface="Lucida Sans Unicode" panose="020B0602030504020204" pitchFamily="34" charset="0"/>
            </a:endParaRPr>
          </a:p>
          <a:p>
            <a:r>
              <a:rPr lang="el-GR" sz="2700" b="1" dirty="0">
                <a:cs typeface="Lucida Sans Unicode" panose="020B0602030504020204" pitchFamily="34" charset="0"/>
              </a:rPr>
              <a:t>Ο</a:t>
            </a:r>
            <a:r>
              <a:rPr lang="en-US" sz="2700" b="1" dirty="0">
                <a:cs typeface="Lucida Sans Unicode" panose="020B0602030504020204" pitchFamily="34" charset="0"/>
              </a:rPr>
              <a:t>      Twice in the year we joined in Combined</a:t>
            </a:r>
          </a:p>
          <a:p>
            <a:r>
              <a:rPr lang="en-US" sz="2700" b="1" dirty="0">
                <a:cs typeface="Lucida Sans Unicode" panose="020B0602030504020204" pitchFamily="34" charset="0"/>
              </a:rPr>
              <a:t>         services in Hilton</a:t>
            </a:r>
          </a:p>
          <a:p>
            <a:endParaRPr lang="en-US" sz="28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139001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singing in a tent&#10;&#10;Description automatically generated with low confidence" id="3" name="Picture 2">
            <a:extLst>
              <a:ext uri="{FF2B5EF4-FFF2-40B4-BE49-F238E27FC236}">
                <a16:creationId xmlns:a16="http://schemas.microsoft.com/office/drawing/2014/main" id="{36DE6785-2AB1-0E02-7E66-1976025C3FD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482" t="103"/>
          <a:stretch/>
        </p:blipFill>
        <p:spPr>
          <a:xfrm>
            <a:off x="539552" y="411510"/>
            <a:ext cx="8154061" cy="45365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0FFB01-7370-1069-CF63-CF9918410C79}"/>
              </a:ext>
            </a:extLst>
          </p:cNvPr>
          <p:cNvSpPr txBox="1"/>
          <p:nvPr/>
        </p:nvSpPr>
        <p:spPr>
          <a:xfrm>
            <a:off x="755576" y="699542"/>
            <a:ext cx="7848872" cy="9541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3 Congregations’ Combined Worship Services</a:t>
            </a:r>
            <a:endParaRPr dirty="0" lang="en-ZA" sz="2800"/>
          </a:p>
        </p:txBody>
      </p:sp>
    </p:spTree>
    <p:extLst>
      <p:ext uri="{BB962C8B-B14F-4D97-AF65-F5344CB8AC3E}">
        <p14:creationId xmlns:p14="http://schemas.microsoft.com/office/powerpoint/2010/main" val="166164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9707EC-3E2E-73D4-CF36-91102BEB259F}"/>
              </a:ext>
            </a:extLst>
          </p:cNvPr>
          <p:cNvSpPr txBox="1"/>
          <p:nvPr/>
        </p:nvSpPr>
        <p:spPr>
          <a:xfrm>
            <a:off x="539552" y="555526"/>
            <a:ext cx="792088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In August, we received the necessary letters from Chief Njabulo Mkhize, and consents from </a:t>
            </a:r>
            <a:r>
              <a:rPr lang="en-US" sz="2800" b="1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neighbours</a:t>
            </a:r>
            <a:r>
              <a:rPr lang="en-US" sz="28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to proceed with our plans</a:t>
            </a:r>
          </a:p>
          <a:p>
            <a:endParaRPr lang="en-US" sz="28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en-US" sz="4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to erect a building </a:t>
            </a:r>
          </a:p>
          <a:p>
            <a:pPr algn="ctr"/>
            <a:r>
              <a:rPr lang="en-US" sz="4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on our site </a:t>
            </a:r>
          </a:p>
          <a:p>
            <a:pPr algn="ctr"/>
            <a:r>
              <a:rPr lang="en-US" sz="4000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at Tumbleweed!!!</a:t>
            </a:r>
          </a:p>
        </p:txBody>
      </p:sp>
    </p:spTree>
    <p:extLst>
      <p:ext uri="{BB962C8B-B14F-4D97-AF65-F5344CB8AC3E}">
        <p14:creationId xmlns:p14="http://schemas.microsoft.com/office/powerpoint/2010/main" val="165650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A55E1F-406A-A9B3-EA87-2EBD00120D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7494"/>
            <a:ext cx="2852936" cy="2139702"/>
          </a:xfrm>
          <a:prstGeom prst="rect">
            <a:avLst/>
          </a:prstGeom>
        </p:spPr>
      </p:pic>
      <p:pic>
        <p:nvPicPr>
          <p:cNvPr id="7" name="Picture 6" descr="A group of men standing outside&#10;&#10;Description automatically generated">
            <a:extLst>
              <a:ext uri="{FF2B5EF4-FFF2-40B4-BE49-F238E27FC236}">
                <a16:creationId xmlns:a16="http://schemas.microsoft.com/office/drawing/2014/main" id="{E70D4C32-65AF-72E1-B094-B8ED1C3206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71750"/>
            <a:ext cx="3044957" cy="2283718"/>
          </a:xfrm>
          <a:prstGeom prst="rect">
            <a:avLst/>
          </a:prstGeom>
        </p:spPr>
      </p:pic>
      <p:pic>
        <p:nvPicPr>
          <p:cNvPr id="9" name="Picture 8" descr="A group of people in a tent&#10;&#10;Description automatically generated">
            <a:extLst>
              <a:ext uri="{FF2B5EF4-FFF2-40B4-BE49-F238E27FC236}">
                <a16:creationId xmlns:a16="http://schemas.microsoft.com/office/drawing/2014/main" id="{4A1E5090-74C2-D8C9-7547-EA6A83E0C0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39502"/>
            <a:ext cx="4937769" cy="22837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C1665C-D807-78E2-71D7-7C3C098C9F5A}"/>
              </a:ext>
            </a:extLst>
          </p:cNvPr>
          <p:cNvSpPr txBox="1"/>
          <p:nvPr/>
        </p:nvSpPr>
        <p:spPr>
          <a:xfrm>
            <a:off x="4375839" y="3104288"/>
            <a:ext cx="439248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Last service in the Tumbleweed Tent after </a:t>
            </a:r>
          </a:p>
          <a:p>
            <a:r>
              <a:rPr lang="en-US" sz="2800" b="1" dirty="0">
                <a:solidFill>
                  <a:srgbClr val="FFFFFF"/>
                </a:solidFill>
              </a:rPr>
              <a:t>10 years and two tents!  </a:t>
            </a:r>
          </a:p>
        </p:txBody>
      </p:sp>
    </p:spTree>
    <p:extLst>
      <p:ext uri="{BB962C8B-B14F-4D97-AF65-F5344CB8AC3E}">
        <p14:creationId xmlns:p14="http://schemas.microsoft.com/office/powerpoint/2010/main" val="3547119661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digging a hole in the ground&#10;&#10;Description automatically generated" id="7" name="Picture 6">
            <a:extLst>
              <a:ext uri="{FF2B5EF4-FFF2-40B4-BE49-F238E27FC236}">
                <a16:creationId xmlns:a16="http://schemas.microsoft.com/office/drawing/2014/main" id="{C6FADC1C-D341-0239-AA21-42B0EE57C975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" l="193" r="48"/>
          <a:stretch/>
        </p:blipFill>
        <p:spPr>
          <a:xfrm>
            <a:off x="289906" y="2355726"/>
            <a:ext cx="2068501" cy="2005965"/>
          </a:xfrm>
          <a:prstGeom prst="rect">
            <a:avLst/>
          </a:prstGeom>
        </p:spPr>
      </p:pic>
      <p:pic>
        <p:nvPicPr>
          <p:cNvPr descr="A group of people digging in a hole&#10;&#10;Description automatically generated" id="9" name="Picture 8">
            <a:extLst>
              <a:ext uri="{FF2B5EF4-FFF2-40B4-BE49-F238E27FC236}">
                <a16:creationId xmlns:a16="http://schemas.microsoft.com/office/drawing/2014/main" id="{35DE0B38-B43F-2972-82DA-65A61E9458DE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r="129"/>
          <a:stretch/>
        </p:blipFill>
        <p:spPr>
          <a:xfrm>
            <a:off x="395536" y="159866"/>
            <a:ext cx="2808312" cy="2005965"/>
          </a:xfrm>
          <a:prstGeom prst="rect">
            <a:avLst/>
          </a:prstGeom>
        </p:spPr>
      </p:pic>
      <p:pic>
        <p:nvPicPr>
          <p:cNvPr descr="A group of people standing in a field&#10;&#10;Description automatically generated" id="11" name="Picture 10">
            <a:extLst>
              <a:ext uri="{FF2B5EF4-FFF2-40B4-BE49-F238E27FC236}">
                <a16:creationId xmlns:a16="http://schemas.microsoft.com/office/drawing/2014/main" id="{F5364A6A-4867-8E0C-3895-5996E4ACC1F6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15157"/>
            <a:ext cx="4104456" cy="18470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282958-830F-47E0-4BBC-1D181FF96978}"/>
              </a:ext>
            </a:extLst>
          </p:cNvPr>
          <p:cNvSpPr txBox="1"/>
          <p:nvPr/>
        </p:nvSpPr>
        <p:spPr>
          <a:xfrm>
            <a:off x="4211960" y="2211710"/>
            <a:ext cx="4752528" cy="830997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r>
              <a:rPr b="1" dirty="0" lang="en-US" sz="2400">
                <a:solidFill>
                  <a:srgbClr val="FFFFFF"/>
                </a:solidFill>
              </a:rPr>
              <a:t>Clearing the Tumbleweed plot </a:t>
            </a:r>
          </a:p>
          <a:p>
            <a:r>
              <a:rPr b="1" dirty="0" lang="en-US" sz="2400">
                <a:solidFill>
                  <a:srgbClr val="FFFFFF"/>
                </a:solidFill>
              </a:rPr>
              <a:t>for construction to begin</a:t>
            </a:r>
          </a:p>
        </p:txBody>
      </p:sp>
      <p:pic>
        <p:nvPicPr>
          <p:cNvPr descr="A child digging in a hole&#10;&#10;Description automatically generated" id="14" name="Picture 13">
            <a:extLst>
              <a:ext uri="{FF2B5EF4-FFF2-40B4-BE49-F238E27FC236}">
                <a16:creationId xmlns:a16="http://schemas.microsoft.com/office/drawing/2014/main" id="{7F82788E-8479-A5AC-96A8-4E34A57F1794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90903"/>
            <a:ext cx="1231846" cy="1642461"/>
          </a:xfrm>
          <a:prstGeom prst="rect">
            <a:avLst/>
          </a:prstGeom>
        </p:spPr>
      </p:pic>
      <p:pic>
        <p:nvPicPr>
          <p:cNvPr descr="Two boys holding a pickaxe&#10;&#10;Description automatically generated" id="16" name="Picture 15">
            <a:extLst>
              <a:ext uri="{FF2B5EF4-FFF2-40B4-BE49-F238E27FC236}">
                <a16:creationId xmlns:a16="http://schemas.microsoft.com/office/drawing/2014/main" id="{F2134F54-7CEA-FE6E-3060-E5602CA06E9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" l="36"/>
          <a:stretch/>
        </p:blipFill>
        <p:spPr>
          <a:xfrm>
            <a:off x="5904656" y="3094890"/>
            <a:ext cx="3059832" cy="1834486"/>
          </a:xfrm>
          <a:prstGeom prst="rect">
            <a:avLst/>
          </a:prstGeom>
        </p:spPr>
      </p:pic>
      <p:pic>
        <p:nvPicPr>
          <p:cNvPr descr="A person smiling at camera&#10;&#10;Description automatically generated" id="18" name="Picture 17">
            <a:extLst>
              <a:ext uri="{FF2B5EF4-FFF2-40B4-BE49-F238E27FC236}">
                <a16:creationId xmlns:a16="http://schemas.microsoft.com/office/drawing/2014/main" id="{C58D96AB-13F0-24B7-FA41-DA20D6197E9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" r="129"/>
          <a:stretch/>
        </p:blipFill>
        <p:spPr>
          <a:xfrm>
            <a:off x="2598885" y="2499742"/>
            <a:ext cx="1488406" cy="200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00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under a covered area&#10;&#10;Description automatically generated">
            <a:extLst>
              <a:ext uri="{FF2B5EF4-FFF2-40B4-BE49-F238E27FC236}">
                <a16:creationId xmlns:a16="http://schemas.microsoft.com/office/drawing/2014/main" id="{0CB8B8D7-8ED3-BAA5-CB53-B5F750F45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4"/>
            <a:ext cx="5706380" cy="3209839"/>
          </a:xfrm>
          <a:prstGeom prst="rect">
            <a:avLst/>
          </a:prstGeom>
        </p:spPr>
      </p:pic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1DA4D5D6-509A-06AE-AB63-2B62466CC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05026"/>
            <a:ext cx="3610479" cy="7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A blue circle with black background&#10;&#10;Description automatically generated">
            <a:extLst>
              <a:ext uri="{FF2B5EF4-FFF2-40B4-BE49-F238E27FC236}">
                <a16:creationId xmlns:a16="http://schemas.microsoft.com/office/drawing/2014/main" id="{E8A735D1-FD05-4329-BB51-81F260EF15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48" y="3654374"/>
            <a:ext cx="1225307" cy="1225307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26" name="Picture 2" descr="Judea Harvest">
            <a:extLst>
              <a:ext uri="{FF2B5EF4-FFF2-40B4-BE49-F238E27FC236}">
                <a16:creationId xmlns:a16="http://schemas.microsoft.com/office/drawing/2014/main" id="{F670457C-9878-70A6-D84E-7FA024381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142456"/>
            <a:ext cx="1733550" cy="1733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2DDFA4-5B09-24E1-390B-B546731C756F}"/>
              </a:ext>
            </a:extLst>
          </p:cNvPr>
          <p:cNvSpPr txBox="1"/>
          <p:nvPr/>
        </p:nvSpPr>
        <p:spPr>
          <a:xfrm>
            <a:off x="6228184" y="267494"/>
            <a:ext cx="28083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FFFF"/>
                </a:solidFill>
              </a:rPr>
              <a:t>Construction began in late 2023 as a partnership between Crossways Church, Judea Harvest and </a:t>
            </a:r>
            <a:r>
              <a:rPr lang="en-US" sz="2200" b="1" dirty="0" err="1">
                <a:solidFill>
                  <a:srgbClr val="FFFFFF"/>
                </a:solidFill>
              </a:rPr>
              <a:t>Idwala</a:t>
            </a:r>
            <a:r>
              <a:rPr lang="en-US" sz="2200" b="1" dirty="0">
                <a:solidFill>
                  <a:srgbClr val="FFFFFF"/>
                </a:solidFill>
              </a:rPr>
              <a:t> Rock Foundation</a:t>
            </a:r>
          </a:p>
        </p:txBody>
      </p:sp>
    </p:spTree>
    <p:extLst>
      <p:ext uri="{BB962C8B-B14F-4D97-AF65-F5344CB8AC3E}">
        <p14:creationId xmlns:p14="http://schemas.microsoft.com/office/powerpoint/2010/main" val="2884259048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DEB62D-B12F-B72E-9D3F-E846F78044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" l="72" r="138" t="287"/>
          <a:stretch/>
        </p:blipFill>
        <p:spPr>
          <a:xfrm>
            <a:off x="179512" y="195486"/>
            <a:ext cx="5616624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366D7B-0EB7-2F4D-01DA-35EDA0DF6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277" y="483518"/>
            <a:ext cx="3132347" cy="41764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08ED7D-9728-064B-E593-872144726973}"/>
              </a:ext>
            </a:extLst>
          </p:cNvPr>
          <p:cNvSpPr txBox="1"/>
          <p:nvPr/>
        </p:nvSpPr>
        <p:spPr>
          <a:xfrm>
            <a:off x="323528" y="4155926"/>
            <a:ext cx="5256584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latin charset="0" panose="020B0602030504020204" pitchFamily="34" typeface="Lucida Sans Unicode"/>
                <a:cs charset="0" panose="020B0602030504020204" pitchFamily="34" typeface="Lucida Sans Unicode"/>
              </a:rPr>
              <a:t>Halfway by end of 2023</a:t>
            </a:r>
          </a:p>
        </p:txBody>
      </p:sp>
    </p:spTree>
    <p:extLst>
      <p:ext uri="{BB962C8B-B14F-4D97-AF65-F5344CB8AC3E}">
        <p14:creationId xmlns:p14="http://schemas.microsoft.com/office/powerpoint/2010/main" val="3590029059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logo for a company&#10;&#10;Description automatically generated" id="5" name="Picture 4">
            <a:extLst>
              <a:ext uri="{FF2B5EF4-FFF2-40B4-BE49-F238E27FC236}">
                <a16:creationId xmlns:a16="http://schemas.microsoft.com/office/drawing/2014/main" id="{1DA4D5D6-509A-06AE-AB63-2B62466CC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19" y="3795886"/>
            <a:ext cx="3610479" cy="724001"/>
          </a:xfrm>
          <a:prstGeom prst="rect">
            <a:avLst/>
          </a:prstGeom>
          <a:ln cap="sq" w="38100">
            <a:solidFill>
              <a:srgbClr val="000000"/>
            </a:solidFill>
            <a:prstDash val="solid"/>
            <a:miter lim="800000"/>
          </a:ln>
          <a:effectLst>
            <a:outerShdw algn="tl" blurRad="50800" dir="2700000" dist="38100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2DDFA4-5B09-24E1-390B-B546731C756F}"/>
              </a:ext>
            </a:extLst>
          </p:cNvPr>
          <p:cNvSpPr txBox="1"/>
          <p:nvPr/>
        </p:nvSpPr>
        <p:spPr>
          <a:xfrm>
            <a:off x="4667699" y="990832"/>
            <a:ext cx="3864741" cy="38164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2200">
                <a:solidFill>
                  <a:srgbClr val="FFFFFF"/>
                </a:solidFill>
              </a:rPr>
              <a:t>A BIG thank you, Michael and Anneke Loretz of </a:t>
            </a:r>
            <a:r>
              <a:rPr b="1" dirty="0" err="1" lang="en-US" sz="2200">
                <a:solidFill>
                  <a:srgbClr val="FFFFFF"/>
                </a:solidFill>
              </a:rPr>
              <a:t>Idwala</a:t>
            </a:r>
            <a:r>
              <a:rPr b="1" dirty="0" lang="en-US" sz="2200">
                <a:solidFill>
                  <a:srgbClr val="FFFFFF"/>
                </a:solidFill>
              </a:rPr>
              <a:t> Rock Foundation</a:t>
            </a:r>
          </a:p>
          <a:p>
            <a:endParaRPr b="1" dirty="0" lang="en-US" sz="2200">
              <a:solidFill>
                <a:srgbClr val="FFFFFF"/>
              </a:solidFill>
            </a:endParaRP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Municipal permissions</a:t>
            </a: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Plans</a:t>
            </a: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Site supervision</a:t>
            </a: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Liaison with Judea Harvest</a:t>
            </a: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Funding</a:t>
            </a:r>
          </a:p>
          <a:p>
            <a:pPr indent="-342900" marL="342900">
              <a:buFontTx/>
              <a:buChar char="-"/>
            </a:pPr>
            <a:r>
              <a:rPr b="1" dirty="0" lang="en-US" sz="2200">
                <a:solidFill>
                  <a:srgbClr val="FFFFFF"/>
                </a:solidFill>
              </a:rPr>
              <a:t>Prayer backing</a:t>
            </a:r>
          </a:p>
        </p:txBody>
      </p:sp>
      <p:pic>
        <p:nvPicPr>
          <p:cNvPr descr="A person with blue hair&#10;&#10;Description automatically generated" id="4" name="Picture 3">
            <a:extLst>
              <a:ext uri="{FF2B5EF4-FFF2-40B4-BE49-F238E27FC236}">
                <a16:creationId xmlns:a16="http://schemas.microsoft.com/office/drawing/2014/main" id="{BFD763B8-C067-CEC6-A26A-AB66899C9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08850"/>
            <a:ext cx="1440472" cy="2143761"/>
          </a:xfrm>
          <a:prstGeom prst="rect">
            <a:avLst/>
          </a:prstGeom>
        </p:spPr>
      </p:pic>
      <p:pic>
        <p:nvPicPr>
          <p:cNvPr descr="A person and person standing together&#10;&#10;Description automatically generated" id="3" name="Picture 2">
            <a:extLst>
              <a:ext uri="{FF2B5EF4-FFF2-40B4-BE49-F238E27FC236}">
                <a16:creationId xmlns:a16="http://schemas.microsoft.com/office/drawing/2014/main" id="{457AC145-F69D-0875-4346-700C17BB7886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"/>
          <a:stretch/>
        </p:blipFill>
        <p:spPr>
          <a:xfrm>
            <a:off x="2197255" y="915566"/>
            <a:ext cx="1536483" cy="254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90978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2. Ministry</a:t>
            </a:r>
          </a:p>
        </p:txBody>
      </p:sp>
    </p:spTree>
    <p:extLst>
      <p:ext uri="{BB962C8B-B14F-4D97-AF65-F5344CB8AC3E}">
        <p14:creationId xmlns:p14="http://schemas.microsoft.com/office/powerpoint/2010/main" val="1412590991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3323426"/>
            <a:ext cx="7200800" cy="181588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buSzPct val="115000"/>
            </a:pPr>
            <a:endParaRPr dirty="0" lang="en-US" sz="28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SzPct val="115000"/>
            </a:pPr>
            <a:endParaRPr dirty="0" lang="en-US" sz="28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SzPct val="115000"/>
            </a:pPr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New worship team members!</a:t>
            </a:r>
          </a:p>
          <a:p>
            <a:pPr>
              <a:buSzPct val="115000"/>
            </a:pPr>
            <a:endParaRPr dirty="0" lang="en-US" sz="28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descr="A group of people playing instruments&#10;&#10;Description automatically generated" id="3" name="Picture 2">
            <a:extLst>
              <a:ext uri="{FF2B5EF4-FFF2-40B4-BE49-F238E27FC236}">
                <a16:creationId xmlns:a16="http://schemas.microsoft.com/office/drawing/2014/main" id="{75D9FE26-FB73-1657-BD20-81335CFCE9BB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9502"/>
            <a:ext cx="4941168" cy="3705876"/>
          </a:xfrm>
          <a:prstGeom prst="rect">
            <a:avLst/>
          </a:prstGeom>
        </p:spPr>
      </p:pic>
      <p:pic>
        <p:nvPicPr>
          <p:cNvPr descr="A group of people playing music in a church&#10;&#10;Description automatically generated" id="7" name="Picture 6">
            <a:extLst>
              <a:ext uri="{FF2B5EF4-FFF2-40B4-BE49-F238E27FC236}">
                <a16:creationId xmlns:a16="http://schemas.microsoft.com/office/drawing/2014/main" id="{6E5A7212-2D1E-399C-2CE3-DFB9A4C5D5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24"/>
          <a:stretch/>
        </p:blipFill>
        <p:spPr>
          <a:xfrm>
            <a:off x="5508103" y="364528"/>
            <a:ext cx="3303491" cy="370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10891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1. Leadership</a:t>
            </a:r>
          </a:p>
        </p:txBody>
      </p:sp>
    </p:spTree>
    <p:extLst>
      <p:ext uri="{BB962C8B-B14F-4D97-AF65-F5344CB8AC3E}">
        <p14:creationId xmlns:p14="http://schemas.microsoft.com/office/powerpoint/2010/main" val="1450600303"/>
      </p:ext>
    </p:extLst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uple of men sitting at a desk&#10;&#10;Description automatically generated" id="3" name="Picture 2">
            <a:extLst>
              <a:ext uri="{FF2B5EF4-FFF2-40B4-BE49-F238E27FC236}">
                <a16:creationId xmlns:a16="http://schemas.microsoft.com/office/drawing/2014/main" id="{DB02CC5A-0E83-2A11-8F58-54E02D0D33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"/>
          <a:stretch/>
        </p:blipFill>
        <p:spPr>
          <a:xfrm>
            <a:off x="395536" y="1563638"/>
            <a:ext cx="6453846" cy="2952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147E23-7C7C-B47C-FD96-8AD919CA8D45}"/>
              </a:ext>
            </a:extLst>
          </p:cNvPr>
          <p:cNvSpPr txBox="1"/>
          <p:nvPr/>
        </p:nvSpPr>
        <p:spPr>
          <a:xfrm>
            <a:off x="611560" y="483518"/>
            <a:ext cx="6192688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solidFill>
                  <a:srgbClr val="FFFFFF"/>
                </a:solidFill>
              </a:rPr>
              <a:t>2023 Sound and Media</a:t>
            </a:r>
          </a:p>
        </p:txBody>
      </p:sp>
    </p:spTree>
    <p:extLst>
      <p:ext uri="{BB962C8B-B14F-4D97-AF65-F5344CB8AC3E}">
        <p14:creationId xmlns:p14="http://schemas.microsoft.com/office/powerpoint/2010/main" val="2613560671"/>
      </p:ext>
    </p:extLst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27A4-015B-70DB-3C14-9FF24852D842}"/>
              </a:ext>
            </a:extLst>
          </p:cNvPr>
          <p:cNvSpPr txBox="1"/>
          <p:nvPr/>
        </p:nvSpPr>
        <p:spPr>
          <a:xfrm>
            <a:off x="917803" y="250127"/>
            <a:ext cx="7560840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US" sz="3200">
                <a:solidFill>
                  <a:srgbClr val="FFFFFF"/>
                </a:solidFill>
              </a:rPr>
              <a:t>2023 Children’s ministry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FF18FC-F25C-E601-0C35-EB513D4D238D}"/>
              </a:ext>
            </a:extLst>
          </p:cNvPr>
          <p:cNvSpPr txBox="1"/>
          <p:nvPr/>
        </p:nvSpPr>
        <p:spPr>
          <a:xfrm>
            <a:off x="575556" y="993866"/>
            <a:ext cx="7992888" cy="1384995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pPr algn="ctr"/>
            <a:r>
              <a:rPr dirty="0" lang="en-US" sz="2800">
                <a:solidFill>
                  <a:srgbClr val="FFFFFF"/>
                </a:solidFill>
              </a:rPr>
              <a:t>A very big thank you to all the teachers </a:t>
            </a:r>
          </a:p>
          <a:p>
            <a:pPr algn="ctr"/>
            <a:r>
              <a:rPr dirty="0" lang="en-US" sz="2800">
                <a:solidFill>
                  <a:srgbClr val="FFFFFF"/>
                </a:solidFill>
              </a:rPr>
              <a:t>of the BLITZ and SPARKS groups </a:t>
            </a:r>
          </a:p>
          <a:p>
            <a:pPr algn="ctr"/>
            <a:r>
              <a:rPr dirty="0" lang="en-US" sz="2800">
                <a:solidFill>
                  <a:srgbClr val="FFFFFF"/>
                </a:solidFill>
              </a:rPr>
              <a:t>and the in-service ministry</a:t>
            </a:r>
          </a:p>
        </p:txBody>
      </p:sp>
      <p:pic>
        <p:nvPicPr>
          <p:cNvPr descr="A child smiling at the camera&#10;&#10;Description automatically generated" id="5" name="Picture 4">
            <a:extLst>
              <a:ext uri="{FF2B5EF4-FFF2-40B4-BE49-F238E27FC236}">
                <a16:creationId xmlns:a16="http://schemas.microsoft.com/office/drawing/2014/main" id="{C83F7E3E-93D7-A938-9749-FF846CD481BE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3712737"/>
            <a:ext cx="980108" cy="1208095"/>
          </a:xfrm>
          <a:prstGeom prst="rect">
            <a:avLst/>
          </a:prstGeom>
        </p:spPr>
      </p:pic>
      <p:pic>
        <p:nvPicPr>
          <p:cNvPr descr="A child with blonde hair&#10;&#10;Description automatically generated" id="7" name="Picture 6">
            <a:extLst>
              <a:ext uri="{FF2B5EF4-FFF2-40B4-BE49-F238E27FC236}">
                <a16:creationId xmlns:a16="http://schemas.microsoft.com/office/drawing/2014/main" id="{E8D1826B-2CD7-DA1E-540E-1E3D84A759F0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42" y="2444577"/>
            <a:ext cx="991987" cy="1352305"/>
          </a:xfrm>
          <a:prstGeom prst="rect">
            <a:avLst/>
          </a:prstGeom>
        </p:spPr>
      </p:pic>
      <p:pic>
        <p:nvPicPr>
          <p:cNvPr descr="A close-up of a child&#10;&#10;Description automatically generated" id="9" name="Picture 8">
            <a:extLst>
              <a:ext uri="{FF2B5EF4-FFF2-40B4-BE49-F238E27FC236}">
                <a16:creationId xmlns:a16="http://schemas.microsoft.com/office/drawing/2014/main" id="{3D2B2784-E36F-769A-483A-7E9B097984BC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76" y="3747489"/>
            <a:ext cx="955855" cy="1208095"/>
          </a:xfrm>
          <a:prstGeom prst="rect">
            <a:avLst/>
          </a:prstGeom>
        </p:spPr>
      </p:pic>
      <p:pic>
        <p:nvPicPr>
          <p:cNvPr descr="A close-up of a young child&#10;&#10;Description automatically generated" id="11" name="Picture 10">
            <a:extLst>
              <a:ext uri="{FF2B5EF4-FFF2-40B4-BE49-F238E27FC236}">
                <a16:creationId xmlns:a16="http://schemas.microsoft.com/office/drawing/2014/main" id="{2F63FF5E-30B7-234C-9C22-89A48B9DD726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833791"/>
            <a:ext cx="887092" cy="10595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E94CC2-EC30-7E61-C223-AB090C2E32A8}"/>
              </a:ext>
            </a:extLst>
          </p:cNvPr>
          <p:cNvPicPr>
            <a:picLocks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35030"/>
            <a:ext cx="726906" cy="1158343"/>
          </a:xfrm>
          <a:prstGeom prst="rect">
            <a:avLst/>
          </a:prstGeom>
        </p:spPr>
      </p:pic>
      <p:pic>
        <p:nvPicPr>
          <p:cNvPr descr="A child smiling at the camera&#10;&#10;Description automatically generated" id="15" name="Picture 14">
            <a:extLst>
              <a:ext uri="{FF2B5EF4-FFF2-40B4-BE49-F238E27FC236}">
                <a16:creationId xmlns:a16="http://schemas.microsoft.com/office/drawing/2014/main" id="{F785077A-4E2F-7167-273F-34D507BA7525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38" y="2296443"/>
            <a:ext cx="1000287" cy="1309709"/>
          </a:xfrm>
          <a:prstGeom prst="rect">
            <a:avLst/>
          </a:prstGeom>
        </p:spPr>
      </p:pic>
      <p:pic>
        <p:nvPicPr>
          <p:cNvPr descr="A close up of a child&#10;&#10;Description automatically generated" id="17" name="Picture 16">
            <a:extLst>
              <a:ext uri="{FF2B5EF4-FFF2-40B4-BE49-F238E27FC236}">
                <a16:creationId xmlns:a16="http://schemas.microsoft.com/office/drawing/2014/main" id="{25654C8A-669A-2F5C-71BC-41E2336F24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442" y="2304194"/>
            <a:ext cx="927458" cy="1311864"/>
          </a:xfrm>
          <a:prstGeom prst="rect">
            <a:avLst/>
          </a:prstGeom>
        </p:spPr>
      </p:pic>
      <p:pic>
        <p:nvPicPr>
          <p:cNvPr descr="A child smiling at the camera&#10;&#10;Description automatically generated" id="19" name="Picture 18">
            <a:extLst>
              <a:ext uri="{FF2B5EF4-FFF2-40B4-BE49-F238E27FC236}">
                <a16:creationId xmlns:a16="http://schemas.microsoft.com/office/drawing/2014/main" id="{16994C41-1D57-9837-EAC9-97EE2874CFAC}"/>
              </a:ext>
            </a:extLst>
          </p:cNvPr>
          <p:cNvPicPr>
            <a:picLocks noChangeAspect="1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974" y="2411041"/>
            <a:ext cx="897075" cy="1208095"/>
          </a:xfrm>
          <a:prstGeom prst="rect">
            <a:avLst/>
          </a:prstGeom>
        </p:spPr>
      </p:pic>
      <p:pic>
        <p:nvPicPr>
          <p:cNvPr descr="A child smiling at the camera&#10;&#10;Description automatically generated" id="21" name="Picture 20">
            <a:extLst>
              <a:ext uri="{FF2B5EF4-FFF2-40B4-BE49-F238E27FC236}">
                <a16:creationId xmlns:a16="http://schemas.microsoft.com/office/drawing/2014/main" id="{22F7C88B-1D9A-896E-5ADA-5BE73EE5C4B1}"/>
              </a:ext>
            </a:extLst>
          </p:cNvPr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11" y="2375463"/>
            <a:ext cx="1061455" cy="1309709"/>
          </a:xfrm>
          <a:prstGeom prst="rect">
            <a:avLst/>
          </a:prstGeom>
        </p:spPr>
      </p:pic>
      <p:pic>
        <p:nvPicPr>
          <p:cNvPr descr="A close-up of a smiling child&#10;&#10;Description automatically generated" id="23" name="Picture 22">
            <a:extLst>
              <a:ext uri="{FF2B5EF4-FFF2-40B4-BE49-F238E27FC236}">
                <a16:creationId xmlns:a16="http://schemas.microsoft.com/office/drawing/2014/main" id="{6F883C78-90BF-526B-7514-FCB43D5A0952}"/>
              </a:ext>
            </a:extLst>
          </p:cNvPr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33791"/>
            <a:ext cx="772229" cy="1158343"/>
          </a:xfrm>
          <a:prstGeom prst="rect">
            <a:avLst/>
          </a:prstGeom>
        </p:spPr>
      </p:pic>
      <p:pic>
        <p:nvPicPr>
          <p:cNvPr descr="A child smiling at the camera&#10;&#10;Description automatically generated" id="25" name="Picture 24">
            <a:extLst>
              <a:ext uri="{FF2B5EF4-FFF2-40B4-BE49-F238E27FC236}">
                <a16:creationId xmlns:a16="http://schemas.microsoft.com/office/drawing/2014/main" id="{24A2371B-E775-A89D-D247-0E59B34FF71F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" l="124" r="421" t="103"/>
          <a:stretch/>
        </p:blipFill>
        <p:spPr>
          <a:xfrm>
            <a:off x="1269337" y="2503401"/>
            <a:ext cx="918353" cy="1271565"/>
          </a:xfrm>
          <a:prstGeom prst="rect">
            <a:avLst/>
          </a:prstGeom>
        </p:spPr>
      </p:pic>
      <p:pic>
        <p:nvPicPr>
          <p:cNvPr descr="A child smiling at the camera&#10;&#10;Description automatically generated" id="27" name="Picture 26">
            <a:extLst>
              <a:ext uri="{FF2B5EF4-FFF2-40B4-BE49-F238E27FC236}">
                <a16:creationId xmlns:a16="http://schemas.microsoft.com/office/drawing/2014/main" id="{7B9CDA03-725A-D96D-DDC3-322F6096CD4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91" y="3896002"/>
            <a:ext cx="862114" cy="1059582"/>
          </a:xfrm>
          <a:prstGeom prst="rect">
            <a:avLst/>
          </a:prstGeom>
        </p:spPr>
      </p:pic>
      <p:pic>
        <p:nvPicPr>
          <p:cNvPr descr="A close-up of a child&#10;&#10;Description automatically generated" id="29" name="Picture 28">
            <a:extLst>
              <a:ext uri="{FF2B5EF4-FFF2-40B4-BE49-F238E27FC236}">
                <a16:creationId xmlns:a16="http://schemas.microsoft.com/office/drawing/2014/main" id="{22F6602C-B5DF-0769-5557-D45D801E0B92}"/>
              </a:ext>
            </a:extLst>
          </p:cNvPr>
          <p:cNvPicPr>
            <a:picLocks noChangeAspect="1"/>
          </p:cNvPicPr>
          <p:nvPr/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508" y="3721674"/>
            <a:ext cx="772242" cy="1185416"/>
          </a:xfrm>
          <a:prstGeom prst="rect">
            <a:avLst/>
          </a:prstGeom>
        </p:spPr>
      </p:pic>
      <p:pic>
        <p:nvPicPr>
          <p:cNvPr descr="A close-up of a child smiling&#10;&#10;Description automatically generated" id="31" name="Picture 30">
            <a:extLst>
              <a:ext uri="{FF2B5EF4-FFF2-40B4-BE49-F238E27FC236}">
                <a16:creationId xmlns:a16="http://schemas.microsoft.com/office/drawing/2014/main" id="{2FE5191B-738D-C37F-5DD5-CAB6636E946F}"/>
              </a:ext>
            </a:extLst>
          </p:cNvPr>
          <p:cNvPicPr>
            <a:picLocks noChangeAspect="1"/>
          </p:cNvPicPr>
          <p:nvPr/>
        </p:nvPicPr>
        <p:blipFill>
          <a:blip cstate="print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17" y="3685172"/>
            <a:ext cx="889983" cy="1247498"/>
          </a:xfrm>
          <a:prstGeom prst="rect">
            <a:avLst/>
          </a:prstGeom>
        </p:spPr>
      </p:pic>
      <p:pic>
        <p:nvPicPr>
          <p:cNvPr descr="A child smiling at the camera&#10;&#10;Description automatically generated" id="33" name="Picture 32">
            <a:extLst>
              <a:ext uri="{FF2B5EF4-FFF2-40B4-BE49-F238E27FC236}">
                <a16:creationId xmlns:a16="http://schemas.microsoft.com/office/drawing/2014/main" id="{8670FBA9-D7F4-9E0F-9AC1-319C2C766C1A}"/>
              </a:ext>
            </a:extLst>
          </p:cNvPr>
          <p:cNvPicPr>
            <a:picLocks noChangeAspect="1"/>
          </p:cNvPicPr>
          <p:nvPr/>
        </p:nvPicPr>
        <p:blipFill>
          <a:blip cstate="print"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994" y="2375462"/>
            <a:ext cx="910087" cy="1309709"/>
          </a:xfrm>
          <a:prstGeom prst="rect">
            <a:avLst/>
          </a:prstGeom>
        </p:spPr>
      </p:pic>
      <p:pic>
        <p:nvPicPr>
          <p:cNvPr descr="A group of people posing for a photo&#10;&#10;Description automatically generated" id="35" name="Picture 34">
            <a:extLst>
              <a:ext uri="{FF2B5EF4-FFF2-40B4-BE49-F238E27FC236}">
                <a16:creationId xmlns:a16="http://schemas.microsoft.com/office/drawing/2014/main" id="{D7A9F267-A1E8-F571-FA18-6EF96A3B0DA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" l="468" t="156"/>
          <a:stretch/>
        </p:blipFill>
        <p:spPr>
          <a:xfrm>
            <a:off x="2435572" y="2374263"/>
            <a:ext cx="927459" cy="1312110"/>
          </a:xfrm>
          <a:prstGeom prst="rect">
            <a:avLst/>
          </a:prstGeom>
        </p:spPr>
      </p:pic>
      <p:pic>
        <p:nvPicPr>
          <p:cNvPr descr="A close-up of a young child&#10;&#10;Description automatically generated" id="37" name="Picture 36">
            <a:extLst>
              <a:ext uri="{FF2B5EF4-FFF2-40B4-BE49-F238E27FC236}">
                <a16:creationId xmlns:a16="http://schemas.microsoft.com/office/drawing/2014/main" id="{51DEF79B-7C5C-FF82-D746-079F0AE2DF72}"/>
              </a:ext>
            </a:extLst>
          </p:cNvPr>
          <p:cNvPicPr>
            <a:picLocks noChangeAspect="1"/>
          </p:cNvPicPr>
          <p:nvPr/>
        </p:nvPicPr>
        <p:blipFill>
          <a:blip cstate="print"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2" y="1047432"/>
            <a:ext cx="839175" cy="1233659"/>
          </a:xfrm>
          <a:prstGeom prst="rect">
            <a:avLst/>
          </a:prstGeom>
        </p:spPr>
      </p:pic>
      <p:pic>
        <p:nvPicPr>
          <p:cNvPr descr="A child smiling at the camera&#10;&#10;Description automatically generated" id="39" name="Picture 38">
            <a:extLst>
              <a:ext uri="{FF2B5EF4-FFF2-40B4-BE49-F238E27FC236}">
                <a16:creationId xmlns:a16="http://schemas.microsoft.com/office/drawing/2014/main" id="{E2FAA486-E309-C788-1885-07D6EB218A85}"/>
              </a:ext>
            </a:extLst>
          </p:cNvPr>
          <p:cNvPicPr>
            <a:picLocks noChangeAspect="1"/>
          </p:cNvPicPr>
          <p:nvPr/>
        </p:nvPicPr>
        <p:blipFill>
          <a:blip cstate="print"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351" y="921351"/>
            <a:ext cx="898585" cy="125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84702"/>
      </p:ext>
    </p:extLst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27A4-015B-70DB-3C14-9FF24852D842}"/>
              </a:ext>
            </a:extLst>
          </p:cNvPr>
          <p:cNvSpPr txBox="1"/>
          <p:nvPr/>
        </p:nvSpPr>
        <p:spPr>
          <a:xfrm>
            <a:off x="683568" y="409229"/>
            <a:ext cx="7560840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solidFill>
                  <a:srgbClr val="FFFFFF"/>
                </a:solidFill>
              </a:rPr>
              <a:t>2023 Set up teams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D1903F-C789-6970-1811-4FC5457CD055}"/>
              </a:ext>
            </a:extLst>
          </p:cNvPr>
          <p:cNvSpPr txBox="1"/>
          <p:nvPr/>
        </p:nvSpPr>
        <p:spPr>
          <a:xfrm>
            <a:off x="6370265" y="3291830"/>
            <a:ext cx="1440160" cy="1754326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pPr algn="ctr"/>
            <a:r>
              <a:rPr b="1" dirty="0" lang="en-US">
                <a:solidFill>
                  <a:srgbClr val="FFFFFF"/>
                </a:solidFill>
              </a:rPr>
              <a:t>Thank you </a:t>
            </a:r>
          </a:p>
          <a:p>
            <a:pPr algn="ctr"/>
            <a:r>
              <a:rPr b="1" dirty="0" err="1" lang="en-US">
                <a:solidFill>
                  <a:srgbClr val="FFFFFF"/>
                </a:solidFill>
              </a:rPr>
              <a:t>Mirjam</a:t>
            </a:r>
            <a:r>
              <a:rPr b="1" dirty="0" lang="en-US">
                <a:solidFill>
                  <a:srgbClr val="FFFFFF"/>
                </a:solidFill>
              </a:rPr>
              <a:t> for constantly </a:t>
            </a:r>
          </a:p>
          <a:p>
            <a:pPr algn="ctr"/>
            <a:r>
              <a:rPr b="1" dirty="0" lang="en-US">
                <a:solidFill>
                  <a:srgbClr val="FFFFFF"/>
                </a:solidFill>
              </a:rPr>
              <a:t>stocking up the</a:t>
            </a:r>
          </a:p>
          <a:p>
            <a:pPr algn="ctr"/>
            <a:r>
              <a:rPr b="1" dirty="0" lang="en-US">
                <a:solidFill>
                  <a:srgbClr val="FFFFFF"/>
                </a:solidFill>
              </a:rPr>
              <a:t>kitchen</a:t>
            </a:r>
          </a:p>
        </p:txBody>
      </p:sp>
      <p:pic>
        <p:nvPicPr>
          <p:cNvPr descr="Two boys standing next to a chalkboard&#10;&#10;Description automatically generated" id="7" name="Picture 6">
            <a:extLst>
              <a:ext uri="{FF2B5EF4-FFF2-40B4-BE49-F238E27FC236}">
                <a16:creationId xmlns:a16="http://schemas.microsoft.com/office/drawing/2014/main" id="{E2FC6919-C9D6-58FA-38BF-26E753CAAEEF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5" y="1132635"/>
            <a:ext cx="3360373" cy="2520280"/>
          </a:xfrm>
          <a:prstGeom prst="rect">
            <a:avLst/>
          </a:prstGeom>
        </p:spPr>
      </p:pic>
      <p:pic>
        <p:nvPicPr>
          <p:cNvPr descr="A person with blonde hair smiling&#10;&#10;Description automatically generated" id="5" name="Picture 4">
            <a:extLst>
              <a:ext uri="{FF2B5EF4-FFF2-40B4-BE49-F238E27FC236}">
                <a16:creationId xmlns:a16="http://schemas.microsoft.com/office/drawing/2014/main" id="{C80DC6D2-91D5-591F-2F72-F19CC324F9DE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338" y="3311131"/>
            <a:ext cx="1051142" cy="1725225"/>
          </a:xfrm>
          <a:prstGeom prst="rect">
            <a:avLst/>
          </a:prstGeom>
        </p:spPr>
      </p:pic>
      <p:pic>
        <p:nvPicPr>
          <p:cNvPr descr="A person and person with children&#10;&#10;Description automatically generated" id="8" name="Picture 7">
            <a:extLst>
              <a:ext uri="{FF2B5EF4-FFF2-40B4-BE49-F238E27FC236}">
                <a16:creationId xmlns:a16="http://schemas.microsoft.com/office/drawing/2014/main" id="{8574A534-5850-E52F-03B9-225B5443D97B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340" y="278110"/>
            <a:ext cx="1470260" cy="1754326"/>
          </a:xfrm>
          <a:prstGeom prst="rect">
            <a:avLst/>
          </a:prstGeom>
        </p:spPr>
      </p:pic>
      <p:pic>
        <p:nvPicPr>
          <p:cNvPr descr="A group of people posing for a photo&#10;&#10;Description automatically generated" id="10" name="Picture 9">
            <a:extLst>
              <a:ext uri="{FF2B5EF4-FFF2-40B4-BE49-F238E27FC236}">
                <a16:creationId xmlns:a16="http://schemas.microsoft.com/office/drawing/2014/main" id="{9A742D2A-F180-5808-540E-38651B05F950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71" y="278110"/>
            <a:ext cx="2646174" cy="1635646"/>
          </a:xfrm>
          <a:prstGeom prst="rect">
            <a:avLst/>
          </a:prstGeom>
        </p:spPr>
      </p:pic>
      <p:pic>
        <p:nvPicPr>
          <p:cNvPr descr="A group of people sitting on a couch&#10;&#10;Description automatically generated" id="12" name="Picture 11">
            <a:extLst>
              <a:ext uri="{FF2B5EF4-FFF2-40B4-BE49-F238E27FC236}">
                <a16:creationId xmlns:a16="http://schemas.microsoft.com/office/drawing/2014/main" id="{633E7E98-F13C-1B93-A283-3B0079CBA0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" l="209" r="20" t="165"/>
          <a:stretch/>
        </p:blipFill>
        <p:spPr>
          <a:xfrm>
            <a:off x="3716698" y="3890739"/>
            <a:ext cx="2602388" cy="1024070"/>
          </a:xfrm>
          <a:prstGeom prst="rect">
            <a:avLst/>
          </a:prstGeom>
        </p:spPr>
      </p:pic>
      <p:pic>
        <p:nvPicPr>
          <p:cNvPr descr="A person smiling for the camera&#10;&#10;Description automatically generated" id="16" name="Picture 15">
            <a:extLst>
              <a:ext uri="{FF2B5EF4-FFF2-40B4-BE49-F238E27FC236}">
                <a16:creationId xmlns:a16="http://schemas.microsoft.com/office/drawing/2014/main" id="{601398CE-1173-B929-BD86-88B61C087F1F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340" y="3946872"/>
            <a:ext cx="703045" cy="911804"/>
          </a:xfrm>
          <a:prstGeom prst="rect">
            <a:avLst/>
          </a:prstGeom>
        </p:spPr>
      </p:pic>
      <p:pic>
        <p:nvPicPr>
          <p:cNvPr descr="A group of people posing for a photo&#10;&#10;Description automatically generated" id="21" name="Picture 20">
            <a:extLst>
              <a:ext uri="{FF2B5EF4-FFF2-40B4-BE49-F238E27FC236}">
                <a16:creationId xmlns:a16="http://schemas.microsoft.com/office/drawing/2014/main" id="{33A87FF0-B826-6F9E-048F-7F689C481A0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" t="243"/>
          <a:stretch/>
        </p:blipFill>
        <p:spPr>
          <a:xfrm>
            <a:off x="3838852" y="2761693"/>
            <a:ext cx="1757425" cy="9361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A2FB0D-D0AD-536F-9F82-066D0462CC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4779" y="2169954"/>
            <a:ext cx="1261981" cy="731583"/>
          </a:xfrm>
          <a:prstGeom prst="rect">
            <a:avLst/>
          </a:prstGeom>
        </p:spPr>
      </p:pic>
      <p:pic>
        <p:nvPicPr>
          <p:cNvPr descr="A person and person sitting together&#10;&#10;Description automatically generated" id="24" name="Picture 23">
            <a:extLst>
              <a:ext uri="{FF2B5EF4-FFF2-40B4-BE49-F238E27FC236}">
                <a16:creationId xmlns:a16="http://schemas.microsoft.com/office/drawing/2014/main" id="{CA7FAD5E-2BF1-542A-1C72-0FB937C3E52F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" l="15" r="198" t="199"/>
          <a:stretch/>
        </p:blipFill>
        <p:spPr>
          <a:xfrm>
            <a:off x="454862" y="3890739"/>
            <a:ext cx="1757425" cy="971362"/>
          </a:xfrm>
          <a:prstGeom prst="rect">
            <a:avLst/>
          </a:prstGeom>
        </p:spPr>
      </p:pic>
      <p:pic>
        <p:nvPicPr>
          <p:cNvPr descr="A person smiling at the camera&#10;&#10;Description automatically generated" id="26" name="Picture 25">
            <a:extLst>
              <a:ext uri="{FF2B5EF4-FFF2-40B4-BE49-F238E27FC236}">
                <a16:creationId xmlns:a16="http://schemas.microsoft.com/office/drawing/2014/main" id="{0408FA14-176E-7DFB-619B-E9BCFCA9471E}"/>
              </a:ext>
            </a:extLst>
          </p:cNvPr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283" y="2237071"/>
            <a:ext cx="722033" cy="971362"/>
          </a:xfrm>
          <a:prstGeom prst="rect">
            <a:avLst/>
          </a:prstGeom>
        </p:spPr>
      </p:pic>
      <p:pic>
        <p:nvPicPr>
          <p:cNvPr descr="A person taking a selfie&#10;&#10;Description automatically generated" id="28" name="Picture 27">
            <a:extLst>
              <a:ext uri="{FF2B5EF4-FFF2-40B4-BE49-F238E27FC236}">
                <a16:creationId xmlns:a16="http://schemas.microsoft.com/office/drawing/2014/main" id="{362F4285-987C-6FE7-F075-86AA3035957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r="420" t="66"/>
          <a:stretch/>
        </p:blipFill>
        <p:spPr>
          <a:xfrm>
            <a:off x="6622316" y="2240695"/>
            <a:ext cx="722033" cy="989050"/>
          </a:xfrm>
          <a:prstGeom prst="rect">
            <a:avLst/>
          </a:prstGeom>
        </p:spPr>
      </p:pic>
      <p:pic>
        <p:nvPicPr>
          <p:cNvPr descr="A person smiling at the camera&#10;&#10;Description automatically generated" id="30" name="Picture 29">
            <a:extLst>
              <a:ext uri="{FF2B5EF4-FFF2-40B4-BE49-F238E27FC236}">
                <a16:creationId xmlns:a16="http://schemas.microsoft.com/office/drawing/2014/main" id="{56ECF3D4-D070-1895-D850-8F2B265C8AC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 l="3" r="156" t="66"/>
          <a:stretch/>
        </p:blipFill>
        <p:spPr>
          <a:xfrm>
            <a:off x="7365662" y="2253398"/>
            <a:ext cx="646157" cy="955035"/>
          </a:xfrm>
          <a:prstGeom prst="rect">
            <a:avLst/>
          </a:prstGeom>
        </p:spPr>
      </p:pic>
      <p:pic>
        <p:nvPicPr>
          <p:cNvPr descr="A person smiling at the camera&#10;&#10;Description automatically generated" id="32" name="Picture 31">
            <a:extLst>
              <a:ext uri="{FF2B5EF4-FFF2-40B4-BE49-F238E27FC236}">
                <a16:creationId xmlns:a16="http://schemas.microsoft.com/office/drawing/2014/main" id="{CC4F1A42-301B-3457-35E3-DEB1E3B7710B}"/>
              </a:ext>
            </a:extLst>
          </p:cNvPr>
          <p:cNvPicPr>
            <a:picLocks noChangeAspect="1"/>
          </p:cNvPicPr>
          <p:nvPr/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042" y="2272699"/>
            <a:ext cx="671196" cy="935734"/>
          </a:xfrm>
          <a:prstGeom prst="rect">
            <a:avLst/>
          </a:prstGeom>
        </p:spPr>
      </p:pic>
      <p:pic>
        <p:nvPicPr>
          <p:cNvPr descr="A person with black hair&#10;&#10;Description automatically generated" id="34" name="Picture 33">
            <a:extLst>
              <a:ext uri="{FF2B5EF4-FFF2-40B4-BE49-F238E27FC236}">
                <a16:creationId xmlns:a16="http://schemas.microsoft.com/office/drawing/2014/main" id="{064CCE47-62F2-B185-A933-4D723C4CAED9}"/>
              </a:ext>
            </a:extLst>
          </p:cNvPr>
          <p:cNvPicPr>
            <a:picLocks noChangeAspect="1"/>
          </p:cNvPicPr>
          <p:nvPr/>
        </p:nvPicPr>
        <p:blipFill>
          <a:blip cstate="print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00" y="3887314"/>
            <a:ext cx="741605" cy="97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15302"/>
      </p:ext>
    </p:extLst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1364927-227A-77AF-1F53-47AADE790058}"/>
              </a:ext>
            </a:extLst>
          </p:cNvPr>
          <p:cNvSpPr txBox="1"/>
          <p:nvPr/>
        </p:nvSpPr>
        <p:spPr>
          <a:xfrm>
            <a:off x="1259632" y="335146"/>
            <a:ext cx="5688632" cy="6463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ZA" sz="3600">
                <a:solidFill>
                  <a:srgbClr val="FFFFFF"/>
                </a:solidFill>
              </a:rPr>
              <a:t>Pastoral Care team 2023 </a:t>
            </a:r>
          </a:p>
        </p:txBody>
      </p:sp>
      <p:pic>
        <p:nvPicPr>
          <p:cNvPr descr="A person and person taking a selfie&#10;&#10;Description automatically generated" id="5" name="Picture 4">
            <a:extLst>
              <a:ext uri="{FF2B5EF4-FFF2-40B4-BE49-F238E27FC236}">
                <a16:creationId xmlns:a16="http://schemas.microsoft.com/office/drawing/2014/main" id="{90D2802D-A033-CBCD-9F88-E699067E7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" l="31" r="45" t="2"/>
          <a:stretch/>
        </p:blipFill>
        <p:spPr>
          <a:xfrm>
            <a:off x="4365053" y="1228789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close-up of a person smiling&#10;&#10;Description automatically generated" id="9" name="Picture 8">
            <a:extLst>
              <a:ext uri="{FF2B5EF4-FFF2-40B4-BE49-F238E27FC236}">
                <a16:creationId xmlns:a16="http://schemas.microsoft.com/office/drawing/2014/main" id="{2DCB8C9E-5526-2170-16AC-37505459A97F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16" y="3050307"/>
            <a:ext cx="1224136" cy="16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person smiling at the camera&#10;&#10;Description automatically generated with medium confidence" id="11" name="Picture 10">
            <a:extLst>
              <a:ext uri="{FF2B5EF4-FFF2-40B4-BE49-F238E27FC236}">
                <a16:creationId xmlns:a16="http://schemas.microsoft.com/office/drawing/2014/main" id="{3E913F92-02E3-862E-BCAF-7B91ED506EF4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803" y="3032901"/>
            <a:ext cx="1152127" cy="1630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person with a beard and glasses&#10;&#10;Description automatically generated with low confidence" id="15" name="Picture 14">
            <a:extLst>
              <a:ext uri="{FF2B5EF4-FFF2-40B4-BE49-F238E27FC236}">
                <a16:creationId xmlns:a16="http://schemas.microsoft.com/office/drawing/2014/main" id="{C7702D99-ADAA-9118-DE95-FB77AE91C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301" y="1145003"/>
            <a:ext cx="1152127" cy="177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id="{458472E1-01B8-03AC-7590-DA9538C0A429}"/>
              </a:ext>
            </a:extLst>
          </p:cNvPr>
          <p:cNvSpPr>
            <a:spLocks noChangeArrowheads="1" noChangeAspect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D708086D-129D-6432-2A1A-5F9CCF9F74D3}"/>
              </a:ext>
            </a:extLst>
          </p:cNvPr>
          <p:cNvSpPr>
            <a:spLocks noChangeArrowheads="1" noChangeAspect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6EA5A78-278E-12C2-9B85-2E3BE8C7083F}"/>
              </a:ext>
            </a:extLst>
          </p:cNvPr>
          <p:cNvPicPr>
            <a:picLocks noChangeArrowheads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86" y="828675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8A8FC5B-95EF-21B2-E5B0-FF7300C71F9C}"/>
              </a:ext>
            </a:extLst>
          </p:cNvPr>
          <p:cNvPicPr>
            <a:picLocks noChangeArrowheads="1"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" r="112"/>
          <a:stretch/>
        </p:blipFill>
        <p:spPr bwMode="auto">
          <a:xfrm>
            <a:off x="2492152" y="970590"/>
            <a:ext cx="1707124" cy="147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A close-up of a person smiling&#10;&#10;Description automatically generated" id="3" name="Picture 2">
            <a:extLst>
              <a:ext uri="{FF2B5EF4-FFF2-40B4-BE49-F238E27FC236}">
                <a16:creationId xmlns:a16="http://schemas.microsoft.com/office/drawing/2014/main" id="{54BCBC76-E76C-B5B9-0930-417A021C2A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113" y="970975"/>
            <a:ext cx="955047" cy="19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person with white hair wearing glasses&#10;&#10;Description automatically generated" id="10" name="Picture 9">
            <a:extLst>
              <a:ext uri="{FF2B5EF4-FFF2-40B4-BE49-F238E27FC236}">
                <a16:creationId xmlns:a16="http://schemas.microsoft.com/office/drawing/2014/main" id="{0D171C08-6DFA-8218-E5D3-FAAC9865AC27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" l="74" r="91"/>
          <a:stretch/>
        </p:blipFill>
        <p:spPr>
          <a:xfrm>
            <a:off x="5394617" y="3032901"/>
            <a:ext cx="1090346" cy="1887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person smiling for the camera&#10;&#10;Description automatically generated" id="14" name="Picture 13">
            <a:extLst>
              <a:ext uri="{FF2B5EF4-FFF2-40B4-BE49-F238E27FC236}">
                <a16:creationId xmlns:a16="http://schemas.microsoft.com/office/drawing/2014/main" id="{6CE23F35-E5C6-AB82-522D-28798A67F3BB}"/>
              </a:ext>
            </a:extLst>
          </p:cNvPr>
          <p:cNvPicPr>
            <a:picLocks noChangeAspect="1"/>
          </p:cNvPicPr>
          <p:nvPr/>
        </p:nvPicPr>
        <p:blipFill>
          <a:blip cstate="print"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61" y="3085554"/>
            <a:ext cx="1134670" cy="1727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D0A754-ACE4-8FE7-CF5C-316B044CFFCE}"/>
              </a:ext>
            </a:extLst>
          </p:cNvPr>
          <p:cNvSpPr txBox="1"/>
          <p:nvPr/>
        </p:nvSpPr>
        <p:spPr>
          <a:xfrm>
            <a:off x="386386" y="2876550"/>
            <a:ext cx="3040935" cy="181588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2800">
                <a:solidFill>
                  <a:srgbClr val="FFFFFF"/>
                </a:solidFill>
              </a:rPr>
              <a:t>Care, meals, flowers, visits, prayer, meeting financial needs</a:t>
            </a:r>
          </a:p>
        </p:txBody>
      </p:sp>
    </p:spTree>
    <p:extLst>
      <p:ext uri="{BB962C8B-B14F-4D97-AF65-F5344CB8AC3E}">
        <p14:creationId xmlns:p14="http://schemas.microsoft.com/office/powerpoint/2010/main" val="3593128952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smiling for the camera&#10;&#10;Description automatically generated with medium confidence" id="4" name="Picture 3">
            <a:extLst>
              <a:ext uri="{FF2B5EF4-FFF2-40B4-BE49-F238E27FC236}">
                <a16:creationId xmlns:a16="http://schemas.microsoft.com/office/drawing/2014/main" id="{DE2456CC-2166-0DBD-D561-83F2970D4456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" l="240" r="35" t="-4146"/>
          <a:stretch/>
        </p:blipFill>
        <p:spPr>
          <a:xfrm>
            <a:off x="7308304" y="2290120"/>
            <a:ext cx="1254931" cy="1784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18A80A-90C1-396A-3236-84A9519F4DCD}"/>
              </a:ext>
            </a:extLst>
          </p:cNvPr>
          <p:cNvSpPr txBox="1"/>
          <p:nvPr/>
        </p:nvSpPr>
        <p:spPr>
          <a:xfrm>
            <a:off x="395536" y="230315"/>
            <a:ext cx="5616624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ZA" sz="3200">
                <a:solidFill>
                  <a:srgbClr val="FFFFFF"/>
                </a:solidFill>
              </a:rPr>
              <a:t>True North Youth – Gr 4-7</a:t>
            </a:r>
          </a:p>
        </p:txBody>
      </p:sp>
      <p:pic>
        <p:nvPicPr>
          <p:cNvPr descr="A person wearing a hat&#10;&#10;Description automatically generated with medium confidence" id="3" name="Picture 2">
            <a:extLst>
              <a:ext uri="{FF2B5EF4-FFF2-40B4-BE49-F238E27FC236}">
                <a16:creationId xmlns:a16="http://schemas.microsoft.com/office/drawing/2014/main" id="{17BBBD0C-0812-2C27-01FD-074472C13D87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" l="127" r="110" t="27"/>
          <a:stretch/>
        </p:blipFill>
        <p:spPr>
          <a:xfrm>
            <a:off x="7451578" y="627534"/>
            <a:ext cx="1111657" cy="1645074"/>
          </a:xfrm>
          <a:prstGeom prst="rect">
            <a:avLst/>
          </a:prstGeom>
        </p:spPr>
      </p:pic>
      <p:pic>
        <p:nvPicPr>
          <p:cNvPr descr="A group of people sitting around a table&#10;&#10;Description automatically generated" id="5" name="Picture 4">
            <a:extLst>
              <a:ext uri="{FF2B5EF4-FFF2-40B4-BE49-F238E27FC236}">
                <a16:creationId xmlns:a16="http://schemas.microsoft.com/office/drawing/2014/main" id="{EAFD334A-5E4B-03E9-2375-D5ACBF1A743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" r="5"/>
          <a:stretch/>
        </p:blipFill>
        <p:spPr>
          <a:xfrm>
            <a:off x="259693" y="987574"/>
            <a:ext cx="6856531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53633"/>
      </p:ext>
    </p:extLst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at a table&#10;&#10;Description automatically generated" id="8" name="Picture 7">
            <a:extLst>
              <a:ext uri="{FF2B5EF4-FFF2-40B4-BE49-F238E27FC236}">
                <a16:creationId xmlns:a16="http://schemas.microsoft.com/office/drawing/2014/main" id="{EFD93331-DFF1-A8F9-1C28-DBECDF46CBD3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7494"/>
            <a:ext cx="5704284" cy="2566928"/>
          </a:xfrm>
          <a:prstGeom prst="rect">
            <a:avLst/>
          </a:prstGeom>
        </p:spPr>
      </p:pic>
      <p:pic>
        <p:nvPicPr>
          <p:cNvPr descr="A collage of people in different poses&#10;&#10;Description automatically generated" id="10" name="Picture 9">
            <a:extLst>
              <a:ext uri="{FF2B5EF4-FFF2-40B4-BE49-F238E27FC236}">
                <a16:creationId xmlns:a16="http://schemas.microsoft.com/office/drawing/2014/main" id="{4B744244-D082-B9FE-A877-EF606B7D7EA9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" l="27" t="80"/>
          <a:stretch/>
        </p:blipFill>
        <p:spPr>
          <a:xfrm>
            <a:off x="1403648" y="2931790"/>
            <a:ext cx="6280348" cy="20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18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gn post with text and words&#10;&#10;Description automatically generated">
            <a:extLst>
              <a:ext uri="{FF2B5EF4-FFF2-40B4-BE49-F238E27FC236}">
                <a16:creationId xmlns:a16="http://schemas.microsoft.com/office/drawing/2014/main" id="{B51B9C75-89A0-F915-7743-3183214E04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7157"/>
            <a:ext cx="2491295" cy="2859782"/>
          </a:xfrm>
          <a:prstGeom prst="rect">
            <a:avLst/>
          </a:prstGeom>
        </p:spPr>
      </p:pic>
      <p:pic>
        <p:nvPicPr>
          <p:cNvPr id="5" name="Picture 4" descr="A black chair with a white background&#10;&#10;Description automatically generated">
            <a:extLst>
              <a:ext uri="{FF2B5EF4-FFF2-40B4-BE49-F238E27FC236}">
                <a16:creationId xmlns:a16="http://schemas.microsoft.com/office/drawing/2014/main" id="{9708FC9F-1760-2F72-CE89-93E0C60060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61" y="123478"/>
            <a:ext cx="2664296" cy="2092317"/>
          </a:xfrm>
          <a:prstGeom prst="rect">
            <a:avLst/>
          </a:prstGeom>
        </p:spPr>
      </p:pic>
      <p:pic>
        <p:nvPicPr>
          <p:cNvPr id="7" name="Picture 6" descr="Two rocks with legs and glasses&#10;&#10;Description automatically generated">
            <a:extLst>
              <a:ext uri="{FF2B5EF4-FFF2-40B4-BE49-F238E27FC236}">
                <a16:creationId xmlns:a16="http://schemas.microsoft.com/office/drawing/2014/main" id="{DB11E968-5785-DA71-01F8-3655084E9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79737"/>
            <a:ext cx="3282498" cy="2139702"/>
          </a:xfrm>
          <a:prstGeom prst="rect">
            <a:avLst/>
          </a:prstGeom>
        </p:spPr>
      </p:pic>
      <p:pic>
        <p:nvPicPr>
          <p:cNvPr id="9" name="Picture 8" descr="A pile of small words&#10;&#10;Description automatically generated">
            <a:extLst>
              <a:ext uri="{FF2B5EF4-FFF2-40B4-BE49-F238E27FC236}">
                <a16:creationId xmlns:a16="http://schemas.microsoft.com/office/drawing/2014/main" id="{74C110F3-D2AF-237D-87B5-F3915508A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44" y="3362582"/>
            <a:ext cx="3138480" cy="14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38713"/>
      </p:ext>
    </p:extLst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and person smiling for a picture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95DB9CC1-1B53-73F4-DAFA-5803DB07D8DD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"/>
          <a:stretch/>
        </p:blipFill>
        <p:spPr>
          <a:xfrm>
            <a:off x="6938683" y="915566"/>
            <a:ext cx="1878769" cy="2002590"/>
          </a:xfrm>
          <a:prstGeom prst="rect">
            <a:avLst/>
          </a:prstGeom>
        </p:spPr>
      </p:pic>
      <p:pic>
        <p:nvPicPr>
          <p:cNvPr descr="A person smiling for the camera&#10;&#10;Description automatically generated with low confidence" id="6" name="Picture 5">
            <a:extLst>
              <a:ext uri="{FF2B5EF4-FFF2-40B4-BE49-F238E27FC236}">
                <a16:creationId xmlns:a16="http://schemas.microsoft.com/office/drawing/2014/main" id="{826B869C-EBBC-FB9D-61DA-076049C20E52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068418"/>
            <a:ext cx="1365106" cy="16499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2F959-8143-2FEA-491D-094426131FA9}"/>
              </a:ext>
            </a:extLst>
          </p:cNvPr>
          <p:cNvSpPr txBox="1"/>
          <p:nvPr/>
        </p:nvSpPr>
        <p:spPr>
          <a:xfrm>
            <a:off x="395536" y="267494"/>
            <a:ext cx="7416824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solidFill>
                  <a:srgbClr val="FFFFFF"/>
                </a:solidFill>
              </a:rPr>
              <a:t>Young Adults Bible Study –   Gr 8-12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247010-973C-E512-71DF-E78F9F564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05" y="1344712"/>
            <a:ext cx="6125349" cy="34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8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around a table with gingerbread houses&#10;&#10;Description automatically generated">
            <a:extLst>
              <a:ext uri="{FF2B5EF4-FFF2-40B4-BE49-F238E27FC236}">
                <a16:creationId xmlns:a16="http://schemas.microsoft.com/office/drawing/2014/main" id="{030D7BF2-344A-92BE-0F62-A2C43E4FB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47" y="133215"/>
            <a:ext cx="7616906" cy="487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89700"/>
      </p:ext>
    </p:extLst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3. Finance</a:t>
            </a:r>
          </a:p>
        </p:txBody>
      </p:sp>
    </p:spTree>
    <p:extLst>
      <p:ext uri="{BB962C8B-B14F-4D97-AF65-F5344CB8AC3E}">
        <p14:creationId xmlns:p14="http://schemas.microsoft.com/office/powerpoint/2010/main" val="3397607881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earing a hat&#10;&#10;Description automatically generated with medium confidence" id="7" name="Picture 6">
            <a:extLst>
              <a:ext uri="{FF2B5EF4-FFF2-40B4-BE49-F238E27FC236}">
                <a16:creationId xmlns:a16="http://schemas.microsoft.com/office/drawing/2014/main" id="{B996AF0A-B7C8-3EAD-D696-935B94B5CD4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" l="167" r="93" t="316"/>
          <a:stretch/>
        </p:blipFill>
        <p:spPr>
          <a:xfrm>
            <a:off x="1115616" y="764603"/>
            <a:ext cx="1349369" cy="16064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40063"/>
            <a:ext cx="6048672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Hilton Eldership Team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2499742"/>
            <a:ext cx="4176464" cy="43088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Doug &amp; Heather Macfarlane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9537" y="2500194"/>
            <a:ext cx="3816424" cy="43088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Tony &amp; Alana </a:t>
            </a:r>
            <a:r>
              <a:rPr dirty="0" err="1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Shuttleworth</a:t>
            </a:r>
            <a:endParaRPr dirty="0" lang="en-US" sz="22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35796" y="4706247"/>
            <a:ext cx="4104456" cy="43088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Harvey &amp; Rene Anderson</a:t>
            </a:r>
          </a:p>
        </p:txBody>
      </p:sp>
      <p:pic>
        <p:nvPicPr>
          <p:cNvPr descr="A person smiling for the camera&#10;&#10;Description automatically generated with medium confidence" id="6" name="Picture 5">
            <a:extLst>
              <a:ext uri="{FF2B5EF4-FFF2-40B4-BE49-F238E27FC236}">
                <a16:creationId xmlns:a16="http://schemas.microsoft.com/office/drawing/2014/main" id="{133F9ABC-52A4-EE60-FAEE-271CD9FA65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4"/>
          <a:stretch/>
        </p:blipFill>
        <p:spPr>
          <a:xfrm>
            <a:off x="5148066" y="785448"/>
            <a:ext cx="1160123" cy="1597407"/>
          </a:xfrm>
          <a:prstGeom prst="rect">
            <a:avLst/>
          </a:prstGeom>
        </p:spPr>
      </p:pic>
      <p:pic>
        <p:nvPicPr>
          <p:cNvPr descr="A person standing next to a tree&#10;&#10;Description automatically generated with medium confidence" id="18" name="Picture 17">
            <a:extLst>
              <a:ext uri="{FF2B5EF4-FFF2-40B4-BE49-F238E27FC236}">
                <a16:creationId xmlns:a16="http://schemas.microsoft.com/office/drawing/2014/main" id="{F48AF5C6-765C-411B-2A52-34119BDEA9A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" l="223" r="189"/>
          <a:stretch/>
        </p:blipFill>
        <p:spPr>
          <a:xfrm>
            <a:off x="6457749" y="773588"/>
            <a:ext cx="1289217" cy="1613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BE8AF8-8545-7C11-954A-1758A9BE07F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" t="211"/>
          <a:stretch/>
        </p:blipFill>
        <p:spPr>
          <a:xfrm>
            <a:off x="2588850" y="773588"/>
            <a:ext cx="1426464" cy="1625389"/>
          </a:xfrm>
          <a:prstGeom prst="rect">
            <a:avLst/>
          </a:prstGeom>
        </p:spPr>
      </p:pic>
      <p:pic>
        <p:nvPicPr>
          <p:cNvPr descr="A person and person standing in front of bushes&#10;&#10;Description automatically generated" id="8" name="Picture 7">
            <a:extLst>
              <a:ext uri="{FF2B5EF4-FFF2-40B4-BE49-F238E27FC236}">
                <a16:creationId xmlns:a16="http://schemas.microsoft.com/office/drawing/2014/main" id="{55071A8A-DACE-F919-1359-60226D900A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" l="51" r="71543" t="273"/>
          <a:stretch/>
        </p:blipFill>
        <p:spPr>
          <a:xfrm>
            <a:off x="3491880" y="3059311"/>
            <a:ext cx="1080120" cy="1579749"/>
          </a:xfrm>
          <a:prstGeom prst="rect">
            <a:avLst/>
          </a:prstGeom>
        </p:spPr>
      </p:pic>
      <p:pic>
        <p:nvPicPr>
          <p:cNvPr descr="A person and person standing in front of bushes&#10;&#10;Description automatically generated" id="11" name="Picture 10">
            <a:extLst>
              <a:ext uri="{FF2B5EF4-FFF2-40B4-BE49-F238E27FC236}">
                <a16:creationId xmlns:a16="http://schemas.microsoft.com/office/drawing/2014/main" id="{7EF0286F-65A6-ED49-647A-FC849FB172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" l="64465" r="112" t="1555"/>
          <a:stretch/>
        </p:blipFill>
        <p:spPr>
          <a:xfrm>
            <a:off x="4720015" y="3073220"/>
            <a:ext cx="1364153" cy="155903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4648" y="603504"/>
            <a:ext cx="2641019" cy="393649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42892">
              <a:spcAft>
                <a:spcPts val="450"/>
              </a:spcAft>
            </a:pPr>
            <a:r>
              <a:rPr lang="en-US" sz="3150" b="1" dirty="0">
                <a:solidFill>
                  <a:srgbClr val="A5C249">
                    <a:lumMod val="60000"/>
                    <a:lumOff val="40000"/>
                  </a:srgbClr>
                </a:solidFill>
                <a:latin typeface="Century Gothic" panose="020B0502020202020204"/>
              </a:rPr>
              <a:t>Annual Financial Statement </a:t>
            </a:r>
          </a:p>
          <a:p>
            <a:pPr defTabSz="342892">
              <a:spcAft>
                <a:spcPts val="450"/>
              </a:spcAft>
            </a:pPr>
            <a:r>
              <a:rPr lang="en-US" sz="3150" b="1" dirty="0">
                <a:solidFill>
                  <a:srgbClr val="A5C249">
                    <a:lumMod val="60000"/>
                    <a:lumOff val="40000"/>
                  </a:srgbClr>
                </a:solidFill>
                <a:latin typeface="Century Gothic" panose="020B0502020202020204"/>
              </a:rPr>
              <a:t>@ 31 Dec 2023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1896" y="603505"/>
            <a:ext cx="4799948" cy="3936493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marL="627444" indent="-428615">
              <a:buFont typeface="Wingdings 3" charset="2"/>
              <a:buChar char=""/>
            </a:pPr>
            <a:r>
              <a:rPr lang="en-US" sz="2400" b="1" dirty="0"/>
              <a:t>The Annual budgets are compiled by the Church leadership</a:t>
            </a:r>
          </a:p>
          <a:p>
            <a:pPr marL="198830">
              <a:buFont typeface="Wingdings 3" charset="2"/>
              <a:buChar char=""/>
            </a:pPr>
            <a:endParaRPr lang="en-US" sz="2400" dirty="0"/>
          </a:p>
          <a:p>
            <a:pPr marL="627444" indent="-428615">
              <a:buFont typeface="Wingdings 3" charset="2"/>
              <a:buChar char=""/>
            </a:pPr>
            <a:r>
              <a:rPr lang="en-US" sz="2400" b="1" dirty="0"/>
              <a:t>Monthly financial reports are compiled  by our Accounting officer, Marlene Conradie</a:t>
            </a:r>
          </a:p>
        </p:txBody>
      </p:sp>
    </p:spTree>
    <p:extLst>
      <p:ext uri="{BB962C8B-B14F-4D97-AF65-F5344CB8AC3E}">
        <p14:creationId xmlns:p14="http://schemas.microsoft.com/office/powerpoint/2010/main" val="1169845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8EAABBB-344B-4CFE-313A-67F42AC83EB1}"/>
              </a:ext>
            </a:extLst>
          </p:cNvPr>
          <p:cNvGraphicFramePr>
            <a:graphicFrameLocks noGrp="1"/>
          </p:cNvGraphicFramePr>
          <p:nvPr/>
        </p:nvGraphicFramePr>
        <p:xfrm>
          <a:off x="625937" y="2023527"/>
          <a:ext cx="7892126" cy="245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680">
                  <a:extLst>
                    <a:ext uri="{9D8B030D-6E8A-4147-A177-3AD203B41FA5}">
                      <a16:colId xmlns:a16="http://schemas.microsoft.com/office/drawing/2014/main" val="1217224663"/>
                    </a:ext>
                  </a:extLst>
                </a:gridCol>
                <a:gridCol w="2363450">
                  <a:extLst>
                    <a:ext uri="{9D8B030D-6E8A-4147-A177-3AD203B41FA5}">
                      <a16:colId xmlns:a16="http://schemas.microsoft.com/office/drawing/2014/main" val="4127879620"/>
                    </a:ext>
                  </a:extLst>
                </a:gridCol>
                <a:gridCol w="2284996">
                  <a:extLst>
                    <a:ext uri="{9D8B030D-6E8A-4147-A177-3AD203B41FA5}">
                      <a16:colId xmlns:a16="http://schemas.microsoft.com/office/drawing/2014/main" val="2393430152"/>
                    </a:ext>
                  </a:extLst>
                </a:gridCol>
              </a:tblGrid>
              <a:tr h="549622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All 3 congregations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96786"/>
                  </a:ext>
                </a:extLst>
              </a:tr>
              <a:tr h="616721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Tithes &amp; offerings 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1,304,255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	1,219,712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968037"/>
                  </a:ext>
                </a:extLst>
              </a:tr>
              <a:tr h="69342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Less: Expenses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1,286,122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	1,029,686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408589"/>
                  </a:ext>
                </a:extLst>
              </a:tr>
              <a:tr h="597677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Net Surplus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     18,133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 	190,026</a:t>
                      </a:r>
                    </a:p>
                  </a:txBody>
                  <a:tcP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26342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440AC67-FBF0-CE45-DF26-562F6783D932}"/>
              </a:ext>
            </a:extLst>
          </p:cNvPr>
          <p:cNvSpPr/>
          <p:nvPr/>
        </p:nvSpPr>
        <p:spPr>
          <a:xfrm>
            <a:off x="572690" y="391906"/>
            <a:ext cx="1369209" cy="1355754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 descr="Upward trend">
            <a:extLst>
              <a:ext uri="{FF2B5EF4-FFF2-40B4-BE49-F238E27FC236}">
                <a16:creationId xmlns:a16="http://schemas.microsoft.com/office/drawing/2014/main" id="{EE6F9D5F-7E33-6019-E49C-462C7E50F59F}"/>
              </a:ext>
            </a:extLst>
          </p:cNvPr>
          <p:cNvSpPr/>
          <p:nvPr/>
        </p:nvSpPr>
        <p:spPr>
          <a:xfrm>
            <a:off x="830376" y="667773"/>
            <a:ext cx="785612" cy="777892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FC014C-6675-5CE4-BA09-493BE9AEE265}"/>
              </a:ext>
            </a:extLst>
          </p:cNvPr>
          <p:cNvGrpSpPr/>
          <p:nvPr/>
        </p:nvGrpSpPr>
        <p:grpSpPr>
          <a:xfrm>
            <a:off x="2024473" y="497932"/>
            <a:ext cx="5610791" cy="594140"/>
            <a:chOff x="577833" y="1188436"/>
            <a:chExt cx="1485351" cy="59414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83D9CC2-E0C6-2E6C-2A60-4CAC40F528C4}"/>
                </a:ext>
              </a:extLst>
            </p:cNvPr>
            <p:cNvSpPr/>
            <p:nvPr/>
          </p:nvSpPr>
          <p:spPr>
            <a:xfrm>
              <a:off x="577833" y="1188436"/>
              <a:ext cx="1485351" cy="59414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344897-C3E1-BAFF-6916-B9AD6C271508}"/>
                </a:ext>
              </a:extLst>
            </p:cNvPr>
            <p:cNvSpPr txBox="1"/>
            <p:nvPr/>
          </p:nvSpPr>
          <p:spPr>
            <a:xfrm>
              <a:off x="577833" y="1188436"/>
              <a:ext cx="1485351" cy="5941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algn="ctr" defTabSz="577835">
                <a:spcBef>
                  <a:spcPct val="0"/>
                </a:spcBef>
                <a:spcAft>
                  <a:spcPct val="35000"/>
                </a:spcAft>
                <a:defRPr cap="all"/>
              </a:pPr>
              <a:r>
                <a:rPr lang="en-US" sz="2800" b="1" dirty="0">
                  <a:solidFill>
                    <a:prstClr val="white">
                      <a:lumMod val="65000"/>
                      <a:lumOff val="35000"/>
                    </a:prstClr>
                  </a:solidFill>
                </a:rPr>
                <a:t>Financial Overview: </a:t>
              </a:r>
            </a:p>
            <a:p>
              <a:pPr algn="ctr" defTabSz="577835">
                <a:spcBef>
                  <a:spcPct val="0"/>
                </a:spcBef>
                <a:spcAft>
                  <a:spcPct val="35000"/>
                </a:spcAft>
                <a:defRPr cap="all"/>
              </a:pPr>
              <a:r>
                <a:rPr lang="en-US" sz="2800" b="1" dirty="0">
                  <a:solidFill>
                    <a:prstClr val="white">
                      <a:lumMod val="65000"/>
                      <a:lumOff val="35000"/>
                    </a:prstClr>
                  </a:solidFill>
                </a:rPr>
                <a:t>All 3 Congregations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7D149DB-7635-2E9E-1809-6953E02056E7}"/>
              </a:ext>
            </a:extLst>
          </p:cNvPr>
          <p:cNvSpPr/>
          <p:nvPr/>
        </p:nvSpPr>
        <p:spPr>
          <a:xfrm>
            <a:off x="3829325" y="3945700"/>
            <a:ext cx="1485351" cy="594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81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2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1808108"/>
              </p:ext>
            </p:extLst>
          </p:nvPr>
        </p:nvGraphicFramePr>
        <p:xfrm>
          <a:off x="170148" y="123478"/>
          <a:ext cx="8803704" cy="467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4540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/>
        </p:nvGraphicFramePr>
        <p:xfrm>
          <a:off x="271131" y="127592"/>
          <a:ext cx="8390270" cy="4904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B6D3381-1F82-3069-B81E-9CA0D8B876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297081"/>
              </p:ext>
            </p:extLst>
          </p:nvPr>
        </p:nvGraphicFramePr>
        <p:xfrm>
          <a:off x="727420" y="166457"/>
          <a:ext cx="7689160" cy="4481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CD3E938-0507-CBD5-54E5-E440C64A8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4544" y="391451"/>
            <a:ext cx="9144000" cy="477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34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3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107945"/>
              </p:ext>
            </p:extLst>
          </p:nvPr>
        </p:nvGraphicFramePr>
        <p:xfrm>
          <a:off x="81117" y="230444"/>
          <a:ext cx="7897761" cy="4682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0775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52" y="603504"/>
            <a:ext cx="2803216" cy="3936492"/>
          </a:xfrm>
        </p:spPr>
        <p:txBody>
          <a:bodyPr anchor="ctr">
            <a:normAutofit/>
          </a:bodyPr>
          <a:lstStyle/>
          <a:p>
            <a:pPr algn="ctr"/>
            <a:r>
              <a:rPr lang="en-ZA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We give </a:t>
            </a:r>
            <a:r>
              <a:rPr lang="en-ZA" sz="3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GLORY to GOD </a:t>
            </a:r>
            <a:br>
              <a:rPr lang="en-ZA" b="1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en-ZA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for His </a:t>
            </a:r>
            <a:r>
              <a:rPr lang="en-ZA" sz="3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Faithfulness</a:t>
            </a:r>
            <a:r>
              <a:rPr lang="en-ZA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in 2023…</a:t>
            </a:r>
            <a:endParaRPr lang="en-GB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0538" y="992125"/>
            <a:ext cx="5120629" cy="46390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950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Generous giving enabled Crossways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the Tumbleweed building project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Care for many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the Ndabezinhle Creche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Staff salaries and bonuses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 Hope Counselling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Youth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Missions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50" b="1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 </a:t>
            </a:r>
            <a:r>
              <a:rPr lang="en-US" sz="195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</a:t>
            </a:r>
            <a:r>
              <a:rPr lang="en-US" sz="1950" b="1">
                <a:solidFill>
                  <a:schemeClr val="accent3">
                    <a:lumMod val="60000"/>
                    <a:lumOff val="40000"/>
                  </a:schemeClr>
                </a:solidFill>
              </a:rPr>
              <a:t>utreaches</a:t>
            </a:r>
            <a:endParaRPr lang="en-US" sz="195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ZA" dirty="0">
              <a:solidFill>
                <a:srgbClr val="E1FB9F"/>
              </a:solidFill>
            </a:endParaRPr>
          </a:p>
          <a:p>
            <a:pPr marL="0" indent="0">
              <a:buNone/>
            </a:pPr>
            <a:endParaRPr lang="en-ZA" dirty="0">
              <a:solidFill>
                <a:srgbClr val="E1FB9F"/>
              </a:solidFill>
            </a:endParaRPr>
          </a:p>
          <a:p>
            <a:endParaRPr lang="en-GB" dirty="0">
              <a:solidFill>
                <a:srgbClr val="E1FB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82328"/>
      </p:ext>
    </p:extLst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4. Events</a:t>
            </a:r>
          </a:p>
        </p:txBody>
      </p:sp>
    </p:spTree>
    <p:extLst>
      <p:ext uri="{BB962C8B-B14F-4D97-AF65-F5344CB8AC3E}">
        <p14:creationId xmlns:p14="http://schemas.microsoft.com/office/powerpoint/2010/main" val="681846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in a room&#10;&#10;Description automatically generated">
            <a:extLst>
              <a:ext uri="{FF2B5EF4-FFF2-40B4-BE49-F238E27FC236}">
                <a16:creationId xmlns:a16="http://schemas.microsoft.com/office/drawing/2014/main" id="{64E0CADD-3B02-4244-9785-B581F2A97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5486"/>
            <a:ext cx="4393220" cy="4448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2E8141-DF4A-69C8-6CF1-34D544A8CB2D}"/>
              </a:ext>
            </a:extLst>
          </p:cNvPr>
          <p:cNvSpPr txBox="1"/>
          <p:nvPr/>
        </p:nvSpPr>
        <p:spPr>
          <a:xfrm>
            <a:off x="4499993" y="3604889"/>
            <a:ext cx="40324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    Church in homes</a:t>
            </a:r>
          </a:p>
        </p:txBody>
      </p:sp>
    </p:spTree>
    <p:extLst>
      <p:ext uri="{BB962C8B-B14F-4D97-AF65-F5344CB8AC3E}">
        <p14:creationId xmlns:p14="http://schemas.microsoft.com/office/powerpoint/2010/main" val="1333865353"/>
      </p:ext>
    </p:extLst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posing for a photo&#10;&#10;Description automatically generated" id="6" name="Picture 5">
            <a:extLst>
              <a:ext uri="{FF2B5EF4-FFF2-40B4-BE49-F238E27FC236}">
                <a16:creationId xmlns:a16="http://schemas.microsoft.com/office/drawing/2014/main" id="{767ABE68-5303-F328-F11C-A50F9CE411FF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5721"/>
            <a:ext cx="3096344" cy="2058398"/>
          </a:xfrm>
          <a:prstGeom prst="rect">
            <a:avLst/>
          </a:prstGeom>
        </p:spPr>
      </p:pic>
      <p:pic>
        <p:nvPicPr>
          <p:cNvPr descr="A group of people wearing black shirts with white text on them&#10;&#10;Description automatically generated" id="8" name="Picture 7">
            <a:extLst>
              <a:ext uri="{FF2B5EF4-FFF2-40B4-BE49-F238E27FC236}">
                <a16:creationId xmlns:a16="http://schemas.microsoft.com/office/drawing/2014/main" id="{20013716-888B-AAB4-BB55-863011F495E0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71750"/>
            <a:ext cx="3749613" cy="2229262"/>
          </a:xfrm>
          <a:prstGeom prst="rect">
            <a:avLst/>
          </a:prstGeom>
        </p:spPr>
      </p:pic>
      <p:pic>
        <p:nvPicPr>
          <p:cNvPr descr="A person and person standing in a small pool with balloons&#10;&#10;Description automatically generated" id="10" name="Picture 9">
            <a:extLst>
              <a:ext uri="{FF2B5EF4-FFF2-40B4-BE49-F238E27FC236}">
                <a16:creationId xmlns:a16="http://schemas.microsoft.com/office/drawing/2014/main" id="{32026283-B10F-8443-9035-DF38EC0233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r="130" t="29"/>
          <a:stretch/>
        </p:blipFill>
        <p:spPr>
          <a:xfrm>
            <a:off x="6012160" y="349771"/>
            <a:ext cx="2736305" cy="44439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E5885D-9CD8-AF74-70F5-F6986B162C03}"/>
              </a:ext>
            </a:extLst>
          </p:cNvPr>
          <p:cNvSpPr txBox="1"/>
          <p:nvPr/>
        </p:nvSpPr>
        <p:spPr>
          <a:xfrm>
            <a:off x="3667131" y="1056366"/>
            <a:ext cx="2385803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Baptisms!</a:t>
            </a:r>
          </a:p>
        </p:txBody>
      </p:sp>
    </p:spTree>
    <p:extLst>
      <p:ext uri="{BB962C8B-B14F-4D97-AF65-F5344CB8AC3E}">
        <p14:creationId xmlns:p14="http://schemas.microsoft.com/office/powerpoint/2010/main" val="1285724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6FCC9A-66B8-11A8-BC94-8EC4EEAC52DB}"/>
              </a:ext>
            </a:extLst>
          </p:cNvPr>
          <p:cNvSpPr txBox="1"/>
          <p:nvPr/>
        </p:nvSpPr>
        <p:spPr>
          <a:xfrm>
            <a:off x="971174" y="4515966"/>
            <a:ext cx="76332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ZA" sz="2800" b="1" dirty="0">
                <a:solidFill>
                  <a:srgbClr val="FFFFFF"/>
                </a:solidFill>
              </a:rPr>
              <a:t>                      Sunday Brunch</a:t>
            </a:r>
          </a:p>
        </p:txBody>
      </p:sp>
      <p:pic>
        <p:nvPicPr>
          <p:cNvPr id="5" name="Picture 4" descr="A group of people standing in front of a table of food&#10;&#10;Description automatically generated">
            <a:extLst>
              <a:ext uri="{FF2B5EF4-FFF2-40B4-BE49-F238E27FC236}">
                <a16:creationId xmlns:a16="http://schemas.microsoft.com/office/drawing/2014/main" id="{75FC884C-2DDF-C6E7-8117-7FAAE9CABC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1" y="104314"/>
            <a:ext cx="7772356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1175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40063"/>
            <a:ext cx="6624736" cy="132343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Tumbleweed &amp; </a:t>
            </a:r>
            <a:r>
              <a:rPr dirty="0" err="1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Mbutshane</a:t>
            </a:r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 </a:t>
            </a:r>
          </a:p>
          <a:p>
            <a:pPr algn="ctr"/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Leadership Team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539" y="3248420"/>
            <a:ext cx="1944216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Tyrone Hearthstones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3B645-2259-4CE6-C31D-CB3A975CC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1" y="1436174"/>
            <a:ext cx="1364153" cy="1807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99F366-1A16-CFA1-8807-777E1F01EB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"/>
          <a:stretch/>
        </p:blipFill>
        <p:spPr>
          <a:xfrm>
            <a:off x="2680155" y="1459416"/>
            <a:ext cx="1623431" cy="1807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0C208D-FDA2-21D8-1713-68FC8BDE2516}"/>
              </a:ext>
            </a:extLst>
          </p:cNvPr>
          <p:cNvSpPr txBox="1"/>
          <p:nvPr/>
        </p:nvSpPr>
        <p:spPr>
          <a:xfrm>
            <a:off x="2375755" y="3256011"/>
            <a:ext cx="1944216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Fikile </a:t>
            </a:r>
          </a:p>
          <a:p>
            <a:pPr algn="ctr"/>
            <a:r>
              <a:rPr dirty="0" err="1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Mjwara</a:t>
            </a:r>
            <a:endParaRPr dirty="0" lang="en-US" sz="22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descr="A person in a suit and tie&#10;&#10;Description automatically generated" id="17" name="Picture 16">
            <a:extLst>
              <a:ext uri="{FF2B5EF4-FFF2-40B4-BE49-F238E27FC236}">
                <a16:creationId xmlns:a16="http://schemas.microsoft.com/office/drawing/2014/main" id="{CBFBE05C-0483-E0DC-9F9A-30D060E5011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" l="266" r="157" t="138"/>
          <a:stretch/>
        </p:blipFill>
        <p:spPr>
          <a:xfrm>
            <a:off x="4898017" y="1473942"/>
            <a:ext cx="1114143" cy="17727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749B85-A4CA-58B2-C17C-21E20A5AAB4D}"/>
              </a:ext>
            </a:extLst>
          </p:cNvPr>
          <p:cNvSpPr txBox="1"/>
          <p:nvPr/>
        </p:nvSpPr>
        <p:spPr>
          <a:xfrm>
            <a:off x="4397161" y="3259887"/>
            <a:ext cx="2115853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err="1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Dumisane</a:t>
            </a:r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dirty="0" err="1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Ntuli</a:t>
            </a:r>
            <a:endParaRPr dirty="0" lang="en-US" sz="22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636B00-1DFB-4806-8E9F-D3F0B25F0087}"/>
              </a:ext>
            </a:extLst>
          </p:cNvPr>
          <p:cNvSpPr txBox="1"/>
          <p:nvPr/>
        </p:nvSpPr>
        <p:spPr>
          <a:xfrm>
            <a:off x="6513014" y="3284811"/>
            <a:ext cx="1944216" cy="76944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Charles </a:t>
            </a:r>
          </a:p>
          <a:p>
            <a:pPr algn="ctr"/>
            <a:r>
              <a:rPr dirty="0" err="1" lang="en-US" sz="22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Mpangase</a:t>
            </a:r>
            <a:endParaRPr dirty="0" lang="en-US" sz="22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descr="A person taking a selfie&#10;&#10;Description automatically generated" id="23" name="Picture 22">
            <a:extLst>
              <a:ext uri="{FF2B5EF4-FFF2-40B4-BE49-F238E27FC236}">
                <a16:creationId xmlns:a16="http://schemas.microsoft.com/office/drawing/2014/main" id="{27C914C9-A6B7-9CD7-07FB-865C83CB5CAD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" l="15" r="15" t="185"/>
          <a:stretch/>
        </p:blipFill>
        <p:spPr>
          <a:xfrm>
            <a:off x="6821195" y="1505471"/>
            <a:ext cx="1188486" cy="177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17216"/>
      </p:ext>
    </p:extLst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0D4F91-873A-6DD6-3ECE-678158229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175" y="545257"/>
            <a:ext cx="4137273" cy="3744416"/>
          </a:xfrm>
          <a:prstGeom prst="rect">
            <a:avLst/>
          </a:prstGeom>
        </p:spPr>
      </p:pic>
      <p:pic>
        <p:nvPicPr>
          <p:cNvPr descr="A group of people standing outside&#10;&#10;Description automatically generated" id="4" name="Picture 3">
            <a:extLst>
              <a:ext uri="{FF2B5EF4-FFF2-40B4-BE49-F238E27FC236}">
                <a16:creationId xmlns:a16="http://schemas.microsoft.com/office/drawing/2014/main" id="{91C56913-6BA5-C482-8521-1181D824FBA7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/>
          <a:stretch/>
        </p:blipFill>
        <p:spPr>
          <a:xfrm>
            <a:off x="755576" y="339502"/>
            <a:ext cx="3168352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71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4B568DAD-8B68-AE53-8013-041607FE1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3478"/>
            <a:ext cx="7644341" cy="4299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27F885-D8E7-67B2-30C0-ACD0E96D44F2}"/>
              </a:ext>
            </a:extLst>
          </p:cNvPr>
          <p:cNvSpPr txBox="1"/>
          <p:nvPr/>
        </p:nvSpPr>
        <p:spPr>
          <a:xfrm>
            <a:off x="899592" y="4515966"/>
            <a:ext cx="75608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                      Passover meal</a:t>
            </a:r>
          </a:p>
        </p:txBody>
      </p:sp>
    </p:spTree>
    <p:extLst>
      <p:ext uri="{BB962C8B-B14F-4D97-AF65-F5344CB8AC3E}">
        <p14:creationId xmlns:p14="http://schemas.microsoft.com/office/powerpoint/2010/main" val="1548054281"/>
      </p:ext>
    </p:extLst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on a grass field&#10;&#10;Description automatically generated" id="3" name="Picture 2">
            <a:extLst>
              <a:ext uri="{FF2B5EF4-FFF2-40B4-BE49-F238E27FC236}">
                <a16:creationId xmlns:a16="http://schemas.microsoft.com/office/drawing/2014/main" id="{3579F22F-E36A-49C3-BF74-4D53D8973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" r="-264" t="24"/>
          <a:stretch/>
        </p:blipFill>
        <p:spPr>
          <a:xfrm>
            <a:off x="755576" y="123478"/>
            <a:ext cx="7817915" cy="4248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F513F-E8A9-155E-0792-6D9ACE297D1B}"/>
              </a:ext>
            </a:extLst>
          </p:cNvPr>
          <p:cNvSpPr txBox="1"/>
          <p:nvPr/>
        </p:nvSpPr>
        <p:spPr>
          <a:xfrm>
            <a:off x="539552" y="4443958"/>
            <a:ext cx="8280920" cy="523220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r>
              <a:rPr b="1" dirty="0" lang="en-US" sz="2800">
                <a:solidFill>
                  <a:srgbClr val="FFFFFF"/>
                </a:solidFill>
              </a:rPr>
              <a:t>     Fun at the Hilton Bowls Club after Church</a:t>
            </a:r>
          </a:p>
        </p:txBody>
      </p:sp>
    </p:spTree>
    <p:extLst>
      <p:ext uri="{BB962C8B-B14F-4D97-AF65-F5344CB8AC3E}">
        <p14:creationId xmlns:p14="http://schemas.microsoft.com/office/powerpoint/2010/main" val="3385260818"/>
      </p:ext>
    </p:extLst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442A2D-78B9-9704-7CB4-45C159BF49CD}"/>
              </a:ext>
            </a:extLst>
          </p:cNvPr>
          <p:cNvSpPr txBox="1"/>
          <p:nvPr/>
        </p:nvSpPr>
        <p:spPr>
          <a:xfrm>
            <a:off x="539552" y="4501786"/>
            <a:ext cx="8064896" cy="523220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r>
              <a:rPr b="1" dirty="0" lang="en-US" sz="2800">
                <a:solidFill>
                  <a:srgbClr val="FFFFFF"/>
                </a:solidFill>
              </a:rPr>
              <a:t>Resurrection Sunday Play – the Gospel story</a:t>
            </a:r>
          </a:p>
        </p:txBody>
      </p:sp>
      <p:pic>
        <p:nvPicPr>
          <p:cNvPr descr="A group of people on a stage&#10;&#10;Description automatically generated" id="6" name="Picture 5">
            <a:extLst>
              <a:ext uri="{FF2B5EF4-FFF2-40B4-BE49-F238E27FC236}">
                <a16:creationId xmlns:a16="http://schemas.microsoft.com/office/drawing/2014/main" id="{2A078D56-28E5-76E1-0629-538F6EFDB9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"/>
          <a:stretch/>
        </p:blipFill>
        <p:spPr>
          <a:xfrm>
            <a:off x="1145143" y="118494"/>
            <a:ext cx="6853714" cy="43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88747"/>
      </p:ext>
    </p:extLst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sitting around a table with a piano and a piano&#10;&#10;Description automatically generated" id="3" name="Picture 2">
            <a:extLst>
              <a:ext uri="{FF2B5EF4-FFF2-40B4-BE49-F238E27FC236}">
                <a16:creationId xmlns:a16="http://schemas.microsoft.com/office/drawing/2014/main" id="{7ADE2D1E-F6B6-F6D2-767C-C70B106747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r="73"/>
          <a:stretch/>
        </p:blipFill>
        <p:spPr>
          <a:xfrm>
            <a:off x="251520" y="411510"/>
            <a:ext cx="6408712" cy="41569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A1FBB9-31EC-C78F-C23E-E04308875962}"/>
              </a:ext>
            </a:extLst>
          </p:cNvPr>
          <p:cNvSpPr txBox="1"/>
          <p:nvPr/>
        </p:nvSpPr>
        <p:spPr>
          <a:xfrm>
            <a:off x="6876256" y="483518"/>
            <a:ext cx="1872208" cy="95410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2800">
                <a:solidFill>
                  <a:srgbClr val="FFFFFF"/>
                </a:solidFill>
              </a:rPr>
              <a:t>Preparing for the </a:t>
            </a:r>
            <a:endParaRPr dirty="0" lang="en-US" sz="2800"/>
          </a:p>
        </p:txBody>
      </p:sp>
      <p:pic>
        <p:nvPicPr>
          <p:cNvPr descr="A poster with text on it&#10;&#10;Description automatically generated" id="8" name="Picture 7">
            <a:extLst>
              <a:ext uri="{FF2B5EF4-FFF2-40B4-BE49-F238E27FC236}">
                <a16:creationId xmlns:a16="http://schemas.microsoft.com/office/drawing/2014/main" id="{55870630-24BE-B35D-542A-826F1AEBC894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437625"/>
            <a:ext cx="2326913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61211"/>
      </p:ext>
    </p:extLst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2AB96D-0869-5921-E284-14187092468B}"/>
              </a:ext>
            </a:extLst>
          </p:cNvPr>
          <p:cNvSpPr txBox="1"/>
          <p:nvPr/>
        </p:nvSpPr>
        <p:spPr>
          <a:xfrm>
            <a:off x="408523" y="4280778"/>
            <a:ext cx="8326954" cy="523220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r>
              <a:rPr b="1" dirty="0" lang="en-US" sz="2800">
                <a:solidFill>
                  <a:srgbClr val="FFFFFF"/>
                </a:solidFill>
              </a:rPr>
              <a:t>Ladies Celebration Event with Audrey and </a:t>
            </a:r>
            <a:r>
              <a:rPr b="1" dirty="0" err="1" lang="en-US" sz="2800">
                <a:solidFill>
                  <a:srgbClr val="FFFFFF"/>
                </a:solidFill>
              </a:rPr>
              <a:t>Jaci</a:t>
            </a:r>
            <a:endParaRPr b="1" dirty="0" lang="en-US" sz="2800">
              <a:solidFill>
                <a:srgbClr val="FFFFFF"/>
              </a:solidFill>
            </a:endParaRPr>
          </a:p>
        </p:txBody>
      </p:sp>
      <p:pic>
        <p:nvPicPr>
          <p:cNvPr descr="A person speaking into a microphone&#10;&#10;Description automatically generated" id="6" name="Picture 5">
            <a:extLst>
              <a:ext uri="{FF2B5EF4-FFF2-40B4-BE49-F238E27FC236}">
                <a16:creationId xmlns:a16="http://schemas.microsoft.com/office/drawing/2014/main" id="{E15E51F1-838B-9993-0421-A1326AAFB33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" r="191"/>
          <a:stretch/>
        </p:blipFill>
        <p:spPr>
          <a:xfrm>
            <a:off x="6686206" y="339502"/>
            <a:ext cx="2278282" cy="3579862"/>
          </a:xfrm>
          <a:prstGeom prst="rect">
            <a:avLst/>
          </a:prstGeom>
        </p:spPr>
      </p:pic>
      <p:pic>
        <p:nvPicPr>
          <p:cNvPr descr="A group of people sitting in a room&#10;&#10;Description automatically generated" id="7" name="Picture 6">
            <a:extLst>
              <a:ext uri="{FF2B5EF4-FFF2-40B4-BE49-F238E27FC236}">
                <a16:creationId xmlns:a16="http://schemas.microsoft.com/office/drawing/2014/main" id="{3B4A11E0-ED43-6439-872D-14C9B2B61E68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7574"/>
            <a:ext cx="6358783" cy="286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12922"/>
      </p:ext>
    </p:extLst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030D40-5684-9EDF-11A9-F331B82C9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483517"/>
            <a:ext cx="2232248" cy="4311603"/>
          </a:xfrm>
          <a:prstGeom prst="rect">
            <a:avLst/>
          </a:prstGeom>
        </p:spPr>
      </p:pic>
      <p:pic>
        <p:nvPicPr>
          <p:cNvPr descr="A room with tables and chairs&#10;&#10;Description automatically generated" id="4" name="Picture 3">
            <a:extLst>
              <a:ext uri="{FF2B5EF4-FFF2-40B4-BE49-F238E27FC236}">
                <a16:creationId xmlns:a16="http://schemas.microsoft.com/office/drawing/2014/main" id="{67E6AE52-D407-D6CF-488F-19800979C273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40" y="267494"/>
            <a:ext cx="3717032" cy="2787774"/>
          </a:xfrm>
          <a:prstGeom prst="rect">
            <a:avLst/>
          </a:prstGeom>
        </p:spPr>
      </p:pic>
      <p:pic>
        <p:nvPicPr>
          <p:cNvPr descr="A table with food on it&#10;&#10;Description automatically generated" id="6" name="Picture 5">
            <a:extLst>
              <a:ext uri="{FF2B5EF4-FFF2-40B4-BE49-F238E27FC236}">
                <a16:creationId xmlns:a16="http://schemas.microsoft.com/office/drawing/2014/main" id="{EE2C38F5-CF41-9FE3-74F6-72597805274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" t="224"/>
          <a:stretch/>
        </p:blipFill>
        <p:spPr>
          <a:xfrm>
            <a:off x="1638434" y="3178274"/>
            <a:ext cx="458447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26494"/>
      </p:ext>
    </p:extLst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579434-3988-D0A6-F11D-0ED9D918947E}"/>
              </a:ext>
            </a:extLst>
          </p:cNvPr>
          <p:cNvSpPr txBox="1"/>
          <p:nvPr/>
        </p:nvSpPr>
        <p:spPr>
          <a:xfrm>
            <a:off x="683568" y="339502"/>
            <a:ext cx="7992888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solidFill>
                  <a:srgbClr val="FFFFFF"/>
                </a:solidFill>
              </a:rPr>
              <a:t>Creative Connects with Shelagh</a:t>
            </a:r>
          </a:p>
        </p:txBody>
      </p:sp>
      <p:pic>
        <p:nvPicPr>
          <p:cNvPr descr="A group of people standing around a table&#10;&#10;Description automatically generated" id="4" name="Picture 3">
            <a:extLst>
              <a:ext uri="{FF2B5EF4-FFF2-40B4-BE49-F238E27FC236}">
                <a16:creationId xmlns:a16="http://schemas.microsoft.com/office/drawing/2014/main" id="{EFDEF789-A686-49A1-8994-3F6D1019D8BC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r="85" t="138"/>
          <a:stretch/>
        </p:blipFill>
        <p:spPr>
          <a:xfrm>
            <a:off x="313101" y="953621"/>
            <a:ext cx="3805123" cy="2132409"/>
          </a:xfrm>
          <a:prstGeom prst="rect">
            <a:avLst/>
          </a:prstGeom>
        </p:spPr>
      </p:pic>
      <p:pic>
        <p:nvPicPr>
          <p:cNvPr descr="A room with tables and chairs&#10;&#10;Description automatically generated" id="6" name="Picture 5">
            <a:extLst>
              <a:ext uri="{FF2B5EF4-FFF2-40B4-BE49-F238E27FC236}">
                <a16:creationId xmlns:a16="http://schemas.microsoft.com/office/drawing/2014/main" id="{C0D80D66-EE63-6D22-AFCF-1419FF426F4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" r="5" t="185"/>
          <a:stretch/>
        </p:blipFill>
        <p:spPr>
          <a:xfrm>
            <a:off x="60636" y="3325430"/>
            <a:ext cx="4176464" cy="1506022"/>
          </a:xfrm>
          <a:prstGeom prst="rect">
            <a:avLst/>
          </a:prstGeom>
        </p:spPr>
      </p:pic>
      <p:pic>
        <p:nvPicPr>
          <p:cNvPr descr="A table and chairs outside of a building&#10;&#10;Description automatically generated" id="8" name="Picture 7">
            <a:extLst>
              <a:ext uri="{FF2B5EF4-FFF2-40B4-BE49-F238E27FC236}">
                <a16:creationId xmlns:a16="http://schemas.microsoft.com/office/drawing/2014/main" id="{57FA0A69-5B2D-BED5-4C5C-B585E603B01B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"/>
          <a:stretch/>
        </p:blipFill>
        <p:spPr>
          <a:xfrm>
            <a:off x="4355976" y="1779662"/>
            <a:ext cx="4485242" cy="22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13783"/>
      </p:ext>
    </p:extLst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lorful background with white text&#10;&#10;Description automatically generated" id="3" name="Picture 2">
            <a:extLst>
              <a:ext uri="{FF2B5EF4-FFF2-40B4-BE49-F238E27FC236}">
                <a16:creationId xmlns:a16="http://schemas.microsoft.com/office/drawing/2014/main" id="{D3C63D45-1D90-D7AB-CC7C-716E89A08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15566"/>
            <a:ext cx="8460432" cy="3501679"/>
          </a:xfrm>
          <a:prstGeom prst="rect">
            <a:avLst/>
          </a:prstGeom>
        </p:spPr>
      </p:pic>
      <p:pic>
        <p:nvPicPr>
          <p:cNvPr descr="A close-up of a person smiling&#10;&#10;Description automatically generated" id="5" name="Picture 4">
            <a:extLst>
              <a:ext uri="{FF2B5EF4-FFF2-40B4-BE49-F238E27FC236}">
                <a16:creationId xmlns:a16="http://schemas.microsoft.com/office/drawing/2014/main" id="{5B51E44D-159D-4131-0631-124A310ADE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" r="360" t="194"/>
          <a:stretch/>
        </p:blipFill>
        <p:spPr>
          <a:xfrm>
            <a:off x="6804248" y="483518"/>
            <a:ext cx="1638227" cy="2376264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5055345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F0BA56-69FE-CFDF-22B6-0393A6D88E20}"/>
              </a:ext>
            </a:extLst>
          </p:cNvPr>
          <p:cNvSpPr txBox="1"/>
          <p:nvPr/>
        </p:nvSpPr>
        <p:spPr>
          <a:xfrm>
            <a:off x="611560" y="339502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Bahnschrift" panose="020B0502040204020203" pitchFamily="34" charset="0"/>
              </a:rPr>
              <a:t>Youth Camps – June One Conference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C71454-9EC8-099C-3C07-948A70D41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131590"/>
            <a:ext cx="5904656" cy="388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61596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6EE10A-E519-8313-F96D-3DD933FC0D3F}"/>
              </a:ext>
            </a:extLst>
          </p:cNvPr>
          <p:cNvSpPr txBox="1"/>
          <p:nvPr/>
        </p:nvSpPr>
        <p:spPr>
          <a:xfrm>
            <a:off x="7331709" y="915566"/>
            <a:ext cx="1812291" cy="35394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Elders’ 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Retreat 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at 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Solitude praying 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and 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Planning</a:t>
            </a:r>
          </a:p>
          <a:p>
            <a:pPr algn="ctr"/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for 2023</a:t>
            </a:r>
            <a:endParaRPr dirty="0" lang="en-US" sz="2800"/>
          </a:p>
        </p:txBody>
      </p:sp>
      <p:pic>
        <p:nvPicPr>
          <p:cNvPr descr="A group of people posing for a photo&#10;&#10;Description automatically generated" id="4" name="Picture 3">
            <a:extLst>
              <a:ext uri="{FF2B5EF4-FFF2-40B4-BE49-F238E27FC236}">
                <a16:creationId xmlns:a16="http://schemas.microsoft.com/office/drawing/2014/main" id="{77F7FEA5-64AB-CCF4-924A-D5102F49E8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"/>
          <a:stretch/>
        </p:blipFill>
        <p:spPr>
          <a:xfrm>
            <a:off x="107504" y="132479"/>
            <a:ext cx="7332725" cy="487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98349"/>
      </p:ext>
    </p:extLst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4F36-C0B4-A5F1-29B8-F2AD1E880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95486"/>
            <a:ext cx="7053542" cy="1050398"/>
          </a:xfrm>
        </p:spPr>
        <p:txBody>
          <a:bodyPr/>
          <a:lstStyle/>
          <a:p>
            <a:r>
              <a:rPr b="1" dirty="0" lang="en-US" sz="3200">
                <a:solidFill>
                  <a:srgbClr val="FFFFFF"/>
                </a:solidFill>
                <a:latin charset="0" panose="020B0502040204020203" pitchFamily="34" typeface="Bahnschrift"/>
              </a:rPr>
              <a:t>December Scripture Union Camp</a:t>
            </a:r>
            <a:endParaRPr b="1" dirty="0" lang="en-US" sz="3200">
              <a:latin charset="0" panose="020B0502040204020203" pitchFamily="34" typeface="Bahnschrift"/>
            </a:endParaRPr>
          </a:p>
        </p:txBody>
      </p:sp>
      <p:pic>
        <p:nvPicPr>
          <p:cNvPr descr="A group of people posing for a photo&#10;&#10;Description automatically generated" id="6" name="Picture 5">
            <a:extLst>
              <a:ext uri="{FF2B5EF4-FFF2-40B4-BE49-F238E27FC236}">
                <a16:creationId xmlns:a16="http://schemas.microsoft.com/office/drawing/2014/main" id="{B23ED345-1D74-3A1D-65D2-B36949F621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" l="-237" r="52" t="1"/>
          <a:stretch/>
        </p:blipFill>
        <p:spPr>
          <a:xfrm>
            <a:off x="25524" y="936924"/>
            <a:ext cx="9144000" cy="4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45832"/>
      </p:ext>
    </p:extLst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ross in front of a sunset&#10;&#10;Description automatically generated with medium confidence" id="5" name="Picture 4">
            <a:extLst>
              <a:ext uri="{FF2B5EF4-FFF2-40B4-BE49-F238E27FC236}">
                <a16:creationId xmlns:a16="http://schemas.microsoft.com/office/drawing/2014/main" id="{AE432401-61E7-D39D-3B75-6054309E451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" l="4" r="-574" t="17"/>
          <a:stretch/>
        </p:blipFill>
        <p:spPr>
          <a:xfrm>
            <a:off x="-9948" y="0"/>
            <a:ext cx="9153948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3D9EF8-2A4D-526A-101A-7C605285C4F7}"/>
              </a:ext>
            </a:extLst>
          </p:cNvPr>
          <p:cNvSpPr txBox="1"/>
          <p:nvPr/>
        </p:nvSpPr>
        <p:spPr>
          <a:xfrm>
            <a:off x="-108520" y="3723878"/>
            <a:ext cx="9153948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5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5. Outreach</a:t>
            </a:r>
          </a:p>
        </p:txBody>
      </p:sp>
    </p:spTree>
    <p:extLst>
      <p:ext uri="{BB962C8B-B14F-4D97-AF65-F5344CB8AC3E}">
        <p14:creationId xmlns:p14="http://schemas.microsoft.com/office/powerpoint/2010/main" val="29770622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32611"/>
            <a:ext cx="4752527" cy="24763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532612"/>
            <a:ext cx="3265034" cy="24989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3507854"/>
            <a:ext cx="8640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Providing HOPE to those in need</a:t>
            </a:r>
          </a:p>
          <a:p>
            <a:pPr>
              <a:spcAft>
                <a:spcPts val="1200"/>
              </a:spcAft>
              <a:buSzPct val="115000"/>
              <a:buFont typeface="Arial" pitchFamily="34" charset="0"/>
              <a:buChar char="•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Ongoing training and development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01EC3-5255-48B8-04C5-8B2BD357A963}"/>
              </a:ext>
            </a:extLst>
          </p:cNvPr>
          <p:cNvSpPr txBox="1"/>
          <p:nvPr/>
        </p:nvSpPr>
        <p:spPr>
          <a:xfrm>
            <a:off x="575556" y="49560"/>
            <a:ext cx="7992888" cy="156966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US" sz="3200">
                <a:latin charset="0" panose="020B0502040204020203" pitchFamily="34" typeface="Bahnschrift"/>
              </a:rPr>
              <a:t>Hosting the Mobile Clinic at </a:t>
            </a:r>
            <a:r>
              <a:rPr b="1" dirty="0" err="1" lang="en-US" sz="3200">
                <a:latin charset="0" panose="020B0502040204020203" pitchFamily="34" typeface="Bahnschrift"/>
              </a:rPr>
              <a:t>Mbutshane</a:t>
            </a:r>
            <a:r>
              <a:rPr b="1" dirty="0" lang="en-US" sz="3200">
                <a:latin charset="0" panose="020B0502040204020203" pitchFamily="34" typeface="Bahnschrift"/>
              </a:rPr>
              <a:t> and making soup for the patients in the winter</a:t>
            </a:r>
          </a:p>
        </p:txBody>
      </p:sp>
      <p:pic>
        <p:nvPicPr>
          <p:cNvPr descr="A person standing in front of a pot of food&#10;&#10;Description automatically generated" id="4" name="Picture 3">
            <a:extLst>
              <a:ext uri="{FF2B5EF4-FFF2-40B4-BE49-F238E27FC236}">
                <a16:creationId xmlns:a16="http://schemas.microsoft.com/office/drawing/2014/main" id="{625F4FD2-6666-51E0-A8A9-8A04D8C39ED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" t="-1146"/>
          <a:stretch/>
        </p:blipFill>
        <p:spPr>
          <a:xfrm>
            <a:off x="6732240" y="1619220"/>
            <a:ext cx="1589644" cy="3003798"/>
          </a:xfrm>
          <a:prstGeom prst="rect">
            <a:avLst/>
          </a:prstGeom>
        </p:spPr>
      </p:pic>
      <p:pic>
        <p:nvPicPr>
          <p:cNvPr descr="A group of people sitting in chairs&#10;&#10;Description automatically generated" id="6" name="Picture 5">
            <a:extLst>
              <a:ext uri="{FF2B5EF4-FFF2-40B4-BE49-F238E27FC236}">
                <a16:creationId xmlns:a16="http://schemas.microsoft.com/office/drawing/2014/main" id="{AF77F81A-1483-5229-4D63-20659DF7F850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71" y="1779662"/>
            <a:ext cx="4793729" cy="319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01626"/>
      </p:ext>
    </p:extLst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A85635-1B82-9241-28DC-2F3BEDAF5A1B}"/>
              </a:ext>
            </a:extLst>
          </p:cNvPr>
          <p:cNvSpPr txBox="1"/>
          <p:nvPr/>
        </p:nvSpPr>
        <p:spPr>
          <a:xfrm>
            <a:off x="661350" y="195486"/>
            <a:ext cx="7920880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b="1" dirty="0" lang="en-ZA" sz="3200">
                <a:solidFill>
                  <a:srgbClr val="FFFFFF"/>
                </a:solidFill>
              </a:rPr>
              <a:t>Missions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348B4-D5B9-865D-3483-CC644CAA2915}"/>
              </a:ext>
            </a:extLst>
          </p:cNvPr>
          <p:cNvSpPr txBox="1"/>
          <p:nvPr/>
        </p:nvSpPr>
        <p:spPr>
          <a:xfrm>
            <a:off x="2699792" y="843558"/>
            <a:ext cx="5184576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dirty="0" lang="en-ZA" sz="2600">
                <a:solidFill>
                  <a:srgbClr val="FFFFFF"/>
                </a:solidFill>
              </a:rPr>
              <a:t>Stephen and Jess Langley</a:t>
            </a:r>
          </a:p>
          <a:p>
            <a:r>
              <a:rPr dirty="0" lang="en-ZA" sz="2600">
                <a:solidFill>
                  <a:srgbClr val="FFFFFF"/>
                </a:solidFill>
              </a:rPr>
              <a:t>amongst the </a:t>
            </a:r>
            <a:r>
              <a:rPr dirty="0" err="1" lang="en-ZA" sz="2600">
                <a:solidFill>
                  <a:srgbClr val="FFFFFF"/>
                </a:solidFill>
              </a:rPr>
              <a:t>amaZioni</a:t>
            </a:r>
            <a:r>
              <a:rPr dirty="0" lang="en-ZA" sz="2600">
                <a:solidFill>
                  <a:srgbClr val="FFFFFF"/>
                </a:solidFill>
              </a:rPr>
              <a:t> in SA.</a:t>
            </a:r>
            <a:endParaRPr dirty="0" lang="en-US" sz="2600"/>
          </a:p>
        </p:txBody>
      </p:sp>
      <p:pic>
        <p:nvPicPr>
          <p:cNvPr descr="A person and person smiling for a picture&#10;&#10;Description automatically generated" id="6" name="Picture 5">
            <a:extLst>
              <a:ext uri="{FF2B5EF4-FFF2-40B4-BE49-F238E27FC236}">
                <a16:creationId xmlns:a16="http://schemas.microsoft.com/office/drawing/2014/main" id="{B44D2847-D76D-5EE2-7936-C749666E3F17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/>
          <a:stretch/>
        </p:blipFill>
        <p:spPr>
          <a:xfrm>
            <a:off x="467544" y="1969802"/>
            <a:ext cx="5040560" cy="2875177"/>
          </a:xfrm>
          <a:prstGeom prst="rect">
            <a:avLst/>
          </a:prstGeom>
        </p:spPr>
      </p:pic>
      <p:pic>
        <p:nvPicPr>
          <p:cNvPr descr="A group of people posing for a photo&#10;&#10;Description automatically generated" id="7" name="Picture 6">
            <a:extLst>
              <a:ext uri="{FF2B5EF4-FFF2-40B4-BE49-F238E27FC236}">
                <a16:creationId xmlns:a16="http://schemas.microsoft.com/office/drawing/2014/main" id="{C4FE11A7-6987-A2FF-5B8B-B93F93FFC70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"/>
          <a:stretch/>
        </p:blipFill>
        <p:spPr>
          <a:xfrm>
            <a:off x="5652120" y="2324924"/>
            <a:ext cx="3246056" cy="216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4999"/>
      </p:ext>
    </p:extLst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A2E0B-4C04-C79E-F64D-A13DA497C436}"/>
              </a:ext>
            </a:extLst>
          </p:cNvPr>
          <p:cNvSpPr txBox="1"/>
          <p:nvPr/>
        </p:nvSpPr>
        <p:spPr>
          <a:xfrm>
            <a:off x="4932040" y="267494"/>
            <a:ext cx="3960440" cy="138499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ZA" sz="2800">
                <a:solidFill>
                  <a:srgbClr val="FFFFFF"/>
                </a:solidFill>
              </a:rPr>
              <a:t>Kent and  Robyn Dyer Missionaries </a:t>
            </a:r>
          </a:p>
          <a:p>
            <a:pPr algn="ctr"/>
            <a:r>
              <a:rPr dirty="0" lang="en-ZA" sz="2800">
                <a:solidFill>
                  <a:srgbClr val="FFFFFF"/>
                </a:solidFill>
              </a:rPr>
              <a:t>in SE  Asia</a:t>
            </a:r>
          </a:p>
        </p:txBody>
      </p:sp>
      <p:pic>
        <p:nvPicPr>
          <p:cNvPr descr="A group of people sitting on the floor&#10;&#10;Description automatically generated" id="4" name="Picture 3">
            <a:extLst>
              <a:ext uri="{FF2B5EF4-FFF2-40B4-BE49-F238E27FC236}">
                <a16:creationId xmlns:a16="http://schemas.microsoft.com/office/drawing/2014/main" id="{A38A40AE-1001-1D97-116C-16491083ED32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78" y="2571750"/>
            <a:ext cx="3497694" cy="2422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group of men standing in a room&#10;&#10;Description automatically generated" id="7" name="Picture 6">
            <a:extLst>
              <a:ext uri="{FF2B5EF4-FFF2-40B4-BE49-F238E27FC236}">
                <a16:creationId xmlns:a16="http://schemas.microsoft.com/office/drawing/2014/main" id="{824008CD-862E-5880-15CF-CA504B3504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" t="87"/>
          <a:stretch/>
        </p:blipFill>
        <p:spPr>
          <a:xfrm>
            <a:off x="514400" y="267494"/>
            <a:ext cx="4225850" cy="2171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A family posing for a picture&#10;&#10;Description automatically generated" id="9" name="Picture 8">
            <a:extLst>
              <a:ext uri="{FF2B5EF4-FFF2-40B4-BE49-F238E27FC236}">
                <a16:creationId xmlns:a16="http://schemas.microsoft.com/office/drawing/2014/main" id="{40B2FEF4-42BD-A2D4-3526-D4E97A246F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" r="148"/>
          <a:stretch/>
        </p:blipFill>
        <p:spPr>
          <a:xfrm>
            <a:off x="5839157" y="1630065"/>
            <a:ext cx="2146205" cy="3363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8665087"/>
      </p:ext>
    </p:extLst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, outdoor, tree, sky&#10;&#10;Description automatically generated" id="3" name="Picture 2">
            <a:extLst>
              <a:ext uri="{FF2B5EF4-FFF2-40B4-BE49-F238E27FC236}">
                <a16:creationId xmlns:a16="http://schemas.microsoft.com/office/drawing/2014/main" id="{EA3D9390-A7B7-72AC-8F3E-8174E2BF1C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"/>
          <a:stretch/>
        </p:blipFill>
        <p:spPr>
          <a:xfrm>
            <a:off x="0" y="-216084"/>
            <a:ext cx="9144000" cy="5359583"/>
          </a:xfrm>
          <a:prstGeom prst="rect">
            <a:avLst/>
          </a:prstGeom>
        </p:spPr>
      </p:pic>
      <p:pic>
        <p:nvPicPr>
          <p:cNvPr descr="A couple of women standing next to a table&#10;&#10;Description automatically generated with medium confidence" id="7" name="Picture 6">
            <a:extLst>
              <a:ext uri="{FF2B5EF4-FFF2-40B4-BE49-F238E27FC236}">
                <a16:creationId xmlns:a16="http://schemas.microsoft.com/office/drawing/2014/main" id="{D5FBAAFD-8348-02FB-FE83-A18959FA4535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" l="35" r="38" t="2"/>
          <a:stretch/>
        </p:blipFill>
        <p:spPr>
          <a:xfrm flipH="1">
            <a:off x="5940152" y="-1"/>
            <a:ext cx="3053640" cy="20844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8ECE6B-DDEE-754E-B45E-26D1A3B0BB4F}"/>
              </a:ext>
            </a:extLst>
          </p:cNvPr>
          <p:cNvSpPr txBox="1"/>
          <p:nvPr/>
        </p:nvSpPr>
        <p:spPr>
          <a:xfrm>
            <a:off x="5937820" y="2171319"/>
            <a:ext cx="3053640" cy="584775"/>
          </a:xfrm>
          <a:prstGeom prst="rect">
            <a:avLst/>
          </a:prstGeom>
          <a:solidFill>
            <a:schemeClr val="bg1"/>
          </a:solidFill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Nelly Ngubane &amp;</a:t>
            </a:r>
          </a:p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Zanele Ndlovu</a:t>
            </a:r>
          </a:p>
        </p:txBody>
      </p:sp>
    </p:spTree>
    <p:extLst>
      <p:ext uri="{BB962C8B-B14F-4D97-AF65-F5344CB8AC3E}">
        <p14:creationId xmlns:p14="http://schemas.microsoft.com/office/powerpoint/2010/main" val="35331840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5000"/>
          </a:blip>
          <a:srcRect/>
          <a:stretch>
            <a:fillRect/>
          </a:stretch>
        </p:blipFill>
        <p:spPr bwMode="auto">
          <a:xfrm>
            <a:off x="323529" y="195487"/>
            <a:ext cx="8532440" cy="479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768CA2-A8BB-5EE8-296F-D2FEBC53C2D1}"/>
              </a:ext>
            </a:extLst>
          </p:cNvPr>
          <p:cNvSpPr txBox="1"/>
          <p:nvPr/>
        </p:nvSpPr>
        <p:spPr>
          <a:xfrm>
            <a:off x="3419872" y="555526"/>
            <a:ext cx="24482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The Crèche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413792" y="131496"/>
            <a:ext cx="8316416" cy="488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A person wearing a beanie and smiling&#10;&#10;Description automatically generated with low confidence">
            <a:extLst>
              <a:ext uri="{FF2B5EF4-FFF2-40B4-BE49-F238E27FC236}">
                <a16:creationId xmlns:a16="http://schemas.microsoft.com/office/drawing/2014/main" id="{A2C4F265-FFCB-0B24-C55D-15EF85050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63638"/>
            <a:ext cx="1730141" cy="30758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12333C-B89B-05ED-2CE4-E1395659C256}"/>
              </a:ext>
            </a:extLst>
          </p:cNvPr>
          <p:cNvSpPr txBox="1"/>
          <p:nvPr/>
        </p:nvSpPr>
        <p:spPr>
          <a:xfrm>
            <a:off x="6409178" y="4330945"/>
            <a:ext cx="194421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Thembile</a:t>
            </a:r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 Ngcobo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F02926-5D62-022F-3A8D-949A3F2165A9}"/>
              </a:ext>
            </a:extLst>
          </p:cNvPr>
          <p:cNvSpPr txBox="1"/>
          <p:nvPr/>
        </p:nvSpPr>
        <p:spPr>
          <a:xfrm>
            <a:off x="719572" y="573034"/>
            <a:ext cx="77048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Afternoon Homework Support </a:t>
            </a:r>
            <a:r>
              <a:rPr lang="en-US" sz="28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Programme</a:t>
            </a:r>
            <a:endParaRPr lang="en-US" sz="28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08986D-FE79-EC1A-E604-643C6F524AED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" t="82"/>
          <a:stretch/>
        </p:blipFill>
        <p:spPr>
          <a:xfrm>
            <a:off x="4540076" y="195485"/>
            <a:ext cx="4444208" cy="327631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4A1F2D-9C2A-FD29-8328-260A8F79DA3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" l="37" r="86" t="102"/>
          <a:stretch/>
        </p:blipFill>
        <p:spPr>
          <a:xfrm>
            <a:off x="4519788" y="2799084"/>
            <a:ext cx="4464496" cy="222093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3661F5-4CBD-7912-1B4C-624479E4523A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"/>
          <a:stretch/>
        </p:blipFill>
        <p:spPr>
          <a:xfrm>
            <a:off x="159716" y="442215"/>
            <a:ext cx="4083149" cy="3115115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8CB816-BEFA-A378-B0D5-E33A80AF851B}"/>
              </a:ext>
            </a:extLst>
          </p:cNvPr>
          <p:cNvSpPr txBox="1"/>
          <p:nvPr/>
        </p:nvSpPr>
        <p:spPr>
          <a:xfrm>
            <a:off x="470503" y="3781653"/>
            <a:ext cx="3841936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342900"/>
            <a:r>
              <a:rPr b="1" dirty="0" lang="en-ZA" sz="3000">
                <a:solidFill>
                  <a:srgbClr val="FFFFFF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End of year party!</a:t>
            </a:r>
          </a:p>
        </p:txBody>
      </p:sp>
    </p:spTree>
    <p:extLst>
      <p:ext uri="{BB962C8B-B14F-4D97-AF65-F5344CB8AC3E}">
        <p14:creationId xmlns:p14="http://schemas.microsoft.com/office/powerpoint/2010/main" val="2388081477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posing for a photo&#10;&#10;Description automatically generated" id="22" name="Picture 21">
            <a:extLst>
              <a:ext uri="{FF2B5EF4-FFF2-40B4-BE49-F238E27FC236}">
                <a16:creationId xmlns:a16="http://schemas.microsoft.com/office/drawing/2014/main" id="{65149E88-BCE7-8521-A2F2-C5FE1BA90BB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9" l="190" r="130" t="263"/>
          <a:stretch/>
        </p:blipFill>
        <p:spPr>
          <a:xfrm>
            <a:off x="4870279" y="763265"/>
            <a:ext cx="1056312" cy="127600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555" name="Picture 3"/>
          <p:cNvPicPr>
            <a:picLocks noChangeArrowheads="1" noChangeAspect="1"/>
          </p:cNvPicPr>
          <p:nvPr/>
        </p:nvPicPr>
        <p:blipFill>
          <a:blip cstate="print" r:embed="rId4">
            <a:lum bright="10000"/>
          </a:blip>
          <a:srcRect/>
          <a:stretch>
            <a:fillRect/>
          </a:stretch>
        </p:blipFill>
        <p:spPr bwMode="auto">
          <a:xfrm>
            <a:off x="323528" y="760322"/>
            <a:ext cx="1104112" cy="128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rrowheads="1" noChangeAspect="1"/>
          </p:cNvPicPr>
          <p:nvPr/>
        </p:nvPicPr>
        <p:blipFill>
          <a:blip cstate="print" r:embed="rId5"/>
          <a:srcRect l="44" r="184"/>
          <a:stretch>
            <a:fillRect/>
          </a:stretch>
        </p:blipFill>
        <p:spPr bwMode="auto">
          <a:xfrm>
            <a:off x="1460208" y="760323"/>
            <a:ext cx="1095568" cy="128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-588584" y="2059491"/>
            <a:ext cx="4032448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Daniel &amp; Nancy </a:t>
            </a:r>
            <a:r>
              <a:rPr dirty="0" err="1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Simbeye</a:t>
            </a:r>
            <a:endParaRPr dirty="0" lang="en-US" sz="14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8154" y="2059491"/>
            <a:ext cx="2442125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Musa &amp; Rowena Sibiya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36641" y="4133292"/>
            <a:ext cx="1493746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Ange </a:t>
            </a:r>
          </a:p>
          <a:p>
            <a:pPr algn="ctr"/>
            <a:r>
              <a:rPr dirty="0" err="1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Arde</a:t>
            </a:r>
            <a:endParaRPr dirty="0" lang="en-US" sz="16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7466" y="4133292"/>
            <a:ext cx="1448874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Nick  </a:t>
            </a:r>
          </a:p>
          <a:p>
            <a:pPr algn="ctr"/>
            <a:r>
              <a:rPr dirty="0" err="1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Beningfield</a:t>
            </a:r>
            <a:endParaRPr dirty="0" lang="en-US" sz="16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85562" y="2066046"/>
            <a:ext cx="1425746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Pam Bircher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1588" y="4190436"/>
            <a:ext cx="1557982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Neville </a:t>
            </a:r>
          </a:p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Power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685BC6-A868-A272-F6C0-D1976E5F80D2}"/>
              </a:ext>
            </a:extLst>
          </p:cNvPr>
          <p:cNvSpPr txBox="1"/>
          <p:nvPr/>
        </p:nvSpPr>
        <p:spPr>
          <a:xfrm>
            <a:off x="407706" y="37333"/>
            <a:ext cx="8352928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Hilton Wider Leaders Team 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FEBA9F-E67E-6D70-12DB-ADD1BCE7BD43}"/>
              </a:ext>
            </a:extLst>
          </p:cNvPr>
          <p:cNvSpPr txBox="1"/>
          <p:nvPr/>
        </p:nvSpPr>
        <p:spPr>
          <a:xfrm>
            <a:off x="5826604" y="2052768"/>
            <a:ext cx="1711932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Nelly Ngubane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8D6FF-6FBB-DCD9-62E4-582FC17DDB1E}"/>
              </a:ext>
            </a:extLst>
          </p:cNvPr>
          <p:cNvSpPr txBox="1"/>
          <p:nvPr/>
        </p:nvSpPr>
        <p:spPr>
          <a:xfrm>
            <a:off x="7360580" y="2052768"/>
            <a:ext cx="1711932" cy="30777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Henry Hendricks</a:t>
            </a:r>
          </a:p>
        </p:txBody>
      </p:sp>
      <p:pic>
        <p:nvPicPr>
          <p:cNvPr descr="A person smiling with his hand on his shoulder&#10;&#10;Description automatically generated" id="5" name="Picture 4">
            <a:extLst>
              <a:ext uri="{FF2B5EF4-FFF2-40B4-BE49-F238E27FC236}">
                <a16:creationId xmlns:a16="http://schemas.microsoft.com/office/drawing/2014/main" id="{03143DE6-BE1A-5DBE-3604-AFE6C7495E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104" y="749813"/>
            <a:ext cx="811105" cy="1276006"/>
          </a:xfrm>
          <a:prstGeom prst="rect">
            <a:avLst/>
          </a:prstGeom>
        </p:spPr>
      </p:pic>
      <p:pic>
        <p:nvPicPr>
          <p:cNvPr descr="A person with red lipstick and earrings&#10;&#10;Description automatically generated" id="7" name="Picture 6">
            <a:extLst>
              <a:ext uri="{FF2B5EF4-FFF2-40B4-BE49-F238E27FC236}">
                <a16:creationId xmlns:a16="http://schemas.microsoft.com/office/drawing/2014/main" id="{975EB4F9-4C9D-A28C-4B7B-7CD81719BBDB}"/>
              </a:ext>
            </a:extLst>
          </p:cNvPr>
          <p:cNvPicPr>
            <a:picLocks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66" y="752715"/>
            <a:ext cx="988204" cy="1273104"/>
          </a:xfrm>
          <a:prstGeom prst="rect">
            <a:avLst/>
          </a:prstGeom>
        </p:spPr>
      </p:pic>
      <p:pic>
        <p:nvPicPr>
          <p:cNvPr descr="A person with long dark hair wearing earrings&#10;&#10;Description automatically generated" id="9" name="Picture 8">
            <a:extLst>
              <a:ext uri="{FF2B5EF4-FFF2-40B4-BE49-F238E27FC236}">
                <a16:creationId xmlns:a16="http://schemas.microsoft.com/office/drawing/2014/main" id="{9598CA0D-2100-F403-36AA-4624B3A32DF0}"/>
              </a:ext>
            </a:extLst>
          </p:cNvPr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97" y="746355"/>
            <a:ext cx="978186" cy="1282922"/>
          </a:xfrm>
          <a:prstGeom prst="rect">
            <a:avLst/>
          </a:prstGeom>
        </p:spPr>
      </p:pic>
      <p:pic>
        <p:nvPicPr>
          <p:cNvPr descr="A close-up of a person smiling&#10;&#10;Description automatically generated" id="11" name="Picture 10">
            <a:extLst>
              <a:ext uri="{FF2B5EF4-FFF2-40B4-BE49-F238E27FC236}">
                <a16:creationId xmlns:a16="http://schemas.microsoft.com/office/drawing/2014/main" id="{7115028F-B71B-47AE-4263-3948845F724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"/>
          <a:stretch/>
        </p:blipFill>
        <p:spPr>
          <a:xfrm>
            <a:off x="368563" y="2782862"/>
            <a:ext cx="708903" cy="1273390"/>
          </a:xfrm>
          <a:prstGeom prst="rect">
            <a:avLst/>
          </a:prstGeom>
        </p:spPr>
      </p:pic>
      <p:pic>
        <p:nvPicPr>
          <p:cNvPr descr="A close-up of a person smiling&#10;&#10;Description automatically generated" id="17" name="Picture 16">
            <a:extLst>
              <a:ext uri="{FF2B5EF4-FFF2-40B4-BE49-F238E27FC236}">
                <a16:creationId xmlns:a16="http://schemas.microsoft.com/office/drawing/2014/main" id="{A6A3CC06-5506-A04D-973E-E71164A6448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"/>
          <a:stretch/>
        </p:blipFill>
        <p:spPr>
          <a:xfrm>
            <a:off x="1293956" y="2762048"/>
            <a:ext cx="943058" cy="1283521"/>
          </a:xfrm>
          <a:prstGeom prst="rect">
            <a:avLst/>
          </a:prstGeom>
        </p:spPr>
      </p:pic>
      <p:pic>
        <p:nvPicPr>
          <p:cNvPr descr="A person with glasses smiling&#10;&#10;Description automatically generated" id="24" name="Picture 23">
            <a:extLst>
              <a:ext uri="{FF2B5EF4-FFF2-40B4-BE49-F238E27FC236}">
                <a16:creationId xmlns:a16="http://schemas.microsoft.com/office/drawing/2014/main" id="{5D7A80BA-3AB2-2651-66E1-7BE8FFDD400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" l="83" r="363" t="198"/>
          <a:stretch/>
        </p:blipFill>
        <p:spPr>
          <a:xfrm>
            <a:off x="2403202" y="2782862"/>
            <a:ext cx="1011488" cy="1273390"/>
          </a:xfrm>
          <a:prstGeom prst="rect">
            <a:avLst/>
          </a:prstGeom>
        </p:spPr>
      </p:pic>
      <p:pic>
        <p:nvPicPr>
          <p:cNvPr descr="A person wearing glasses and smiling&#10;&#10;Description automatically generated" id="26" name="Picture 25">
            <a:extLst>
              <a:ext uri="{FF2B5EF4-FFF2-40B4-BE49-F238E27FC236}">
                <a16:creationId xmlns:a16="http://schemas.microsoft.com/office/drawing/2014/main" id="{CF51F697-7E56-987F-FECF-73679907ECF9}"/>
              </a:ext>
            </a:extLst>
          </p:cNvPr>
          <p:cNvPicPr>
            <a:picLocks noChangeAspect="1"/>
          </p:cNvPicPr>
          <p:nvPr/>
        </p:nvPicPr>
        <p:blipFill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285" y="2787691"/>
            <a:ext cx="943401" cy="126856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9945C6D-4C25-39A4-14A7-596B97847899}"/>
              </a:ext>
            </a:extLst>
          </p:cNvPr>
          <p:cNvSpPr txBox="1"/>
          <p:nvPr/>
        </p:nvSpPr>
        <p:spPr>
          <a:xfrm>
            <a:off x="2275503" y="4144270"/>
            <a:ext cx="2385803" cy="33855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Edgar &amp; Sandi Stegen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8BF87E-EB80-49D2-3FD5-1F03B4E4A723}"/>
              </a:ext>
            </a:extLst>
          </p:cNvPr>
          <p:cNvSpPr txBox="1"/>
          <p:nvPr/>
        </p:nvSpPr>
        <p:spPr>
          <a:xfrm>
            <a:off x="4446622" y="4116956"/>
            <a:ext cx="2648153" cy="58477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Stephen &amp; Jess </a:t>
            </a:r>
          </a:p>
          <a:p>
            <a:pPr algn="ctr"/>
            <a:r>
              <a:rPr dirty="0" lang="en-US" sz="16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Langley</a:t>
            </a:r>
          </a:p>
        </p:txBody>
      </p:sp>
      <p:pic>
        <p:nvPicPr>
          <p:cNvPr descr="A person smiling for the camera&#10;&#10;Description automatically generated" id="34" name="Picture 33">
            <a:extLst>
              <a:ext uri="{FF2B5EF4-FFF2-40B4-BE49-F238E27FC236}">
                <a16:creationId xmlns:a16="http://schemas.microsoft.com/office/drawing/2014/main" id="{7947435F-DFD3-DA2C-BAFC-780EE87EE14F}"/>
              </a:ext>
            </a:extLst>
          </p:cNvPr>
          <p:cNvPicPr>
            <a:picLocks noChangeAspect="1"/>
          </p:cNvPicPr>
          <p:nvPr/>
        </p:nvPicPr>
        <p:blipFill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44" y="2769677"/>
            <a:ext cx="866384" cy="1296707"/>
          </a:xfrm>
          <a:prstGeom prst="rect">
            <a:avLst/>
          </a:prstGeom>
        </p:spPr>
      </p:pic>
      <p:pic>
        <p:nvPicPr>
          <p:cNvPr descr="A person smiling at the camera&#10;&#10;Description automatically generated" id="36" name="Picture 35">
            <a:extLst>
              <a:ext uri="{FF2B5EF4-FFF2-40B4-BE49-F238E27FC236}">
                <a16:creationId xmlns:a16="http://schemas.microsoft.com/office/drawing/2014/main" id="{2F2053FE-C284-0A76-23A8-EAC8A82138B5}"/>
              </a:ext>
            </a:extLst>
          </p:cNvPr>
          <p:cNvPicPr>
            <a:picLocks noChangeAspect="1"/>
          </p:cNvPicPr>
          <p:nvPr/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434" y="2792187"/>
            <a:ext cx="943059" cy="1296707"/>
          </a:xfrm>
          <a:prstGeom prst="rect">
            <a:avLst/>
          </a:prstGeom>
        </p:spPr>
      </p:pic>
      <p:pic>
        <p:nvPicPr>
          <p:cNvPr descr="A person smiling for the camera&#10;&#10;Description automatically generated" id="38" name="Picture 37">
            <a:extLst>
              <a:ext uri="{FF2B5EF4-FFF2-40B4-BE49-F238E27FC236}">
                <a16:creationId xmlns:a16="http://schemas.microsoft.com/office/drawing/2014/main" id="{5806F5B5-5FDA-3D6A-001E-DFC0F5DA621E}"/>
              </a:ext>
            </a:extLst>
          </p:cNvPr>
          <p:cNvPicPr>
            <a:picLocks noChangeAspect="1"/>
          </p:cNvPicPr>
          <p:nvPr/>
        </p:nvPicPr>
        <p:blipFill>
          <a:blip cstate="print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85" y="737751"/>
            <a:ext cx="914369" cy="1280572"/>
          </a:xfrm>
          <a:prstGeom prst="rect">
            <a:avLst/>
          </a:prstGeom>
        </p:spPr>
      </p:pic>
      <p:pic>
        <p:nvPicPr>
          <p:cNvPr descr="A person with a beard and glasses&#10;&#10;Description automatically generated" id="6" name="Picture 5">
            <a:extLst>
              <a:ext uri="{FF2B5EF4-FFF2-40B4-BE49-F238E27FC236}">
                <a16:creationId xmlns:a16="http://schemas.microsoft.com/office/drawing/2014/main" id="{17CA6844-19EB-4189-6FB4-89095F19B6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24" y="2819940"/>
            <a:ext cx="831414" cy="1283737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513FCC-2C61-D862-2F59-B8417BAC333A}"/>
              </a:ext>
            </a:extLst>
          </p:cNvPr>
          <p:cNvSpPr txBox="1"/>
          <p:nvPr/>
        </p:nvSpPr>
        <p:spPr>
          <a:xfrm>
            <a:off x="1475656" y="339502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ZA" sz="4400" b="1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Yummies for Tummies …</a:t>
            </a:r>
          </a:p>
        </p:txBody>
      </p:sp>
      <p:pic>
        <p:nvPicPr>
          <p:cNvPr id="4" name="Picture 3" descr="A group of food on a table&#10;&#10;Description automatically generated with low confidence">
            <a:extLst>
              <a:ext uri="{FF2B5EF4-FFF2-40B4-BE49-F238E27FC236}">
                <a16:creationId xmlns:a16="http://schemas.microsoft.com/office/drawing/2014/main" id="{7B02198E-48F4-630D-0682-2C9CAAA529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786053"/>
            <a:ext cx="5724128" cy="312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2292473"/>
      </p:ext>
    </p:extLst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9F3FE-FC0F-0B2D-DC18-353273C939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0300" y="1637656"/>
            <a:ext cx="5825202" cy="1234727"/>
          </a:xfrm>
        </p:spPr>
        <p:txBody>
          <a:bodyPr>
            <a:normAutofit fontScale="90000"/>
          </a:bodyPr>
          <a:lstStyle/>
          <a:p>
            <a:r>
              <a:rPr b="1" dirty="0" lang="en-ZA">
                <a:solidFill>
                  <a:schemeClr val="tx1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Partnership between Crossways Church &amp; Restoration Hope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9DD37-CF65-629B-CE7E-0952C9878D09}"/>
              </a:ext>
            </a:extLst>
          </p:cNvPr>
          <p:cNvSpPr>
            <a:spLocks noGrp="1"/>
          </p:cNvSpPr>
          <p:nvPr>
            <p:ph idx="1" type="subTitle"/>
          </p:nvPr>
        </p:nvSpPr>
        <p:spPr/>
        <p:txBody>
          <a:bodyPr/>
          <a:lstStyle/>
          <a:p>
            <a:r>
              <a:rPr dirty="0" lang="en-ZA"/>
              <a:t>    </a:t>
            </a:r>
          </a:p>
        </p:txBody>
      </p:sp>
      <p:pic>
        <p:nvPicPr>
          <p:cNvPr descr="A person in a blue shirt&#10;&#10;Description automatically generated" id="5" name="Picture 4">
            <a:extLst>
              <a:ext uri="{FF2B5EF4-FFF2-40B4-BE49-F238E27FC236}">
                <a16:creationId xmlns:a16="http://schemas.microsoft.com/office/drawing/2014/main" id="{C14F0B5D-1081-0148-59AC-C9BC071312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" l="83" r="82"/>
          <a:stretch/>
        </p:blipFill>
        <p:spPr>
          <a:xfrm>
            <a:off x="190733" y="2877380"/>
            <a:ext cx="1630740" cy="2266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46CADD-FF97-DC69-C90F-E964346D7D07}"/>
              </a:ext>
            </a:extLst>
          </p:cNvPr>
          <p:cNvSpPr txBox="1"/>
          <p:nvPr/>
        </p:nvSpPr>
        <p:spPr>
          <a:xfrm>
            <a:off x="1932856" y="3906067"/>
            <a:ext cx="5278287" cy="600164"/>
          </a:xfrm>
          <a:prstGeom prst="rect">
            <a:avLst/>
          </a:prstGeom>
          <a:solidFill>
            <a:srgbClr val="871A08"/>
          </a:solidFill>
        </p:spPr>
        <p:txBody>
          <a:bodyPr rtlCol="0" wrap="square">
            <a:spAutoFit/>
          </a:bodyPr>
          <a:lstStyle/>
          <a:p>
            <a:pPr defTabSz="342892"/>
            <a:r>
              <a:rPr b="1" dirty="0" lang="en-ZA" sz="3300">
                <a:solidFill>
                  <a:srgbClr val="FFFFFF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Nathi </a:t>
            </a:r>
            <a:r>
              <a:rPr b="1" dirty="0" err="1" lang="en-ZA" sz="3300">
                <a:solidFill>
                  <a:srgbClr val="FFFFFF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Mashinini</a:t>
            </a:r>
            <a:r>
              <a:rPr b="1" dirty="0" lang="en-ZA" sz="3300">
                <a:solidFill>
                  <a:srgbClr val="FFFFFF"/>
                </a:solidFill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  <a:latin charset="0" panose="020B0602030504020204" pitchFamily="34" typeface="Lucida Sans Unicode"/>
                <a:cs charset="0" panose="020B0602030504020204" pitchFamily="34" typeface="Lucida Sans Unicode"/>
              </a:rPr>
              <a:t> (“Mash”)</a:t>
            </a:r>
          </a:p>
        </p:txBody>
      </p:sp>
      <p:pic>
        <p:nvPicPr>
          <p:cNvPr descr="A blue circle with black background&#10;&#10;Description automatically generated" id="7" name="Picture 6">
            <a:extLst>
              <a:ext uri="{FF2B5EF4-FFF2-40B4-BE49-F238E27FC236}">
                <a16:creationId xmlns:a16="http://schemas.microsoft.com/office/drawing/2014/main" id="{8A731D61-52CA-A6DC-A46D-DA37F7261EC3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1510"/>
            <a:ext cx="1513340" cy="15133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descr="A grey map with a heart and a red heart&#10;&#10;Description automatically generated" id="9" name="Picture 8">
            <a:extLst>
              <a:ext uri="{FF2B5EF4-FFF2-40B4-BE49-F238E27FC236}">
                <a16:creationId xmlns:a16="http://schemas.microsoft.com/office/drawing/2014/main" id="{1F2476E8-EC2D-77F6-422C-196EFF254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89" y="1981911"/>
            <a:ext cx="1537527" cy="153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020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29842"/>
            <a:ext cx="6447501" cy="990600"/>
          </a:xfrm>
        </p:spPr>
        <p:txBody>
          <a:bodyPr>
            <a:normAutofit/>
          </a:bodyPr>
          <a:lstStyle/>
          <a:p>
            <a:r>
              <a:rPr lang="en-ZA" b="1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MINISTRY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1400177"/>
            <a:ext cx="8164513" cy="3286125"/>
          </a:xfrm>
          <a:solidFill>
            <a:srgbClr val="FF9933"/>
          </a:solidFill>
        </p:spPr>
        <p:txBody>
          <a:bodyPr>
            <a:noAutofit/>
          </a:bodyPr>
          <a:lstStyle/>
          <a:p>
            <a:r>
              <a:rPr lang="en-ZA" sz="27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Discipleship Class Tuesdays 4pm – 5pm</a:t>
            </a:r>
          </a:p>
          <a:p>
            <a:r>
              <a:rPr lang="en-ZA" sz="27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Young Men’s club Wednesdays 3pm – 5pm</a:t>
            </a:r>
          </a:p>
          <a:p>
            <a:r>
              <a:rPr lang="en-ZA" sz="27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Cool Kids Connect Thursdays 2pm – 4pm</a:t>
            </a:r>
          </a:p>
          <a:p>
            <a:r>
              <a:rPr lang="en-ZA" sz="27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Senior Youth Fridays 3pm – 5pm</a:t>
            </a:r>
          </a:p>
          <a:p>
            <a:r>
              <a:rPr lang="en-ZA" sz="27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Holiday club and a Teens camp hosted by One Life church during the Winter Holidays</a:t>
            </a:r>
          </a:p>
        </p:txBody>
      </p:sp>
    </p:spTree>
    <p:extLst>
      <p:ext uri="{BB962C8B-B14F-4D97-AF65-F5344CB8AC3E}">
        <p14:creationId xmlns:p14="http://schemas.microsoft.com/office/powerpoint/2010/main" val="3156250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1BEF993-160B-ED77-A01D-34B391C2364A}"/>
              </a:ext>
            </a:extLst>
          </p:cNvPr>
          <p:cNvSpPr txBox="1">
            <a:spLocks/>
          </p:cNvSpPr>
          <p:nvPr/>
        </p:nvSpPr>
        <p:spPr>
          <a:xfrm>
            <a:off x="467544" y="339502"/>
            <a:ext cx="5073233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Discipleship classes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7" y="969712"/>
            <a:ext cx="8779181" cy="4081260"/>
          </a:xfrm>
          <a:solidFill>
            <a:srgbClr val="FFC000"/>
          </a:solidFill>
        </p:spPr>
      </p:pic>
      <p:sp>
        <p:nvSpPr>
          <p:cNvPr id="9" name="TextBox 8"/>
          <p:cNvSpPr txBox="1"/>
          <p:nvPr/>
        </p:nvSpPr>
        <p:spPr>
          <a:xfrm>
            <a:off x="6079148" y="3164809"/>
            <a:ext cx="2624744" cy="1708160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defTabSz="342892"/>
            <a:r>
              <a:rPr lang="en-ZA" sz="15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We have had more than 35 young people attending the discipleship class and they have accepted Jesus as their Saviour and three got baptised. </a:t>
            </a:r>
          </a:p>
        </p:txBody>
      </p:sp>
    </p:spTree>
    <p:extLst>
      <p:ext uri="{BB962C8B-B14F-4D97-AF65-F5344CB8AC3E}">
        <p14:creationId xmlns:p14="http://schemas.microsoft.com/office/powerpoint/2010/main" val="5906049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32A194-6FAB-EEFA-4E6D-1EDA32F5459E}"/>
              </a:ext>
            </a:extLst>
          </p:cNvPr>
          <p:cNvSpPr txBox="1">
            <a:spLocks/>
          </p:cNvSpPr>
          <p:nvPr/>
        </p:nvSpPr>
        <p:spPr>
          <a:xfrm>
            <a:off x="536745" y="344927"/>
            <a:ext cx="3644484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Cool kids connect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8377" y="784554"/>
            <a:ext cx="3397704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algn="ctr" defTabSz="342892"/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Every Thursday + 80 kids hear the good news within the area of </a:t>
            </a:r>
            <a:r>
              <a:rPr lang="en-ZA" sz="15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Mbutshane</a:t>
            </a:r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These kids know and understand who Jesus is. We are walking a step closer to Jesus with them.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543" y="2385547"/>
            <a:ext cx="5671457" cy="25521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" y="798580"/>
            <a:ext cx="5274258" cy="2373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1716" y="3102077"/>
            <a:ext cx="4234543" cy="190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003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5382" y="949185"/>
            <a:ext cx="8515274" cy="38318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56154" y="483518"/>
            <a:ext cx="3438453" cy="12464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algn="ctr" defTabSz="342892"/>
            <a:r>
              <a:rPr lang="en-ZA" sz="15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Each Friday we meet with a group of +45 teenagers who come and here the gospel of Jesus. We talk about social issues, and have Bible teachings and fun games.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019BF39-E896-63B2-C254-5D3062E4C2F6}"/>
              </a:ext>
            </a:extLst>
          </p:cNvPr>
          <p:cNvSpPr txBox="1">
            <a:spLocks/>
          </p:cNvSpPr>
          <p:nvPr/>
        </p:nvSpPr>
        <p:spPr>
          <a:xfrm>
            <a:off x="611560" y="358546"/>
            <a:ext cx="3022977" cy="50074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lang="en-ZA" sz="2700" b="1" cap="all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Senior youth</a:t>
            </a:r>
          </a:p>
        </p:txBody>
      </p:sp>
    </p:spTree>
    <p:extLst>
      <p:ext uri="{BB962C8B-B14F-4D97-AF65-F5344CB8AC3E}">
        <p14:creationId xmlns:p14="http://schemas.microsoft.com/office/powerpoint/2010/main" val="6632701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645" y="483518"/>
            <a:ext cx="3022977" cy="500743"/>
          </a:xfrm>
        </p:spPr>
        <p:txBody>
          <a:bodyPr>
            <a:normAutofit fontScale="90000"/>
          </a:bodyPr>
          <a:lstStyle/>
          <a:p>
            <a:r>
              <a:rPr lang="en-ZA" b="1" cap="all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Winter Camp – ONE CONFERENCE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" y="1070961"/>
            <a:ext cx="5219597" cy="39146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79" y="661881"/>
            <a:ext cx="3309257" cy="40604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04543" y="3920089"/>
            <a:ext cx="3309257" cy="12464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pPr defTabSz="342892"/>
            <a:r>
              <a:rPr lang="en-ZA" sz="1500" dirty="0">
                <a:solidFill>
                  <a:prstClr val="white"/>
                </a:solidFill>
                <a:latin typeface="Trebuchet MS" panose="020B0603020202020204"/>
              </a:rPr>
              <a:t>In 2023 we took 30 teenagers to One Conference hosted by One Life Church. Thank you for the sponsorship. This year we planning to taking 39</a:t>
            </a:r>
          </a:p>
        </p:txBody>
      </p:sp>
    </p:spTree>
    <p:extLst>
      <p:ext uri="{BB962C8B-B14F-4D97-AF65-F5344CB8AC3E}">
        <p14:creationId xmlns:p14="http://schemas.microsoft.com/office/powerpoint/2010/main" val="2602317247"/>
      </p:ext>
    </p:extLst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53743E-EEEF-A84E-6E1B-E76A6C401568}"/>
              </a:ext>
            </a:extLst>
          </p:cNvPr>
          <p:cNvPicPr>
            <a:picLocks noChangeAspect="1" noGrp="1"/>
          </p:cNvPicPr>
          <p:nvPr>
            <p:ph idx="1" sz="half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812" y="2550698"/>
            <a:ext cx="5341841" cy="240382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6A306F-47EB-F677-A567-4C846FA2A2CB}"/>
              </a:ext>
            </a:extLst>
          </p:cNvPr>
          <p:cNvPicPr>
            <a:picLocks noChangeAspect="1" noGrp="1"/>
          </p:cNvPicPr>
          <p:nvPr>
            <p:ph idx="2" sz="half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"/>
          <a:stretch/>
        </p:blipFill>
        <p:spPr>
          <a:xfrm>
            <a:off x="3325812" y="197670"/>
            <a:ext cx="5341840" cy="22041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59F3AB-05C6-72E0-BE4A-587F91BBFAB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r="95"/>
          <a:stretch/>
        </p:blipFill>
        <p:spPr>
          <a:xfrm rot="5400000">
            <a:off x="-180901" y="1628176"/>
            <a:ext cx="4097273" cy="2555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912CE90-CFF4-18FF-EBA1-F5E8F7851CF1}"/>
              </a:ext>
            </a:extLst>
          </p:cNvPr>
          <p:cNvSpPr txBox="1">
            <a:spLocks/>
          </p:cNvSpPr>
          <p:nvPr/>
        </p:nvSpPr>
        <p:spPr>
          <a:xfrm>
            <a:off x="493375" y="356509"/>
            <a:ext cx="3022977" cy="500743"/>
          </a:xfrm>
          <a:prstGeom prst="rect">
            <a:avLst/>
          </a:prstGeom>
        </p:spPr>
        <p:txBody>
          <a:bodyPr anchor="t" bIns="34290" lIns="68580" rIns="68580" rtlCol="0" tIns="34290" vert="horz">
            <a:normAutofit/>
          </a:bodyPr>
          <a:lstStyle>
            <a:lvl1pPr algn="l" defTabSz="457200" eaLnBrk="1" hangingPunct="1" latinLnBrk="0" rtl="0">
              <a:spcBef>
                <a:spcPct val="0"/>
              </a:spcBef>
              <a:buNone/>
              <a:defRPr kern="1200"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892"/>
            <a:r>
              <a:rPr b="1" cap="all" dirty="0" err="1" lang="en-ZA" sz="2700">
                <a:solidFill>
                  <a:srgbClr val="FFFFFF"/>
                </a:solidFill>
                <a:latin charset="0" panose="020B0602030504020204" pitchFamily="34" typeface="Lucida Sans Unicode"/>
                <a:cs charset="0" panose="020B0602030504020204" pitchFamily="34" typeface="Lucida Sans Unicode"/>
              </a:rPr>
              <a:t>hOliday</a:t>
            </a:r>
            <a:r>
              <a:rPr b="1" cap="all" dirty="0" lang="en-ZA" sz="2700">
                <a:solidFill>
                  <a:srgbClr val="FFFFFF"/>
                </a:solidFill>
                <a:latin charset="0" panose="020B0602030504020204" pitchFamily="34" typeface="Lucida Sans Unicode"/>
                <a:cs charset="0" panose="020B0602030504020204" pitchFamily="34" typeface="Lucida Sans Unicode"/>
              </a:rPr>
              <a:t> club</a:t>
            </a:r>
          </a:p>
        </p:txBody>
      </p:sp>
    </p:spTree>
    <p:extLst>
      <p:ext uri="{BB962C8B-B14F-4D97-AF65-F5344CB8AC3E}">
        <p14:creationId xmlns:p14="http://schemas.microsoft.com/office/powerpoint/2010/main" val="1886005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755868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NCMI (New Covenant Ministries International) Partnership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Regular KZN EQUIPS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Partnerships with other local churches</a:t>
            </a:r>
          </a:p>
          <a:p>
            <a:pPr marL="457200" indent="-457200">
              <a:buSzPct val="115000"/>
              <a:buFont typeface="Courier New" panose="02070309020205020404" pitchFamily="49" charset="0"/>
              <a:buChar char="o"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Regular interactions with local church leaders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59FBED-20E2-EEC0-FCA1-112204917AFE}"/>
              </a:ext>
            </a:extLst>
          </p:cNvPr>
          <p:cNvSpPr txBox="1"/>
          <p:nvPr/>
        </p:nvSpPr>
        <p:spPr>
          <a:xfrm>
            <a:off x="1475656" y="52631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Partnership &amp; Accountability</a:t>
            </a:r>
          </a:p>
        </p:txBody>
      </p:sp>
      <p:pic>
        <p:nvPicPr>
          <p:cNvPr id="7" name="Picture 6" descr="A yellow text on a black background&#10;&#10;Description automatically generated">
            <a:extLst>
              <a:ext uri="{FF2B5EF4-FFF2-40B4-BE49-F238E27FC236}">
                <a16:creationId xmlns:a16="http://schemas.microsoft.com/office/drawing/2014/main" id="{C8B4D28B-1E9C-75C9-D862-BDACFCE5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16" y="3075806"/>
            <a:ext cx="5076056" cy="15915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5C17F6-1044-AC6C-C90C-165E50D94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39014"/>
            <a:ext cx="3233265" cy="1465138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7AF03-56F2-747A-79FD-EEDDE46BE82A}"/>
              </a:ext>
            </a:extLst>
          </p:cNvPr>
          <p:cNvSpPr txBox="1"/>
          <p:nvPr/>
        </p:nvSpPr>
        <p:spPr>
          <a:xfrm>
            <a:off x="503548" y="851525"/>
            <a:ext cx="5652628" cy="156966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457200" marL="457200">
              <a:buSzPct val="115000"/>
              <a:buFont charset="0" panose="02070309020205020404" pitchFamily="49" typeface="Courier New"/>
              <a:buChar char="o"/>
            </a:pPr>
            <a:r>
              <a:rPr dirty="0" lang="en-US" sz="2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Pam is employed flexi-time and worked from home (Secretarial, finance and media)</a:t>
            </a:r>
          </a:p>
          <a:p>
            <a:pPr>
              <a:buSzPct val="115000"/>
            </a:pPr>
            <a:endParaRPr dirty="0" lang="en-US" sz="2400">
              <a:ln cmpd="sng" w="18415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algn="tl" blurRad="63500" dir="3600000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A4701C5A-91E1-F396-E454-68C3BD726AFD}"/>
              </a:ext>
            </a:extLst>
          </p:cNvPr>
          <p:cNvPicPr>
            <a:picLocks noChangeArrowheads="1" noChangeAspect="1"/>
          </p:cNvPicPr>
          <p:nvPr/>
        </p:nvPicPr>
        <p:blipFill rotWithShape="1">
          <a:blip cstate="print" r:embed="rId2"/>
          <a:srcRect b="96"/>
          <a:stretch/>
        </p:blipFill>
        <p:spPr bwMode="auto">
          <a:xfrm>
            <a:off x="6156176" y="2776864"/>
            <a:ext cx="1466270" cy="207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E505B7-71AD-3A92-CFE4-1700D6809DBF}"/>
              </a:ext>
            </a:extLst>
          </p:cNvPr>
          <p:cNvSpPr txBox="1"/>
          <p:nvPr/>
        </p:nvSpPr>
        <p:spPr>
          <a:xfrm>
            <a:off x="701570" y="3226673"/>
            <a:ext cx="5526614" cy="12003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 indent="-457200" marL="457200">
              <a:buSzPct val="115000"/>
              <a:buFont charset="0" panose="02070309020205020404" pitchFamily="49" typeface="Courier New"/>
              <a:buChar char="o"/>
              <a:defRPr sz="24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dirty="0" lang="en-US"/>
              <a:t>Harvey and Rene oversee the  facilities and we employ a Cleaner and a Gardener weekly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34E05D-73A0-F2C1-94C3-CB9EF191982B}"/>
              </a:ext>
            </a:extLst>
          </p:cNvPr>
          <p:cNvSpPr txBox="1"/>
          <p:nvPr/>
        </p:nvSpPr>
        <p:spPr>
          <a:xfrm>
            <a:off x="611560" y="101872"/>
            <a:ext cx="6048672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charset="0" pitchFamily="34" typeface="Bahnschrift SemiBold"/>
              </a:rPr>
              <a:t>Administration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5057B1-69AD-256C-F775-6D41398297B8}"/>
              </a:ext>
            </a:extLst>
          </p:cNvPr>
          <p:cNvSpPr txBox="1"/>
          <p:nvPr/>
        </p:nvSpPr>
        <p:spPr>
          <a:xfrm>
            <a:off x="585643" y="2400076"/>
            <a:ext cx="6048672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Facilities</a:t>
            </a:r>
          </a:p>
        </p:txBody>
      </p:sp>
      <p:pic>
        <p:nvPicPr>
          <p:cNvPr descr="A person with white hair wearing glasses&#10;&#10;Description automatically generated" id="4" name="Picture 3">
            <a:extLst>
              <a:ext uri="{FF2B5EF4-FFF2-40B4-BE49-F238E27FC236}">
                <a16:creationId xmlns:a16="http://schemas.microsoft.com/office/drawing/2014/main" id="{363AB2FD-E12A-D4DF-07CF-058AEC1C8975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069" y="281483"/>
            <a:ext cx="1426468" cy="213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95CD22-FA1E-E098-C5E2-ED45D776A3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790076"/>
            <a:ext cx="1465229" cy="2073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7085489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1" y="742295"/>
            <a:ext cx="8677473" cy="224676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buSzPct val="115000"/>
              <a:buFont charset="0" pitchFamily="34" typeface="Arial"/>
              <a:buChar char="•"/>
            </a:pPr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A team of 7 volunteers</a:t>
            </a:r>
          </a:p>
          <a:p>
            <a:pPr>
              <a:buSzPct val="115000"/>
              <a:buFont charset="0" pitchFamily="34" typeface="Arial"/>
              <a:buChar char="•"/>
            </a:pPr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Preaching series:</a:t>
            </a:r>
          </a:p>
          <a:p>
            <a:pPr>
              <a:buSzPct val="115000"/>
            </a:pPr>
            <a:r>
              <a:rPr dirty="0" lang="en-US" sz="28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</a:rPr>
              <a:t>  Love Incorruptible (on the Book of Ephesians),             Joseph Series, Sabbath Series, Now Go, Prayer Series, Christmas series</a:t>
            </a:r>
          </a:p>
        </p:txBody>
      </p:sp>
      <p:pic>
        <p:nvPicPr>
          <p:cNvPr descr="A picture containing text, screenshot, heart&#10;&#10;Description automatically generated" id="4" name="Picture 3">
            <a:extLst>
              <a:ext uri="{FF2B5EF4-FFF2-40B4-BE49-F238E27FC236}">
                <a16:creationId xmlns:a16="http://schemas.microsoft.com/office/drawing/2014/main" id="{18731322-F3B3-91BD-E73A-26281A110FA5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71" y="3146572"/>
            <a:ext cx="2448272" cy="1377153"/>
          </a:xfrm>
          <a:prstGeom prst="rect">
            <a:avLst/>
          </a:prstGeom>
          <a:ln w="28575">
            <a:solidFill>
              <a:srgbClr val="FFFFFF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D5168B-75FC-4A50-812A-536C1C5ABB07}"/>
              </a:ext>
            </a:extLst>
          </p:cNvPr>
          <p:cNvSpPr txBox="1"/>
          <p:nvPr/>
        </p:nvSpPr>
        <p:spPr>
          <a:xfrm>
            <a:off x="287016" y="143324"/>
            <a:ext cx="8496944" cy="7078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en-US" sz="4000">
                <a:ln cmpd="sng" w="18415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63500" dir="3600000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Hilton Preaching Team</a:t>
            </a:r>
          </a:p>
        </p:txBody>
      </p:sp>
      <p:pic>
        <p:nvPicPr>
          <p:cNvPr descr="A close up of a sign&#10;&#10;Description automatically generated" id="5" name="Picture 4">
            <a:extLst>
              <a:ext uri="{FF2B5EF4-FFF2-40B4-BE49-F238E27FC236}">
                <a16:creationId xmlns:a16="http://schemas.microsoft.com/office/drawing/2014/main" id="{6F477A3B-7F28-83D9-A373-76F608550ACA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947" y="3350502"/>
            <a:ext cx="1947349" cy="1054814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pic>
        <p:nvPicPr>
          <p:cNvPr descr="A close up of a sign&#10;&#10;Description automatically generated" id="7" name="Picture 6">
            <a:extLst>
              <a:ext uri="{FF2B5EF4-FFF2-40B4-BE49-F238E27FC236}">
                <a16:creationId xmlns:a16="http://schemas.microsoft.com/office/drawing/2014/main" id="{6E6C344B-AD12-34B6-EA55-D5B738BEF42F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" t="579"/>
          <a:stretch/>
        </p:blipFill>
        <p:spPr>
          <a:xfrm>
            <a:off x="3438191" y="3133499"/>
            <a:ext cx="2672101" cy="688577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  <p:pic>
        <p:nvPicPr>
          <p:cNvPr descr="A close-up of a grey background&#10;&#10;Description automatically generated" id="10" name="Picture 9">
            <a:extLst>
              <a:ext uri="{FF2B5EF4-FFF2-40B4-BE49-F238E27FC236}">
                <a16:creationId xmlns:a16="http://schemas.microsoft.com/office/drawing/2014/main" id="{F2CD739E-70BB-57BF-44B8-C620D629060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 t="251"/>
          <a:stretch/>
        </p:blipFill>
        <p:spPr>
          <a:xfrm>
            <a:off x="3563653" y="3966511"/>
            <a:ext cx="2520280" cy="792088"/>
          </a:xfrm>
          <a:prstGeom prst="rect">
            <a:avLst/>
          </a:prstGeom>
          <a:ln w="38100">
            <a:solidFill>
              <a:srgbClr val="FFFFFF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7772</TotalTime>
  <Words>886</Words>
  <Application>Microsoft Office PowerPoint</Application>
  <PresentationFormat>On-screen Show (16:9)</PresentationFormat>
  <Paragraphs>195</Paragraphs>
  <Slides>67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Arial</vt:lpstr>
      <vt:lpstr>Bahnschrift</vt:lpstr>
      <vt:lpstr>Bahnschrift SemiBold</vt:lpstr>
      <vt:lpstr>Calibri</vt:lpstr>
      <vt:lpstr>Century Gothic</vt:lpstr>
      <vt:lpstr>Courier New</vt:lpstr>
      <vt:lpstr>Lucida Sans Unicode</vt:lpstr>
      <vt:lpstr>Trebuchet MS</vt:lpstr>
      <vt:lpstr>Wingdings 3</vt:lpstr>
      <vt:lpstr>Ion Boardroom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give GLORY to GOD  for His Faithfulness in 2023…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December Scripture Union Camp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Partnership between Crossways Church &amp; Restoration Hope</vt:lpstr>
      <vt:lpstr>MINISTRY ACTIVITIES</vt:lpstr>
      <vt:lpstr>PowerPoint Presentation</vt:lpstr>
      <vt:lpstr>PowerPoint Presentation</vt:lpstr>
      <vt:lpstr>PowerPoint Presentation</vt:lpstr>
      <vt:lpstr>Winter Camp – ONE CONFERENCE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 Walford</dc:creator>
  <cp:lastModifiedBy>Pam Bircher</cp:lastModifiedBy>
  <cp:revision>168</cp:revision>
  <dcterms:created xsi:type="dcterms:W3CDTF">2021-04-28T07:29:23Z</dcterms:created>
  <dcterms:modified xsi:type="dcterms:W3CDTF">2024-05-24T17:48:48Z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4914100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S10.2.0</vt:lpwstr>
  </property>
</Properties>
</file>