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2" r:id="rId5"/>
    <p:sldId id="259" r:id="rId6"/>
    <p:sldId id="260" r:id="rId7"/>
    <p:sldId id="261"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5D5C91F-6FDF-4CF0-943D-995EB0454C4F}" type="datetimeFigureOut">
              <a:rPr lang="en-ZA" smtClean="0"/>
              <a:t>2024/03/17</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DC9EC538-D9C4-409E-BA42-F78EFA560AB6}" type="slidenum">
              <a:rPr lang="en-ZA" smtClean="0"/>
              <a:t>‹#›</a:t>
            </a:fld>
            <a:endParaRPr lang="en-ZA"/>
          </a:p>
        </p:txBody>
      </p:sp>
    </p:spTree>
    <p:extLst>
      <p:ext uri="{BB962C8B-B14F-4D97-AF65-F5344CB8AC3E}">
        <p14:creationId xmlns:p14="http://schemas.microsoft.com/office/powerpoint/2010/main" val="12589384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5D5C91F-6FDF-4CF0-943D-995EB0454C4F}" type="datetimeFigureOut">
              <a:rPr lang="en-ZA" smtClean="0"/>
              <a:t>2024/03/17</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DC9EC538-D9C4-409E-BA42-F78EFA560AB6}" type="slidenum">
              <a:rPr lang="en-ZA" smtClean="0"/>
              <a:t>‹#›</a:t>
            </a:fld>
            <a:endParaRPr lang="en-ZA"/>
          </a:p>
        </p:txBody>
      </p:sp>
    </p:spTree>
    <p:extLst>
      <p:ext uri="{BB962C8B-B14F-4D97-AF65-F5344CB8AC3E}">
        <p14:creationId xmlns:p14="http://schemas.microsoft.com/office/powerpoint/2010/main" val="40999101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5D5C91F-6FDF-4CF0-943D-995EB0454C4F}" type="datetimeFigureOut">
              <a:rPr lang="en-ZA" smtClean="0"/>
              <a:t>2024/03/17</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DC9EC538-D9C4-409E-BA42-F78EFA560AB6}" type="slidenum">
              <a:rPr lang="en-ZA" smtClean="0"/>
              <a:t>‹#›</a:t>
            </a:fld>
            <a:endParaRPr lang="en-ZA"/>
          </a:p>
        </p:txBody>
      </p:sp>
    </p:spTree>
    <p:extLst>
      <p:ext uri="{BB962C8B-B14F-4D97-AF65-F5344CB8AC3E}">
        <p14:creationId xmlns:p14="http://schemas.microsoft.com/office/powerpoint/2010/main" val="3471171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5D5C91F-6FDF-4CF0-943D-995EB0454C4F}" type="datetimeFigureOut">
              <a:rPr lang="en-ZA" smtClean="0"/>
              <a:t>2024/03/17</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DC9EC538-D9C4-409E-BA42-F78EFA560AB6}" type="slidenum">
              <a:rPr lang="en-ZA" smtClean="0"/>
              <a:t>‹#›</a:t>
            </a:fld>
            <a:endParaRPr lang="en-ZA"/>
          </a:p>
        </p:txBody>
      </p:sp>
    </p:spTree>
    <p:extLst>
      <p:ext uri="{BB962C8B-B14F-4D97-AF65-F5344CB8AC3E}">
        <p14:creationId xmlns:p14="http://schemas.microsoft.com/office/powerpoint/2010/main" val="23930721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shade val="82000"/>
                  </a:schemeClr>
                </a:solidFill>
              </a:defRPr>
            </a:lvl1pPr>
            <a:lvl2pPr marL="457200" indent="0">
              <a:buNone/>
              <a:defRPr sz="2000">
                <a:solidFill>
                  <a:schemeClr val="tx1">
                    <a:shade val="82000"/>
                  </a:schemeClr>
                </a:solidFill>
              </a:defRPr>
            </a:lvl2pPr>
            <a:lvl3pPr marL="914400" indent="0">
              <a:buNone/>
              <a:defRPr sz="1800">
                <a:solidFill>
                  <a:schemeClr val="tx1">
                    <a:shade val="82000"/>
                  </a:schemeClr>
                </a:solidFill>
              </a:defRPr>
            </a:lvl3pPr>
            <a:lvl4pPr marL="1371600" indent="0">
              <a:buNone/>
              <a:defRPr sz="1600">
                <a:solidFill>
                  <a:schemeClr val="tx1">
                    <a:shade val="82000"/>
                  </a:schemeClr>
                </a:solidFill>
              </a:defRPr>
            </a:lvl4pPr>
            <a:lvl5pPr marL="1828800" indent="0">
              <a:buNone/>
              <a:defRPr sz="1600">
                <a:solidFill>
                  <a:schemeClr val="tx1">
                    <a:shade val="82000"/>
                  </a:schemeClr>
                </a:solidFill>
              </a:defRPr>
            </a:lvl5pPr>
            <a:lvl6pPr marL="2286000" indent="0">
              <a:buNone/>
              <a:defRPr sz="1600">
                <a:solidFill>
                  <a:schemeClr val="tx1">
                    <a:shade val="82000"/>
                  </a:schemeClr>
                </a:solidFill>
              </a:defRPr>
            </a:lvl6pPr>
            <a:lvl7pPr marL="2743200" indent="0">
              <a:buNone/>
              <a:defRPr sz="1600">
                <a:solidFill>
                  <a:schemeClr val="tx1">
                    <a:shade val="82000"/>
                  </a:schemeClr>
                </a:solidFill>
              </a:defRPr>
            </a:lvl7pPr>
            <a:lvl8pPr marL="3200400" indent="0">
              <a:buNone/>
              <a:defRPr sz="1600">
                <a:solidFill>
                  <a:schemeClr val="tx1">
                    <a:shade val="82000"/>
                  </a:schemeClr>
                </a:solidFill>
              </a:defRPr>
            </a:lvl8pPr>
            <a:lvl9pPr marL="3657600" indent="0">
              <a:buNone/>
              <a:defRPr sz="1600">
                <a:solidFill>
                  <a:schemeClr val="tx1">
                    <a:shade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5D5C91F-6FDF-4CF0-943D-995EB0454C4F}" type="datetimeFigureOut">
              <a:rPr lang="en-ZA" smtClean="0"/>
              <a:t>2024/03/17</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DC9EC538-D9C4-409E-BA42-F78EFA560AB6}" type="slidenum">
              <a:rPr lang="en-ZA" smtClean="0"/>
              <a:t>‹#›</a:t>
            </a:fld>
            <a:endParaRPr lang="en-ZA"/>
          </a:p>
        </p:txBody>
      </p:sp>
    </p:spTree>
    <p:extLst>
      <p:ext uri="{BB962C8B-B14F-4D97-AF65-F5344CB8AC3E}">
        <p14:creationId xmlns:p14="http://schemas.microsoft.com/office/powerpoint/2010/main" val="10333563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5D5C91F-6FDF-4CF0-943D-995EB0454C4F}" type="datetimeFigureOut">
              <a:rPr lang="en-ZA" smtClean="0"/>
              <a:t>2024/03/17</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DC9EC538-D9C4-409E-BA42-F78EFA560AB6}" type="slidenum">
              <a:rPr lang="en-ZA" smtClean="0"/>
              <a:t>‹#›</a:t>
            </a:fld>
            <a:endParaRPr lang="en-ZA"/>
          </a:p>
        </p:txBody>
      </p:sp>
    </p:spTree>
    <p:extLst>
      <p:ext uri="{BB962C8B-B14F-4D97-AF65-F5344CB8AC3E}">
        <p14:creationId xmlns:p14="http://schemas.microsoft.com/office/powerpoint/2010/main" val="26428938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5D5C91F-6FDF-4CF0-943D-995EB0454C4F}" type="datetimeFigureOut">
              <a:rPr lang="en-ZA" smtClean="0"/>
              <a:t>2024/03/17</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DC9EC538-D9C4-409E-BA42-F78EFA560AB6}" type="slidenum">
              <a:rPr lang="en-ZA" smtClean="0"/>
              <a:t>‹#›</a:t>
            </a:fld>
            <a:endParaRPr lang="en-ZA"/>
          </a:p>
        </p:txBody>
      </p:sp>
    </p:spTree>
    <p:extLst>
      <p:ext uri="{BB962C8B-B14F-4D97-AF65-F5344CB8AC3E}">
        <p14:creationId xmlns:p14="http://schemas.microsoft.com/office/powerpoint/2010/main" val="34667188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5D5C91F-6FDF-4CF0-943D-995EB0454C4F}" type="datetimeFigureOut">
              <a:rPr lang="en-ZA" smtClean="0"/>
              <a:t>2024/03/17</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DC9EC538-D9C4-409E-BA42-F78EFA560AB6}" type="slidenum">
              <a:rPr lang="en-ZA" smtClean="0"/>
              <a:t>‹#›</a:t>
            </a:fld>
            <a:endParaRPr lang="en-ZA"/>
          </a:p>
        </p:txBody>
      </p:sp>
    </p:spTree>
    <p:extLst>
      <p:ext uri="{BB962C8B-B14F-4D97-AF65-F5344CB8AC3E}">
        <p14:creationId xmlns:p14="http://schemas.microsoft.com/office/powerpoint/2010/main" val="11375479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5D5C91F-6FDF-4CF0-943D-995EB0454C4F}" type="datetimeFigureOut">
              <a:rPr lang="en-ZA" smtClean="0"/>
              <a:t>2024/03/17</a:t>
            </a:fld>
            <a:endParaRPr lang="en-ZA"/>
          </a:p>
        </p:txBody>
      </p:sp>
      <p:sp>
        <p:nvSpPr>
          <p:cNvPr id="3" name="Footer Placeholder 2"/>
          <p:cNvSpPr>
            <a:spLocks noGrp="1"/>
          </p:cNvSpPr>
          <p:nvPr>
            <p:ph type="ftr" sz="quarter" idx="11"/>
          </p:nvPr>
        </p:nvSpPr>
        <p:spPr/>
        <p:txBody>
          <a:bodyPr/>
          <a:lstStyle/>
          <a:p>
            <a:endParaRPr lang="en-ZA"/>
          </a:p>
        </p:txBody>
      </p:sp>
      <p:sp>
        <p:nvSpPr>
          <p:cNvPr id="4" name="Slide Number Placeholder 3"/>
          <p:cNvSpPr>
            <a:spLocks noGrp="1"/>
          </p:cNvSpPr>
          <p:nvPr>
            <p:ph type="sldNum" sz="quarter" idx="12"/>
          </p:nvPr>
        </p:nvSpPr>
        <p:spPr/>
        <p:txBody>
          <a:bodyPr/>
          <a:lstStyle/>
          <a:p>
            <a:fld id="{DC9EC538-D9C4-409E-BA42-F78EFA560AB6}" type="slidenum">
              <a:rPr lang="en-ZA" smtClean="0"/>
              <a:t>‹#›</a:t>
            </a:fld>
            <a:endParaRPr lang="en-ZA"/>
          </a:p>
        </p:txBody>
      </p:sp>
    </p:spTree>
    <p:extLst>
      <p:ext uri="{BB962C8B-B14F-4D97-AF65-F5344CB8AC3E}">
        <p14:creationId xmlns:p14="http://schemas.microsoft.com/office/powerpoint/2010/main" val="31972997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5D5C91F-6FDF-4CF0-943D-995EB0454C4F}" type="datetimeFigureOut">
              <a:rPr lang="en-ZA" smtClean="0"/>
              <a:t>2024/03/17</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DC9EC538-D9C4-409E-BA42-F78EFA560AB6}" type="slidenum">
              <a:rPr lang="en-ZA" smtClean="0"/>
              <a:t>‹#›</a:t>
            </a:fld>
            <a:endParaRPr lang="en-ZA"/>
          </a:p>
        </p:txBody>
      </p:sp>
    </p:spTree>
    <p:extLst>
      <p:ext uri="{BB962C8B-B14F-4D97-AF65-F5344CB8AC3E}">
        <p14:creationId xmlns:p14="http://schemas.microsoft.com/office/powerpoint/2010/main" val="39135750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5D5C91F-6FDF-4CF0-943D-995EB0454C4F}" type="datetimeFigureOut">
              <a:rPr lang="en-ZA" smtClean="0"/>
              <a:t>2024/03/17</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DC9EC538-D9C4-409E-BA42-F78EFA560AB6}" type="slidenum">
              <a:rPr lang="en-ZA" smtClean="0"/>
              <a:t>‹#›</a:t>
            </a:fld>
            <a:endParaRPr lang="en-ZA"/>
          </a:p>
        </p:txBody>
      </p:sp>
    </p:spTree>
    <p:extLst>
      <p:ext uri="{BB962C8B-B14F-4D97-AF65-F5344CB8AC3E}">
        <p14:creationId xmlns:p14="http://schemas.microsoft.com/office/powerpoint/2010/main" val="42414894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shade val="82000"/>
                  </a:schemeClr>
                </a:solidFill>
              </a:defRPr>
            </a:lvl1pPr>
          </a:lstStyle>
          <a:p>
            <a:fld id="{C5D5C91F-6FDF-4CF0-943D-995EB0454C4F}" type="datetimeFigureOut">
              <a:rPr lang="en-ZA" smtClean="0"/>
              <a:t>2024/03/17</a:t>
            </a:fld>
            <a:endParaRPr lang="en-Z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shade val="82000"/>
                  </a:schemeClr>
                </a:solidFill>
              </a:defRPr>
            </a:lvl1pPr>
          </a:lstStyle>
          <a:p>
            <a:endParaRPr lang="en-Z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shade val="82000"/>
                  </a:schemeClr>
                </a:solidFill>
              </a:defRPr>
            </a:lvl1pPr>
          </a:lstStyle>
          <a:p>
            <a:fld id="{DC9EC538-D9C4-409E-BA42-F78EFA560AB6}" type="slidenum">
              <a:rPr lang="en-ZA" smtClean="0"/>
              <a:t>‹#›</a:t>
            </a:fld>
            <a:endParaRPr lang="en-ZA"/>
          </a:p>
        </p:txBody>
      </p:sp>
    </p:spTree>
    <p:extLst>
      <p:ext uri="{BB962C8B-B14F-4D97-AF65-F5344CB8AC3E}">
        <p14:creationId xmlns:p14="http://schemas.microsoft.com/office/powerpoint/2010/main" val="4058501723"/>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8C790BE2-4E4F-4AAF-81A2-4A6F4885E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D28B54C3-B57B-472A-B96E-1FCB67093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12191999" cy="6858000"/>
          </a:xfrm>
          <a:prstGeom prst="rect">
            <a:avLst/>
          </a:prstGeom>
          <a:gradFill>
            <a:gsLst>
              <a:gs pos="0">
                <a:schemeClr val="accent1">
                  <a:lumMod val="50000"/>
                </a:schemeClr>
              </a:gs>
              <a:gs pos="100000">
                <a:srgbClr val="000000"/>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7DB3C429-F8DA-49B9-AF84-21996FCF7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4"/>
            <a:ext cx="12192000" cy="6402581"/>
          </a:xfrm>
          <a:prstGeom prst="rect">
            <a:avLst/>
          </a:prstGeom>
          <a:gradFill>
            <a:gsLst>
              <a:gs pos="1000">
                <a:schemeClr val="accent1">
                  <a:lumMod val="75000"/>
                  <a:alpha val="59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E12088DD-B1AD-40E0-8B86-1D87A2CCD9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63054" y="-2653923"/>
            <a:ext cx="6858001" cy="12165846"/>
          </a:xfrm>
          <a:prstGeom prst="rect">
            <a:avLst/>
          </a:prstGeom>
          <a:gradFill>
            <a:gsLst>
              <a:gs pos="13000">
                <a:schemeClr val="accent1">
                  <a:lumMod val="50000"/>
                  <a:alpha val="0"/>
                </a:schemeClr>
              </a:gs>
              <a:gs pos="99000">
                <a:srgbClr val="000000">
                  <a:alpha val="28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C4C9F2B0-1044-46EB-8AEB-C3BFFDE6C2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94763" y="0"/>
            <a:ext cx="6096001" cy="6858000"/>
          </a:xfrm>
          <a:prstGeom prst="rect">
            <a:avLst/>
          </a:prstGeom>
          <a:gradFill>
            <a:gsLst>
              <a:gs pos="13000">
                <a:schemeClr val="accent1">
                  <a:lumMod val="50000"/>
                  <a:alpha val="0"/>
                </a:schemeClr>
              </a:gs>
              <a:gs pos="99000">
                <a:schemeClr val="accent1">
                  <a:lumMod val="75000"/>
                  <a:alpha val="50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a:extLst>
              <a:ext uri="{FF2B5EF4-FFF2-40B4-BE49-F238E27FC236}">
                <a16:creationId xmlns:a16="http://schemas.microsoft.com/office/drawing/2014/main" id="{0C395952-4E26-45A2-8756-2ADFD6E53C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3"/>
            <a:ext cx="12182871" cy="6871922"/>
          </a:xfrm>
          <a:prstGeom prst="rect">
            <a:avLst/>
          </a:prstGeom>
          <a:gradFill>
            <a:gsLst>
              <a:gs pos="13000">
                <a:srgbClr val="000000">
                  <a:alpha val="35000"/>
                </a:srgbClr>
              </a:gs>
              <a:gs pos="99000">
                <a:schemeClr val="accent1">
                  <a:lumMod val="75000"/>
                  <a:alpha val="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Freeform: Shape 29">
            <a:extLst>
              <a:ext uri="{FF2B5EF4-FFF2-40B4-BE49-F238E27FC236}">
                <a16:creationId xmlns:a16="http://schemas.microsoft.com/office/drawing/2014/main" id="{4734BADF-9461-4621-B112-2D7BABEA7D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7713" y="4049"/>
            <a:ext cx="10216576" cy="4729040"/>
          </a:xfrm>
          <a:custGeom>
            <a:avLst/>
            <a:gdLst>
              <a:gd name="connsiteX0" fmla="*/ 0 w 10216576"/>
              <a:gd name="connsiteY0" fmla="*/ 0 h 4729040"/>
              <a:gd name="connsiteX1" fmla="*/ 10216576 w 10216576"/>
              <a:gd name="connsiteY1" fmla="*/ 0 h 4729040"/>
              <a:gd name="connsiteX2" fmla="*/ 10210268 w 10216576"/>
              <a:gd name="connsiteY2" fmla="*/ 124944 h 4729040"/>
              <a:gd name="connsiteX3" fmla="*/ 5108288 w 10216576"/>
              <a:gd name="connsiteY3" fmla="*/ 4729040 h 4729040"/>
              <a:gd name="connsiteX4" fmla="*/ 6309 w 10216576"/>
              <a:gd name="connsiteY4" fmla="*/ 124944 h 4729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16576" h="4729040">
                <a:moveTo>
                  <a:pt x="0" y="0"/>
                </a:moveTo>
                <a:lnTo>
                  <a:pt x="10216576" y="0"/>
                </a:lnTo>
                <a:lnTo>
                  <a:pt x="10210268" y="124944"/>
                </a:lnTo>
                <a:cubicBezTo>
                  <a:pt x="9947637" y="2710997"/>
                  <a:pt x="7763635" y="4729040"/>
                  <a:pt x="5108288" y="4729040"/>
                </a:cubicBezTo>
                <a:cubicBezTo>
                  <a:pt x="2452942" y="4729040"/>
                  <a:pt x="268937" y="2710997"/>
                  <a:pt x="6309" y="124944"/>
                </a:cubicBezTo>
                <a:close/>
              </a:path>
            </a:pathLst>
          </a:custGeom>
          <a:gradFill>
            <a:gsLst>
              <a:gs pos="7000">
                <a:schemeClr val="accent1">
                  <a:lumMod val="50000"/>
                  <a:alpha val="4000"/>
                </a:schemeClr>
              </a:gs>
              <a:gs pos="99000">
                <a:schemeClr val="accent1">
                  <a:alpha val="2400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056733F9-E012-55EC-BA6D-C8140BC83D5A}"/>
              </a:ext>
            </a:extLst>
          </p:cNvPr>
          <p:cNvSpPr>
            <a:spLocks noGrp="1"/>
          </p:cNvSpPr>
          <p:nvPr>
            <p:ph type="ctrTitle"/>
          </p:nvPr>
        </p:nvSpPr>
        <p:spPr>
          <a:xfrm>
            <a:off x="2026693" y="1030406"/>
            <a:ext cx="8147713" cy="3081242"/>
          </a:xfrm>
        </p:spPr>
        <p:txBody>
          <a:bodyPr anchor="ctr">
            <a:normAutofit/>
          </a:bodyPr>
          <a:lstStyle/>
          <a:p>
            <a:r>
              <a:rPr lang="en-ZA" sz="7200" dirty="0">
                <a:solidFill>
                  <a:srgbClr val="FFFFFF"/>
                </a:solidFill>
              </a:rPr>
              <a:t>Speaking in Tongues</a:t>
            </a:r>
          </a:p>
        </p:txBody>
      </p:sp>
      <p:sp>
        <p:nvSpPr>
          <p:cNvPr id="3" name="Subtitle 2">
            <a:extLst>
              <a:ext uri="{FF2B5EF4-FFF2-40B4-BE49-F238E27FC236}">
                <a16:creationId xmlns:a16="http://schemas.microsoft.com/office/drawing/2014/main" id="{0A8F7BF1-D4D0-6B25-8720-E7FC58B9781F}"/>
              </a:ext>
            </a:extLst>
          </p:cNvPr>
          <p:cNvSpPr>
            <a:spLocks noGrp="1"/>
          </p:cNvSpPr>
          <p:nvPr>
            <p:ph type="subTitle" idx="1"/>
          </p:nvPr>
        </p:nvSpPr>
        <p:spPr>
          <a:xfrm>
            <a:off x="1559943" y="5171093"/>
            <a:ext cx="9078628" cy="860620"/>
          </a:xfrm>
        </p:spPr>
        <p:txBody>
          <a:bodyPr anchor="ctr">
            <a:normAutofit/>
          </a:bodyPr>
          <a:lstStyle/>
          <a:p>
            <a:r>
              <a:rPr lang="en-ZA" sz="3600" dirty="0">
                <a:solidFill>
                  <a:srgbClr val="FFFFFF"/>
                </a:solidFill>
              </a:rPr>
              <a:t>Guidance for the local church</a:t>
            </a:r>
          </a:p>
        </p:txBody>
      </p:sp>
    </p:spTree>
    <p:extLst>
      <p:ext uri="{BB962C8B-B14F-4D97-AF65-F5344CB8AC3E}">
        <p14:creationId xmlns:p14="http://schemas.microsoft.com/office/powerpoint/2010/main" val="34812178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C19359C-38F6-5B10-1FCA-B9208699036F}"/>
              </a:ext>
            </a:extLst>
          </p:cNvPr>
          <p:cNvSpPr txBox="1"/>
          <p:nvPr/>
        </p:nvSpPr>
        <p:spPr>
          <a:xfrm>
            <a:off x="1212978" y="1402708"/>
            <a:ext cx="9927771" cy="3341877"/>
          </a:xfrm>
          <a:prstGeom prst="rect">
            <a:avLst/>
          </a:prstGeom>
          <a:noFill/>
        </p:spPr>
        <p:txBody>
          <a:bodyPr wrap="square">
            <a:spAutoFit/>
          </a:bodyPr>
          <a:lstStyle/>
          <a:p>
            <a:pPr>
              <a:lnSpc>
                <a:spcPct val="107000"/>
              </a:lnSpc>
              <a:spcAft>
                <a:spcPts val="800"/>
              </a:spcAft>
            </a:pPr>
            <a:r>
              <a:rPr lang="en-ZA" sz="2400" i="1" kern="0" dirty="0">
                <a:solidFill>
                  <a:srgbClr val="FFFF00"/>
                </a:solidFill>
                <a:effectLst/>
                <a:latin typeface="Calibri" panose="020F0502020204030204" pitchFamily="34" charset="0"/>
                <a:ea typeface="Times New Roman" panose="02020603050405020304" pitchFamily="18" charset="0"/>
                <a:cs typeface="Times New Roman" panose="02020603050405020304" pitchFamily="18" charset="0"/>
              </a:rPr>
              <a:t>1 Corinthians 12:10-11 NLT</a:t>
            </a:r>
            <a:endParaRPr lang="en-ZA" sz="2400" kern="100" dirty="0">
              <a:solidFill>
                <a:srgbClr val="FFFF00"/>
              </a:solidFill>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ZA" sz="2400" i="1" kern="0" dirty="0">
                <a:effectLst/>
                <a:latin typeface="Calibri" panose="020F0502020204030204" pitchFamily="34" charset="0"/>
                <a:ea typeface="Times New Roman" panose="02020603050405020304" pitchFamily="18" charset="0"/>
                <a:cs typeface="Times New Roman" panose="02020603050405020304" pitchFamily="18" charset="0"/>
              </a:rPr>
              <a:t>[10] He gives one person the power to perform miracles, and another the ability to prophesy. He gives someone else the ability to discern whether a message is from the Spirit of God or from another spirit. </a:t>
            </a:r>
            <a:r>
              <a:rPr lang="en-ZA" sz="2400" b="1" i="1" u="sng" kern="0" dirty="0">
                <a:effectLst/>
                <a:latin typeface="Calibri" panose="020F0502020204030204" pitchFamily="34" charset="0"/>
                <a:ea typeface="Times New Roman" panose="02020603050405020304" pitchFamily="18" charset="0"/>
                <a:cs typeface="Times New Roman" panose="02020603050405020304" pitchFamily="18" charset="0"/>
              </a:rPr>
              <a:t>Still another person is given the ability to speak in unknown languages</a:t>
            </a:r>
            <a:r>
              <a:rPr lang="en-ZA" sz="2400" i="1" kern="0" dirty="0">
                <a:effectLst/>
                <a:latin typeface="Calibri" panose="020F0502020204030204" pitchFamily="34" charset="0"/>
                <a:ea typeface="Times New Roman" panose="02020603050405020304" pitchFamily="18" charset="0"/>
                <a:cs typeface="Times New Roman" panose="02020603050405020304" pitchFamily="18" charset="0"/>
              </a:rPr>
              <a:t>, while another is given the ability to interpret what is being said. [11] It is the one and only Spirit who distributes all these gifts. </a:t>
            </a:r>
            <a:r>
              <a:rPr lang="en-ZA" sz="2400" b="1" i="1" u="sng" kern="0" dirty="0">
                <a:effectLst/>
                <a:latin typeface="Calibri" panose="020F0502020204030204" pitchFamily="34" charset="0"/>
                <a:ea typeface="Times New Roman" panose="02020603050405020304" pitchFamily="18" charset="0"/>
                <a:cs typeface="Times New Roman" panose="02020603050405020304" pitchFamily="18" charset="0"/>
              </a:rPr>
              <a:t>He alone decides which gift each person should have. </a:t>
            </a:r>
            <a:endParaRPr lang="en-ZA" sz="24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4951157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8BFCFF5-84AD-9BCE-C777-C8F4C8EB6A42}"/>
              </a:ext>
            </a:extLst>
          </p:cNvPr>
          <p:cNvSpPr txBox="1"/>
          <p:nvPr/>
        </p:nvSpPr>
        <p:spPr>
          <a:xfrm>
            <a:off x="1343608" y="1179124"/>
            <a:ext cx="9666514" cy="4132221"/>
          </a:xfrm>
          <a:prstGeom prst="rect">
            <a:avLst/>
          </a:prstGeom>
          <a:noFill/>
        </p:spPr>
        <p:txBody>
          <a:bodyPr wrap="square">
            <a:spAutoFit/>
          </a:bodyPr>
          <a:lstStyle/>
          <a:p>
            <a:pPr>
              <a:lnSpc>
                <a:spcPct val="107000"/>
              </a:lnSpc>
              <a:spcAft>
                <a:spcPts val="800"/>
              </a:spcAft>
            </a:pPr>
            <a:r>
              <a:rPr lang="en-ZA" sz="2400" i="1" kern="0" dirty="0">
                <a:solidFill>
                  <a:srgbClr val="FFFF00"/>
                </a:solidFill>
                <a:effectLst/>
                <a:latin typeface="Calibri" panose="020F0502020204030204" pitchFamily="34" charset="0"/>
                <a:ea typeface="Times New Roman" panose="02020603050405020304" pitchFamily="18" charset="0"/>
                <a:cs typeface="Times New Roman" panose="02020603050405020304" pitchFamily="18" charset="0"/>
              </a:rPr>
              <a:t>1 Corinthians 12:28-30 NLT</a:t>
            </a:r>
            <a:endParaRPr lang="en-ZA" sz="2400" kern="100" dirty="0">
              <a:solidFill>
                <a:srgbClr val="FFFF00"/>
              </a:solidFill>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ZA" sz="2400" i="1" kern="0" dirty="0">
                <a:effectLst/>
                <a:latin typeface="Calibri" panose="020F0502020204030204" pitchFamily="34" charset="0"/>
                <a:ea typeface="Times New Roman" panose="02020603050405020304" pitchFamily="18" charset="0"/>
                <a:cs typeface="Times New Roman" panose="02020603050405020304" pitchFamily="18" charset="0"/>
              </a:rPr>
              <a:t>[28] Here are some of the parts (of the body) God has appointed for the church: first are apostles, second are prophets, third are teachers, then those who do miracles, those who have the gift of healing, those who can help others, those who have the gift of leadership, </a:t>
            </a:r>
            <a:r>
              <a:rPr lang="en-ZA" sz="2400" b="1" i="1" u="sng" kern="0" dirty="0">
                <a:effectLst/>
                <a:latin typeface="Calibri" panose="020F0502020204030204" pitchFamily="34" charset="0"/>
                <a:ea typeface="Times New Roman" panose="02020603050405020304" pitchFamily="18" charset="0"/>
                <a:cs typeface="Times New Roman" panose="02020603050405020304" pitchFamily="18" charset="0"/>
              </a:rPr>
              <a:t>those who speak in unknown languages</a:t>
            </a:r>
            <a:r>
              <a:rPr lang="en-ZA" sz="2400" i="1" kern="0" dirty="0">
                <a:effectLst/>
                <a:latin typeface="Calibri" panose="020F0502020204030204" pitchFamily="34" charset="0"/>
                <a:ea typeface="Times New Roman" panose="02020603050405020304" pitchFamily="18" charset="0"/>
                <a:cs typeface="Times New Roman" panose="02020603050405020304" pitchFamily="18" charset="0"/>
              </a:rPr>
              <a:t>. [29] Are we all apostles? Are we all prophets? Are we all teachers? Do we all have the power to do miracles? [30] Do we all have the gift of healing? </a:t>
            </a:r>
            <a:r>
              <a:rPr lang="en-ZA" sz="2400" b="1" i="1" u="sng" kern="0" dirty="0">
                <a:effectLst/>
                <a:latin typeface="Calibri" panose="020F0502020204030204" pitchFamily="34" charset="0"/>
                <a:ea typeface="Times New Roman" panose="02020603050405020304" pitchFamily="18" charset="0"/>
                <a:cs typeface="Times New Roman" panose="02020603050405020304" pitchFamily="18" charset="0"/>
              </a:rPr>
              <a:t>Do we all have the ability to speak in unknown languages</a:t>
            </a:r>
            <a:r>
              <a:rPr lang="en-ZA" sz="2400" i="1" kern="0" dirty="0">
                <a:effectLst/>
                <a:latin typeface="Calibri" panose="020F0502020204030204" pitchFamily="34" charset="0"/>
                <a:ea typeface="Times New Roman" panose="02020603050405020304" pitchFamily="18" charset="0"/>
                <a:cs typeface="Times New Roman" panose="02020603050405020304" pitchFamily="18" charset="0"/>
              </a:rPr>
              <a:t>? Do we all have the ability to interpret unknown languages? </a:t>
            </a:r>
            <a:r>
              <a:rPr lang="en-ZA" sz="2400" b="1" i="1" u="sng" kern="0" dirty="0">
                <a:effectLst/>
                <a:latin typeface="Calibri" panose="020F0502020204030204" pitchFamily="34" charset="0"/>
                <a:ea typeface="Times New Roman" panose="02020603050405020304" pitchFamily="18" charset="0"/>
                <a:cs typeface="Times New Roman" panose="02020603050405020304" pitchFamily="18" charset="0"/>
              </a:rPr>
              <a:t>Of course not!</a:t>
            </a:r>
            <a:r>
              <a:rPr lang="en-ZA" sz="2400" i="1" kern="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ZA" sz="24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6371493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A54AAB9-E53B-1857-50FF-47A44522D419}"/>
              </a:ext>
            </a:extLst>
          </p:cNvPr>
          <p:cNvSpPr txBox="1"/>
          <p:nvPr/>
        </p:nvSpPr>
        <p:spPr>
          <a:xfrm>
            <a:off x="858416" y="664454"/>
            <a:ext cx="10608906" cy="1366015"/>
          </a:xfrm>
          <a:prstGeom prst="rect">
            <a:avLst/>
          </a:prstGeom>
          <a:noFill/>
        </p:spPr>
        <p:txBody>
          <a:bodyPr wrap="square">
            <a:spAutoFit/>
          </a:bodyPr>
          <a:lstStyle/>
          <a:p>
            <a:pPr>
              <a:lnSpc>
                <a:spcPct val="107000"/>
              </a:lnSpc>
              <a:spcAft>
                <a:spcPts val="800"/>
              </a:spcAft>
            </a:pPr>
            <a:r>
              <a:rPr lang="en-ZA" sz="2400" i="1" kern="0" dirty="0">
                <a:solidFill>
                  <a:srgbClr val="FFFF00"/>
                </a:solidFill>
                <a:effectLst/>
                <a:latin typeface="Calibri" panose="020F0502020204030204" pitchFamily="34" charset="0"/>
                <a:ea typeface="Times New Roman" panose="02020603050405020304" pitchFamily="18" charset="0"/>
                <a:cs typeface="Times New Roman" panose="02020603050405020304" pitchFamily="18" charset="0"/>
              </a:rPr>
              <a:t>1 Corinthians 14:1-5 NLT</a:t>
            </a:r>
            <a:endParaRPr lang="en-ZA" sz="2400" kern="100" dirty="0">
              <a:solidFill>
                <a:srgbClr val="FFFF00"/>
              </a:solidFill>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ZA" sz="2400" i="1" kern="0" dirty="0">
                <a:effectLst/>
                <a:latin typeface="Calibri" panose="020F0502020204030204" pitchFamily="34" charset="0"/>
                <a:ea typeface="Times New Roman" panose="02020603050405020304" pitchFamily="18" charset="0"/>
                <a:cs typeface="Times New Roman" panose="02020603050405020304" pitchFamily="18" charset="0"/>
              </a:rPr>
              <a:t>[1] Let love be your highest goal! But you should also </a:t>
            </a:r>
            <a:r>
              <a:rPr lang="en-ZA" sz="2400" b="1" i="1" u="sng" kern="0" dirty="0">
                <a:effectLst/>
                <a:latin typeface="Calibri" panose="020F0502020204030204" pitchFamily="34" charset="0"/>
                <a:ea typeface="Times New Roman" panose="02020603050405020304" pitchFamily="18" charset="0"/>
                <a:cs typeface="Times New Roman" panose="02020603050405020304" pitchFamily="18" charset="0"/>
              </a:rPr>
              <a:t>desire the special abilities</a:t>
            </a:r>
            <a:r>
              <a:rPr lang="en-ZA" sz="2400" i="1" kern="0" dirty="0">
                <a:effectLst/>
                <a:latin typeface="Calibri" panose="020F0502020204030204" pitchFamily="34" charset="0"/>
                <a:ea typeface="Times New Roman" panose="02020603050405020304" pitchFamily="18" charset="0"/>
                <a:cs typeface="Times New Roman" panose="02020603050405020304" pitchFamily="18" charset="0"/>
              </a:rPr>
              <a:t> the Spirit gives—especially the ability to prophesy. </a:t>
            </a:r>
            <a:endParaRPr lang="en-ZA" sz="24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97100D8B-1DE9-5282-0F55-BDB61D956685}"/>
              </a:ext>
            </a:extLst>
          </p:cNvPr>
          <p:cNvSpPr txBox="1"/>
          <p:nvPr/>
        </p:nvSpPr>
        <p:spPr>
          <a:xfrm>
            <a:off x="858416" y="2204530"/>
            <a:ext cx="10608906" cy="2448940"/>
          </a:xfrm>
          <a:prstGeom prst="rect">
            <a:avLst/>
          </a:prstGeom>
          <a:noFill/>
        </p:spPr>
        <p:txBody>
          <a:bodyPr wrap="square">
            <a:spAutoFit/>
          </a:bodyPr>
          <a:lstStyle/>
          <a:p>
            <a:pPr>
              <a:lnSpc>
                <a:spcPct val="107000"/>
              </a:lnSpc>
              <a:spcAft>
                <a:spcPts val="800"/>
              </a:spcAft>
            </a:pPr>
            <a:r>
              <a:rPr lang="en-ZA" sz="2400" i="1" kern="0" dirty="0">
                <a:effectLst/>
                <a:latin typeface="Calibri" panose="020F0502020204030204" pitchFamily="34" charset="0"/>
                <a:ea typeface="Times New Roman" panose="02020603050405020304" pitchFamily="18" charset="0"/>
                <a:cs typeface="Times New Roman" panose="02020603050405020304" pitchFamily="18" charset="0"/>
              </a:rPr>
              <a:t>[2] For if you have the </a:t>
            </a:r>
            <a:r>
              <a:rPr lang="en-ZA" sz="2400" b="1" i="1" u="sng" kern="0" dirty="0">
                <a:effectLst/>
                <a:latin typeface="Calibri" panose="020F0502020204030204" pitchFamily="34" charset="0"/>
                <a:ea typeface="Times New Roman" panose="02020603050405020304" pitchFamily="18" charset="0"/>
                <a:cs typeface="Times New Roman" panose="02020603050405020304" pitchFamily="18" charset="0"/>
              </a:rPr>
              <a:t>ability</a:t>
            </a:r>
            <a:r>
              <a:rPr lang="en-ZA" sz="2400" i="1" kern="0" dirty="0">
                <a:effectLst/>
                <a:latin typeface="Calibri" panose="020F0502020204030204" pitchFamily="34" charset="0"/>
                <a:ea typeface="Times New Roman" panose="02020603050405020304" pitchFamily="18" charset="0"/>
                <a:cs typeface="Times New Roman" panose="02020603050405020304" pitchFamily="18" charset="0"/>
              </a:rPr>
              <a:t> to speak in tongues, you will be </a:t>
            </a:r>
            <a:r>
              <a:rPr lang="en-ZA" sz="2400" b="1" i="1" u="sng" kern="0" dirty="0">
                <a:effectLst/>
                <a:latin typeface="Calibri" panose="020F0502020204030204" pitchFamily="34" charset="0"/>
                <a:ea typeface="Times New Roman" panose="02020603050405020304" pitchFamily="18" charset="0"/>
                <a:cs typeface="Times New Roman" panose="02020603050405020304" pitchFamily="18" charset="0"/>
              </a:rPr>
              <a:t>talking only to God</a:t>
            </a:r>
            <a:r>
              <a:rPr lang="en-ZA" sz="2400" i="1" kern="0" dirty="0">
                <a:effectLst/>
                <a:latin typeface="Calibri" panose="020F0502020204030204" pitchFamily="34" charset="0"/>
                <a:ea typeface="Times New Roman" panose="02020603050405020304" pitchFamily="18" charset="0"/>
                <a:cs typeface="Times New Roman" panose="02020603050405020304" pitchFamily="18" charset="0"/>
              </a:rPr>
              <a:t>, since people won’t be able to understand you. You will be </a:t>
            </a:r>
            <a:r>
              <a:rPr lang="en-ZA" sz="2400" b="1" i="1" u="sng" kern="0" dirty="0">
                <a:effectLst/>
                <a:latin typeface="Calibri" panose="020F0502020204030204" pitchFamily="34" charset="0"/>
                <a:ea typeface="Times New Roman" panose="02020603050405020304" pitchFamily="18" charset="0"/>
                <a:cs typeface="Times New Roman" panose="02020603050405020304" pitchFamily="18" charset="0"/>
              </a:rPr>
              <a:t>speaking by the power of the Spirit</a:t>
            </a:r>
            <a:r>
              <a:rPr lang="en-ZA" sz="2400" i="1" kern="0" dirty="0">
                <a:effectLst/>
                <a:latin typeface="Calibri" panose="020F0502020204030204" pitchFamily="34" charset="0"/>
                <a:ea typeface="Times New Roman" panose="02020603050405020304" pitchFamily="18" charset="0"/>
                <a:cs typeface="Times New Roman" panose="02020603050405020304" pitchFamily="18" charset="0"/>
              </a:rPr>
              <a:t>, but it will all be </a:t>
            </a:r>
            <a:r>
              <a:rPr lang="en-ZA" sz="2400" b="1" i="1" u="sng" kern="0" dirty="0">
                <a:effectLst/>
                <a:latin typeface="Calibri" panose="020F0502020204030204" pitchFamily="34" charset="0"/>
                <a:ea typeface="Times New Roman" panose="02020603050405020304" pitchFamily="18" charset="0"/>
                <a:cs typeface="Times New Roman" panose="02020603050405020304" pitchFamily="18" charset="0"/>
              </a:rPr>
              <a:t>mysterious</a:t>
            </a:r>
            <a:r>
              <a:rPr lang="en-ZA" sz="2400" i="1" kern="0" dirty="0">
                <a:effectLst/>
                <a:latin typeface="Calibri" panose="020F0502020204030204" pitchFamily="34" charset="0"/>
                <a:ea typeface="Times New Roman" panose="02020603050405020304" pitchFamily="18" charset="0"/>
                <a:cs typeface="Times New Roman" panose="02020603050405020304" pitchFamily="18" charset="0"/>
              </a:rPr>
              <a:t>. [3] But one who prophesies strengthens others, encourages them, and comforts them. [4] A person who speaks in tongues is </a:t>
            </a:r>
            <a:r>
              <a:rPr lang="en-ZA" sz="2400" b="1" i="1" u="sng" kern="0" dirty="0">
                <a:effectLst/>
                <a:latin typeface="Calibri" panose="020F0502020204030204" pitchFamily="34" charset="0"/>
                <a:ea typeface="Times New Roman" panose="02020603050405020304" pitchFamily="18" charset="0"/>
                <a:cs typeface="Times New Roman" panose="02020603050405020304" pitchFamily="18" charset="0"/>
              </a:rPr>
              <a:t>strengthened personally</a:t>
            </a:r>
            <a:r>
              <a:rPr lang="en-ZA" sz="2400" i="1" kern="0" dirty="0">
                <a:effectLst/>
                <a:latin typeface="Calibri" panose="020F0502020204030204" pitchFamily="34" charset="0"/>
                <a:ea typeface="Times New Roman" panose="02020603050405020304" pitchFamily="18" charset="0"/>
                <a:cs typeface="Times New Roman" panose="02020603050405020304" pitchFamily="18" charset="0"/>
              </a:rPr>
              <a:t>, but one who speaks a word of prophecy strengthens the entire church. </a:t>
            </a:r>
            <a:endParaRPr lang="en-ZA" sz="24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EFB2898F-0F2F-095F-516B-757AB9788FA7}"/>
              </a:ext>
            </a:extLst>
          </p:cNvPr>
          <p:cNvSpPr txBox="1"/>
          <p:nvPr/>
        </p:nvSpPr>
        <p:spPr>
          <a:xfrm>
            <a:off x="858416" y="4865799"/>
            <a:ext cx="10608906" cy="1263423"/>
          </a:xfrm>
          <a:prstGeom prst="rect">
            <a:avLst/>
          </a:prstGeom>
          <a:noFill/>
        </p:spPr>
        <p:txBody>
          <a:bodyPr wrap="square">
            <a:spAutoFit/>
          </a:bodyPr>
          <a:lstStyle/>
          <a:p>
            <a:pPr>
              <a:lnSpc>
                <a:spcPct val="107000"/>
              </a:lnSpc>
              <a:spcAft>
                <a:spcPts val="800"/>
              </a:spcAft>
            </a:pPr>
            <a:r>
              <a:rPr lang="en-ZA" sz="2400" i="1" kern="0" dirty="0">
                <a:effectLst/>
                <a:latin typeface="Calibri" panose="020F0502020204030204" pitchFamily="34" charset="0"/>
                <a:ea typeface="Times New Roman" panose="02020603050405020304" pitchFamily="18" charset="0"/>
                <a:cs typeface="Times New Roman" panose="02020603050405020304" pitchFamily="18" charset="0"/>
              </a:rPr>
              <a:t>[5] </a:t>
            </a:r>
            <a:r>
              <a:rPr lang="en-ZA" sz="2400" b="1" i="1" u="sng" kern="0" dirty="0">
                <a:effectLst/>
                <a:latin typeface="Calibri" panose="020F0502020204030204" pitchFamily="34" charset="0"/>
                <a:ea typeface="Times New Roman" panose="02020603050405020304" pitchFamily="18" charset="0"/>
                <a:cs typeface="Times New Roman" panose="02020603050405020304" pitchFamily="18" charset="0"/>
              </a:rPr>
              <a:t>I wish you could all speak in tongues</a:t>
            </a:r>
            <a:r>
              <a:rPr lang="en-ZA" sz="2400" i="1" kern="0" dirty="0">
                <a:effectLst/>
                <a:latin typeface="Calibri" panose="020F0502020204030204" pitchFamily="34" charset="0"/>
                <a:ea typeface="Times New Roman" panose="02020603050405020304" pitchFamily="18" charset="0"/>
                <a:cs typeface="Times New Roman" panose="02020603050405020304" pitchFamily="18" charset="0"/>
              </a:rPr>
              <a:t>, but even more I wish you could all prophesy. For prophecy is greater than speaking in tongues, unless someone interprets what you are saying so that the whole church will be strengthened.</a:t>
            </a:r>
            <a:endParaRPr lang="en-ZA" sz="24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067549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1E31C23-9453-1068-922C-5EAE0515F5A3}"/>
              </a:ext>
            </a:extLst>
          </p:cNvPr>
          <p:cNvSpPr txBox="1"/>
          <p:nvPr/>
        </p:nvSpPr>
        <p:spPr>
          <a:xfrm>
            <a:off x="577517" y="374959"/>
            <a:ext cx="11197388" cy="6108082"/>
          </a:xfrm>
          <a:prstGeom prst="rect">
            <a:avLst/>
          </a:prstGeom>
          <a:noFill/>
        </p:spPr>
        <p:txBody>
          <a:bodyPr wrap="square">
            <a:spAutoFit/>
          </a:bodyPr>
          <a:lstStyle/>
          <a:p>
            <a:pPr>
              <a:lnSpc>
                <a:spcPct val="107000"/>
              </a:lnSpc>
              <a:spcAft>
                <a:spcPts val="800"/>
              </a:spcAft>
            </a:pPr>
            <a:r>
              <a:rPr lang="en-ZA" sz="2400" i="1" kern="0" dirty="0">
                <a:solidFill>
                  <a:srgbClr val="FFFF00"/>
                </a:solidFill>
                <a:effectLst/>
                <a:latin typeface="Calibri" panose="020F0502020204030204" pitchFamily="34" charset="0"/>
                <a:ea typeface="Times New Roman" panose="02020603050405020304" pitchFamily="18" charset="0"/>
                <a:cs typeface="Times New Roman" panose="02020603050405020304" pitchFamily="18" charset="0"/>
              </a:rPr>
              <a:t>1 Corinthians 14:6-14 NLT</a:t>
            </a:r>
            <a:endParaRPr lang="en-ZA" sz="2400" kern="100" dirty="0">
              <a:solidFill>
                <a:srgbClr val="FFFF00"/>
              </a:solidFill>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ZA" sz="2400" i="1" kern="0" dirty="0">
                <a:effectLst/>
                <a:latin typeface="Calibri" panose="020F0502020204030204" pitchFamily="34" charset="0"/>
                <a:ea typeface="Times New Roman" panose="02020603050405020304" pitchFamily="18" charset="0"/>
                <a:cs typeface="Times New Roman" panose="02020603050405020304" pitchFamily="18" charset="0"/>
              </a:rPr>
              <a:t>[6] Dear brothers and sisters, if I should come to you speaking in an unknown language, how would that help you? But if I bring you a revelation or some special knowledge or prophecy or teaching, that will be helpful. [7] Even lifeless instruments like the flute or the harp must play the notes clearly, or no one will recognize the melody. [8</a:t>
            </a:r>
            <a:r>
              <a:rPr lang="en-ZA" sz="2400" b="1" i="1" u="sng" kern="0" dirty="0">
                <a:effectLst/>
                <a:latin typeface="Calibri" panose="020F0502020204030204" pitchFamily="34" charset="0"/>
                <a:ea typeface="Times New Roman" panose="02020603050405020304" pitchFamily="18" charset="0"/>
                <a:cs typeface="Times New Roman" panose="02020603050405020304" pitchFamily="18" charset="0"/>
              </a:rPr>
              <a:t>] And if the bugler doesn’t sound a clear call, how will the soldiers know they are being called to battle?</a:t>
            </a:r>
            <a:r>
              <a:rPr lang="en-ZA" sz="2400" i="1" kern="0" dirty="0">
                <a:effectLst/>
                <a:latin typeface="Calibri" panose="020F0502020204030204" pitchFamily="34" charset="0"/>
                <a:ea typeface="Times New Roman" panose="02020603050405020304" pitchFamily="18" charset="0"/>
                <a:cs typeface="Times New Roman" panose="02020603050405020304" pitchFamily="18" charset="0"/>
              </a:rPr>
              <a:t> [9] It’s the same for you. If you speak to people in words they don’t understand, how will they know what you are saying? You might as well be talking into empty space. [10] There are many different languages in the world, and every language has meaning. [11] But if I don’t understand a language, I will be a foreigner to someone who speaks it, and the one who speaks it will be a foreigner to me. [12] And the same is true for you. Since you are so eager to have the special abilities the Spirit gives, </a:t>
            </a:r>
            <a:r>
              <a:rPr lang="en-ZA" sz="2400" b="1" i="1" u="sng" kern="0" dirty="0">
                <a:effectLst/>
                <a:latin typeface="Calibri" panose="020F0502020204030204" pitchFamily="34" charset="0"/>
                <a:ea typeface="Times New Roman" panose="02020603050405020304" pitchFamily="18" charset="0"/>
                <a:cs typeface="Times New Roman" panose="02020603050405020304" pitchFamily="18" charset="0"/>
              </a:rPr>
              <a:t>seek those that will strengthen the whole church</a:t>
            </a:r>
            <a:r>
              <a:rPr lang="en-ZA" sz="2400" i="1" kern="0" dirty="0">
                <a:effectLst/>
                <a:latin typeface="Calibri" panose="020F0502020204030204" pitchFamily="34" charset="0"/>
                <a:ea typeface="Times New Roman" panose="02020603050405020304" pitchFamily="18" charset="0"/>
                <a:cs typeface="Times New Roman" panose="02020603050405020304" pitchFamily="18" charset="0"/>
              </a:rPr>
              <a:t>. [13] </a:t>
            </a:r>
            <a:r>
              <a:rPr lang="en-ZA" sz="2400" b="1" i="1" u="sng" kern="0" dirty="0">
                <a:effectLst/>
                <a:latin typeface="Calibri" panose="020F0502020204030204" pitchFamily="34" charset="0"/>
                <a:ea typeface="Times New Roman" panose="02020603050405020304" pitchFamily="18" charset="0"/>
                <a:cs typeface="Times New Roman" panose="02020603050405020304" pitchFamily="18" charset="0"/>
              </a:rPr>
              <a:t>So anyone who speaks in tongues should pray also for the ability to interpret what has been said</a:t>
            </a:r>
            <a:r>
              <a:rPr lang="en-ZA" sz="2400" i="1" kern="0" dirty="0">
                <a:effectLst/>
                <a:latin typeface="Calibri" panose="020F0502020204030204" pitchFamily="34" charset="0"/>
                <a:ea typeface="Times New Roman" panose="02020603050405020304" pitchFamily="18" charset="0"/>
                <a:cs typeface="Times New Roman" panose="02020603050405020304" pitchFamily="18" charset="0"/>
              </a:rPr>
              <a:t>. [14] For if I pray in tongues, my spirit is praying, but I don’t understand what I am saying.</a:t>
            </a:r>
            <a:endParaRPr lang="en-ZA" sz="24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7620778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1ED9D40-78FD-B514-1159-0E68FAA1C00E}"/>
              </a:ext>
            </a:extLst>
          </p:cNvPr>
          <p:cNvSpPr txBox="1"/>
          <p:nvPr/>
        </p:nvSpPr>
        <p:spPr>
          <a:xfrm>
            <a:off x="929950" y="673053"/>
            <a:ext cx="10378751" cy="2946704"/>
          </a:xfrm>
          <a:prstGeom prst="rect">
            <a:avLst/>
          </a:prstGeom>
          <a:noFill/>
        </p:spPr>
        <p:txBody>
          <a:bodyPr wrap="square">
            <a:spAutoFit/>
          </a:bodyPr>
          <a:lstStyle/>
          <a:p>
            <a:pPr>
              <a:lnSpc>
                <a:spcPct val="107000"/>
              </a:lnSpc>
              <a:spcAft>
                <a:spcPts val="800"/>
              </a:spcAft>
            </a:pPr>
            <a:r>
              <a:rPr lang="en-ZA" sz="2400" i="1" kern="0" dirty="0">
                <a:solidFill>
                  <a:srgbClr val="FFFF00"/>
                </a:solidFill>
                <a:effectLst/>
                <a:latin typeface="Calibri" panose="020F0502020204030204" pitchFamily="34" charset="0"/>
                <a:ea typeface="Times New Roman" panose="02020603050405020304" pitchFamily="18" charset="0"/>
                <a:cs typeface="Times New Roman" panose="02020603050405020304" pitchFamily="18" charset="0"/>
              </a:rPr>
              <a:t>1 Corinthians 14:15-19 NLT</a:t>
            </a:r>
            <a:endParaRPr lang="en-ZA" sz="2400" kern="100" dirty="0">
              <a:solidFill>
                <a:srgbClr val="FFFF00"/>
              </a:solidFill>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ZA" sz="2400" i="1" kern="0" dirty="0">
                <a:effectLst/>
                <a:latin typeface="Calibri" panose="020F0502020204030204" pitchFamily="34" charset="0"/>
                <a:ea typeface="Times New Roman" panose="02020603050405020304" pitchFamily="18" charset="0"/>
                <a:cs typeface="Times New Roman" panose="02020603050405020304" pitchFamily="18" charset="0"/>
              </a:rPr>
              <a:t>[15] Well then, what shall I do? I will </a:t>
            </a:r>
            <a:r>
              <a:rPr lang="en-ZA" sz="2400" b="1" i="1" u="sng" kern="0" dirty="0">
                <a:effectLst/>
                <a:latin typeface="Calibri" panose="020F0502020204030204" pitchFamily="34" charset="0"/>
                <a:ea typeface="Times New Roman" panose="02020603050405020304" pitchFamily="18" charset="0"/>
                <a:cs typeface="Times New Roman" panose="02020603050405020304" pitchFamily="18" charset="0"/>
              </a:rPr>
              <a:t>pray</a:t>
            </a:r>
            <a:r>
              <a:rPr lang="en-ZA" sz="2400" i="1" kern="0" dirty="0">
                <a:effectLst/>
                <a:latin typeface="Calibri" panose="020F0502020204030204" pitchFamily="34" charset="0"/>
                <a:ea typeface="Times New Roman" panose="02020603050405020304" pitchFamily="18" charset="0"/>
                <a:cs typeface="Times New Roman" panose="02020603050405020304" pitchFamily="18" charset="0"/>
              </a:rPr>
              <a:t> in the spirit, and I will also pray in words I understand. I will </a:t>
            </a:r>
            <a:r>
              <a:rPr lang="en-ZA" sz="2400" b="1" i="1" u="sng" kern="0" dirty="0">
                <a:effectLst/>
                <a:latin typeface="Calibri" panose="020F0502020204030204" pitchFamily="34" charset="0"/>
                <a:ea typeface="Times New Roman" panose="02020603050405020304" pitchFamily="18" charset="0"/>
                <a:cs typeface="Times New Roman" panose="02020603050405020304" pitchFamily="18" charset="0"/>
              </a:rPr>
              <a:t>sing</a:t>
            </a:r>
            <a:r>
              <a:rPr lang="en-ZA" sz="2400" i="1" kern="0" dirty="0">
                <a:effectLst/>
                <a:latin typeface="Calibri" panose="020F0502020204030204" pitchFamily="34" charset="0"/>
                <a:ea typeface="Times New Roman" panose="02020603050405020304" pitchFamily="18" charset="0"/>
                <a:cs typeface="Times New Roman" panose="02020603050405020304" pitchFamily="18" charset="0"/>
              </a:rPr>
              <a:t> in the spirit, and I will also sing in words I understand. [16] For if you praise God only in the spirit, how can those who don’t understand you praise God along with you? How can they join you in giving thanks when they don’t understand what you are saying? [17] You will be giving thanks very well, but it won’t strengthen the people who hear you. </a:t>
            </a:r>
            <a:endParaRPr lang="en-ZA" sz="24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780CC97F-5B6A-7F92-3C1C-7138BB9A5881}"/>
              </a:ext>
            </a:extLst>
          </p:cNvPr>
          <p:cNvSpPr txBox="1"/>
          <p:nvPr/>
        </p:nvSpPr>
        <p:spPr>
          <a:xfrm>
            <a:off x="929950" y="3904475"/>
            <a:ext cx="10444066" cy="1263423"/>
          </a:xfrm>
          <a:prstGeom prst="rect">
            <a:avLst/>
          </a:prstGeom>
          <a:noFill/>
        </p:spPr>
        <p:txBody>
          <a:bodyPr wrap="square">
            <a:spAutoFit/>
          </a:bodyPr>
          <a:lstStyle/>
          <a:p>
            <a:pPr>
              <a:lnSpc>
                <a:spcPct val="107000"/>
              </a:lnSpc>
              <a:spcAft>
                <a:spcPts val="800"/>
              </a:spcAft>
            </a:pPr>
            <a:r>
              <a:rPr lang="en-ZA" sz="2400" i="1" kern="0" dirty="0">
                <a:effectLst/>
                <a:latin typeface="Calibri" panose="020F0502020204030204" pitchFamily="34" charset="0"/>
                <a:ea typeface="Times New Roman" panose="02020603050405020304" pitchFamily="18" charset="0"/>
                <a:cs typeface="Times New Roman" panose="02020603050405020304" pitchFamily="18" charset="0"/>
              </a:rPr>
              <a:t>[18] </a:t>
            </a:r>
            <a:r>
              <a:rPr lang="en-ZA" sz="2400" b="1" i="1" kern="0" dirty="0">
                <a:effectLst/>
                <a:latin typeface="Calibri" panose="020F0502020204030204" pitchFamily="34" charset="0"/>
                <a:ea typeface="Times New Roman" panose="02020603050405020304" pitchFamily="18" charset="0"/>
                <a:cs typeface="Times New Roman" panose="02020603050405020304" pitchFamily="18" charset="0"/>
              </a:rPr>
              <a:t>I thank God that I speak in tongues more than any of you.</a:t>
            </a:r>
            <a:r>
              <a:rPr lang="en-ZA" sz="2400" i="1" kern="0" dirty="0">
                <a:effectLst/>
                <a:latin typeface="Calibri" panose="020F0502020204030204" pitchFamily="34" charset="0"/>
                <a:ea typeface="Times New Roman" panose="02020603050405020304" pitchFamily="18" charset="0"/>
                <a:cs typeface="Times New Roman" panose="02020603050405020304" pitchFamily="18" charset="0"/>
              </a:rPr>
              <a:t> [19] But in a church meeting I would rather speak five understandable words to help others than ten thousand words in an unknown language.</a:t>
            </a:r>
            <a:endParaRPr lang="en-ZA" sz="24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342436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2BB69BE-AB4F-99B0-5945-8CFABDA67E03}"/>
              </a:ext>
            </a:extLst>
          </p:cNvPr>
          <p:cNvSpPr txBox="1"/>
          <p:nvPr/>
        </p:nvSpPr>
        <p:spPr>
          <a:xfrm>
            <a:off x="964434" y="815229"/>
            <a:ext cx="10474897" cy="3341877"/>
          </a:xfrm>
          <a:prstGeom prst="rect">
            <a:avLst/>
          </a:prstGeom>
          <a:noFill/>
        </p:spPr>
        <p:txBody>
          <a:bodyPr wrap="square">
            <a:spAutoFit/>
          </a:bodyPr>
          <a:lstStyle/>
          <a:p>
            <a:pPr>
              <a:lnSpc>
                <a:spcPct val="107000"/>
              </a:lnSpc>
              <a:spcAft>
                <a:spcPts val="800"/>
              </a:spcAft>
            </a:pPr>
            <a:r>
              <a:rPr lang="en-ZA" sz="2400" i="1" kern="0" dirty="0">
                <a:solidFill>
                  <a:srgbClr val="FFFF00"/>
                </a:solidFill>
                <a:effectLst/>
                <a:latin typeface="Calibri" panose="020F0502020204030204" pitchFamily="34" charset="0"/>
                <a:ea typeface="Times New Roman" panose="02020603050405020304" pitchFamily="18" charset="0"/>
                <a:cs typeface="Times New Roman" panose="02020603050405020304" pitchFamily="18" charset="0"/>
              </a:rPr>
              <a:t>1 Corinthians 14:26-28 NLT</a:t>
            </a:r>
            <a:endParaRPr lang="en-ZA" sz="2400" kern="100" dirty="0">
              <a:solidFill>
                <a:srgbClr val="FFFF00"/>
              </a:solidFill>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ZA" sz="2400" i="1" kern="0" dirty="0">
                <a:effectLst/>
                <a:latin typeface="Calibri" panose="020F0502020204030204" pitchFamily="34" charset="0"/>
                <a:ea typeface="Times New Roman" panose="02020603050405020304" pitchFamily="18" charset="0"/>
                <a:cs typeface="Times New Roman" panose="02020603050405020304" pitchFamily="18" charset="0"/>
              </a:rPr>
              <a:t>[26] Well, my brothers and sisters, let’s summarize. When you meet together, one will sing, another will teach, another will tell some special revelation God has given, </a:t>
            </a:r>
            <a:r>
              <a:rPr lang="en-ZA" sz="2400" b="1" i="1" kern="0" dirty="0">
                <a:effectLst/>
                <a:latin typeface="Calibri" panose="020F0502020204030204" pitchFamily="34" charset="0"/>
                <a:ea typeface="Times New Roman" panose="02020603050405020304" pitchFamily="18" charset="0"/>
                <a:cs typeface="Times New Roman" panose="02020603050405020304" pitchFamily="18" charset="0"/>
              </a:rPr>
              <a:t>one will speak in tongues,</a:t>
            </a:r>
            <a:r>
              <a:rPr lang="en-ZA" sz="2400" i="1" kern="0" dirty="0">
                <a:effectLst/>
                <a:latin typeface="Calibri" panose="020F0502020204030204" pitchFamily="34" charset="0"/>
                <a:ea typeface="Times New Roman" panose="02020603050405020304" pitchFamily="18" charset="0"/>
                <a:cs typeface="Times New Roman" panose="02020603050405020304" pitchFamily="18" charset="0"/>
              </a:rPr>
              <a:t> and another will interpret what is said. </a:t>
            </a:r>
            <a:r>
              <a:rPr lang="en-ZA" sz="2400" b="1" i="1" kern="0" dirty="0">
                <a:effectLst/>
                <a:latin typeface="Calibri" panose="020F0502020204030204" pitchFamily="34" charset="0"/>
                <a:ea typeface="Times New Roman" panose="02020603050405020304" pitchFamily="18" charset="0"/>
                <a:cs typeface="Times New Roman" panose="02020603050405020304" pitchFamily="18" charset="0"/>
              </a:rPr>
              <a:t>But everything that is done must strengthen all of you</a:t>
            </a:r>
            <a:r>
              <a:rPr lang="en-ZA" sz="2400" i="1" kern="0" dirty="0">
                <a:effectLst/>
                <a:latin typeface="Calibri" panose="020F0502020204030204" pitchFamily="34" charset="0"/>
                <a:ea typeface="Times New Roman" panose="02020603050405020304" pitchFamily="18" charset="0"/>
                <a:cs typeface="Times New Roman" panose="02020603050405020304" pitchFamily="18" charset="0"/>
              </a:rPr>
              <a:t>. [27] </a:t>
            </a:r>
            <a:r>
              <a:rPr lang="en-ZA" sz="2400" b="1" i="1" u="sng" kern="0" dirty="0">
                <a:effectLst/>
                <a:latin typeface="Calibri" panose="020F0502020204030204" pitchFamily="34" charset="0"/>
                <a:ea typeface="Times New Roman" panose="02020603050405020304" pitchFamily="18" charset="0"/>
                <a:cs typeface="Times New Roman" panose="02020603050405020304" pitchFamily="18" charset="0"/>
              </a:rPr>
              <a:t>No more than two or three should speak in </a:t>
            </a:r>
            <a:r>
              <a:rPr lang="en-ZA" sz="2400" b="1" i="1" kern="0" dirty="0">
                <a:effectLst/>
                <a:latin typeface="Calibri" panose="020F0502020204030204" pitchFamily="34" charset="0"/>
                <a:ea typeface="Times New Roman" panose="02020603050405020304" pitchFamily="18" charset="0"/>
                <a:cs typeface="Times New Roman" panose="02020603050405020304" pitchFamily="18" charset="0"/>
              </a:rPr>
              <a:t>tongues. They must speak one at a time, and someone must interpret what they say.</a:t>
            </a:r>
            <a:r>
              <a:rPr lang="en-ZA" sz="2400" i="1" kern="0" dirty="0">
                <a:effectLst/>
                <a:latin typeface="Calibri" panose="020F0502020204030204" pitchFamily="34" charset="0"/>
                <a:ea typeface="Times New Roman" panose="02020603050405020304" pitchFamily="18" charset="0"/>
                <a:cs typeface="Times New Roman" panose="02020603050405020304" pitchFamily="18" charset="0"/>
              </a:rPr>
              <a:t> [28] But if no one is present who can interpret, they must be silent in your church meeting and speak in tongues to God privately.</a:t>
            </a:r>
            <a:endParaRPr lang="en-ZA" sz="24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7727C9E6-DF4E-4122-FF15-0E4F9D1D26A6}"/>
              </a:ext>
            </a:extLst>
          </p:cNvPr>
          <p:cNvSpPr txBox="1"/>
          <p:nvPr/>
        </p:nvSpPr>
        <p:spPr>
          <a:xfrm>
            <a:off x="961053" y="4365873"/>
            <a:ext cx="10297206" cy="1761188"/>
          </a:xfrm>
          <a:prstGeom prst="rect">
            <a:avLst/>
          </a:prstGeom>
          <a:noFill/>
        </p:spPr>
        <p:txBody>
          <a:bodyPr wrap="square">
            <a:spAutoFit/>
          </a:bodyPr>
          <a:lstStyle/>
          <a:p>
            <a:pPr>
              <a:lnSpc>
                <a:spcPct val="107000"/>
              </a:lnSpc>
              <a:spcAft>
                <a:spcPts val="800"/>
              </a:spcAft>
            </a:pPr>
            <a:r>
              <a:rPr lang="en-ZA" sz="2400" i="1" kern="0" dirty="0">
                <a:solidFill>
                  <a:srgbClr val="FFFF00"/>
                </a:solidFill>
                <a:effectLst/>
                <a:latin typeface="Calibri" panose="020F0502020204030204" pitchFamily="34" charset="0"/>
                <a:ea typeface="Times New Roman" panose="02020603050405020304" pitchFamily="18" charset="0"/>
                <a:cs typeface="Times New Roman" panose="02020603050405020304" pitchFamily="18" charset="0"/>
              </a:rPr>
              <a:t>1 Corinthians 14:39-40 NLT</a:t>
            </a:r>
            <a:endParaRPr lang="en-ZA" sz="2400" kern="100" dirty="0">
              <a:solidFill>
                <a:srgbClr val="FFFF00"/>
              </a:solidFill>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ZA" sz="2400" i="1" kern="0" dirty="0">
                <a:effectLst/>
                <a:latin typeface="Calibri" panose="020F0502020204030204" pitchFamily="34" charset="0"/>
                <a:ea typeface="Times New Roman" panose="02020603050405020304" pitchFamily="18" charset="0"/>
                <a:cs typeface="Times New Roman" panose="02020603050405020304" pitchFamily="18" charset="0"/>
              </a:rPr>
              <a:t>[39] So, my dear brothers and sisters, be eager to prophesy, and </a:t>
            </a:r>
            <a:r>
              <a:rPr lang="en-ZA" sz="2400" b="1" i="1" kern="0" dirty="0">
                <a:effectLst/>
                <a:latin typeface="Calibri" panose="020F0502020204030204" pitchFamily="34" charset="0"/>
                <a:ea typeface="Times New Roman" panose="02020603050405020304" pitchFamily="18" charset="0"/>
                <a:cs typeface="Times New Roman" panose="02020603050405020304" pitchFamily="18" charset="0"/>
              </a:rPr>
              <a:t>don’t forbid speaking in tongues</a:t>
            </a:r>
            <a:r>
              <a:rPr lang="en-ZA" sz="2400" i="1" kern="0" dirty="0">
                <a:effectLst/>
                <a:latin typeface="Calibri" panose="020F0502020204030204" pitchFamily="34" charset="0"/>
                <a:ea typeface="Times New Roman" panose="02020603050405020304" pitchFamily="18" charset="0"/>
                <a:cs typeface="Times New Roman" panose="02020603050405020304" pitchFamily="18" charset="0"/>
              </a:rPr>
              <a:t>. [40] But be sure that everything is done properly and in order.</a:t>
            </a:r>
            <a:endParaRPr lang="en-ZA" sz="24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36057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96B24"/>
      </a:accent1>
      <a:accent2>
        <a:srgbClr val="4EA72E"/>
      </a:accent2>
      <a:accent3>
        <a:srgbClr val="156082"/>
      </a:accent3>
      <a:accent4>
        <a:srgbClr val="0F9ED5"/>
      </a:accent4>
      <a:accent5>
        <a:srgbClr val="A02B93"/>
      </a:accent5>
      <a:accent6>
        <a:srgbClr val="E97132"/>
      </a:accent6>
      <a:hlink>
        <a:srgbClr val="538D9D"/>
      </a:hlink>
      <a:folHlink>
        <a:srgbClr val="A5738E"/>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C0A3E416-13B0-4CFE-8B85-8989D8AEFB51}"/>
    </a:ext>
  </a:extLst>
</a:theme>
</file>

<file path=docProps/app.xml><?xml version="1.0" encoding="utf-8"?>
<Properties xmlns="http://schemas.openxmlformats.org/officeDocument/2006/extended-properties" xmlns:vt="http://schemas.openxmlformats.org/officeDocument/2006/docPropsVTypes">
  <Template>Office Theme</Template>
  <TotalTime>11</TotalTime>
  <Words>1013</Words>
  <Application>Microsoft Office PowerPoint</Application>
  <PresentationFormat>Widescreen</PresentationFormat>
  <Paragraphs>19</Paragraphs>
  <Slides>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Aptos</vt:lpstr>
      <vt:lpstr>Aptos Display</vt:lpstr>
      <vt:lpstr>Arial</vt:lpstr>
      <vt:lpstr>Calibri</vt:lpstr>
      <vt:lpstr>Office Theme</vt:lpstr>
      <vt:lpstr>Speaking in Tongues</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Speaking in Tongues</dc:title>
  <dc:creator>Douglas Macfarlane</dc:creator>
  <cp:lastModifiedBy>Douglas Macfarlane</cp:lastModifiedBy>
  <cp:revision>1</cp:revision>
  <dcterms:created xsi:type="dcterms:W3CDTF">2024-03-17T06:29:48Z</dcterms:created>
  <dcterms:modified xsi:type="dcterms:W3CDTF">2024-03-17T06:41:10Z</dcterms:modified>
</cp:coreProperties>
</file>