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71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325BF-407B-4BEF-B94D-6A5BBD173104}" type="datetimeFigureOut">
              <a:rPr lang="en-US" smtClean="0"/>
              <a:pPr/>
              <a:t>02-Aug-19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500" b="1" dirty="0" smtClean="0"/>
              <a:t>• The Gifts of the Holy Spirit</a:t>
            </a:r>
          </a:p>
          <a:p>
            <a:pPr>
              <a:buNone/>
            </a:pPr>
            <a:endParaRPr lang="en-US" sz="3500" b="1" dirty="0" smtClean="0"/>
          </a:p>
          <a:p>
            <a:pPr>
              <a:buNone/>
            </a:pPr>
            <a:r>
              <a:rPr lang="en-US" dirty="0" smtClean="0"/>
              <a:t>I Corinthians 12:7-11</a:t>
            </a:r>
          </a:p>
          <a:p>
            <a:pPr>
              <a:buNone/>
            </a:pPr>
            <a:r>
              <a:rPr lang="en-US" b="1" baseline="30000" dirty="0" smtClean="0"/>
              <a:t>7 </a:t>
            </a:r>
            <a:r>
              <a:rPr lang="en-US" dirty="0" smtClean="0"/>
              <a:t>But </a:t>
            </a:r>
            <a:r>
              <a:rPr lang="en-US" u="sng" dirty="0" smtClean="0"/>
              <a:t>to each one </a:t>
            </a:r>
            <a:r>
              <a:rPr lang="en-US" dirty="0" smtClean="0"/>
              <a:t>is given the manifestation of the Spirit for the </a:t>
            </a:r>
            <a:r>
              <a:rPr lang="en-US" u="sng" dirty="0" smtClean="0"/>
              <a:t>common good</a:t>
            </a:r>
            <a:r>
              <a:rPr lang="en-US" dirty="0" smtClean="0"/>
              <a:t>.</a:t>
            </a:r>
            <a:r>
              <a:rPr lang="en-US" b="1" baseline="30000" dirty="0" smtClean="0"/>
              <a:t>8 </a:t>
            </a:r>
            <a:r>
              <a:rPr lang="en-US" dirty="0" smtClean="0"/>
              <a:t>For to one is given the </a:t>
            </a:r>
            <a:r>
              <a:rPr lang="en-US" dirty="0" smtClean="0">
                <a:solidFill>
                  <a:srgbClr val="FFFF00"/>
                </a:solidFill>
              </a:rPr>
              <a:t>word of wisdom </a:t>
            </a:r>
            <a:r>
              <a:rPr lang="en-US" dirty="0" smtClean="0"/>
              <a:t>through the Spirit, and to another the </a:t>
            </a:r>
            <a:r>
              <a:rPr lang="en-US" dirty="0" smtClean="0">
                <a:solidFill>
                  <a:srgbClr val="FFFF00"/>
                </a:solidFill>
              </a:rPr>
              <a:t>word of knowledge </a:t>
            </a:r>
            <a:r>
              <a:rPr lang="en-US" dirty="0" smtClean="0"/>
              <a:t>according to the same Spirit; </a:t>
            </a:r>
            <a:r>
              <a:rPr lang="en-US" b="1" baseline="30000" dirty="0" smtClean="0"/>
              <a:t>9 </a:t>
            </a:r>
            <a:r>
              <a:rPr lang="en-US" dirty="0" smtClean="0"/>
              <a:t>to another </a:t>
            </a:r>
            <a:r>
              <a:rPr lang="en-US" dirty="0" smtClean="0">
                <a:solidFill>
                  <a:srgbClr val="FFFF00"/>
                </a:solidFill>
              </a:rPr>
              <a:t>faith</a:t>
            </a:r>
            <a:r>
              <a:rPr lang="en-US" dirty="0" smtClean="0"/>
              <a:t> by the same Spirit, and to another </a:t>
            </a:r>
            <a:r>
              <a:rPr lang="en-US" dirty="0" smtClean="0">
                <a:solidFill>
                  <a:srgbClr val="FFFF00"/>
                </a:solidFill>
              </a:rPr>
              <a:t>gifts of healing</a:t>
            </a:r>
            <a:r>
              <a:rPr lang="en-US" dirty="0" smtClean="0"/>
              <a:t> by the one Spirit, </a:t>
            </a:r>
            <a:r>
              <a:rPr lang="en-US" b="1" baseline="30000" dirty="0" smtClean="0"/>
              <a:t>10 </a:t>
            </a:r>
            <a:r>
              <a:rPr lang="en-US" dirty="0" smtClean="0"/>
              <a:t>and to another the </a:t>
            </a:r>
            <a:r>
              <a:rPr lang="en-US" dirty="0" smtClean="0">
                <a:solidFill>
                  <a:srgbClr val="FFFF00"/>
                </a:solidFill>
              </a:rPr>
              <a:t>effecting of miracles</a:t>
            </a:r>
            <a:r>
              <a:rPr lang="en-US" dirty="0" smtClean="0"/>
              <a:t>, and to another </a:t>
            </a:r>
            <a:r>
              <a:rPr lang="en-US" dirty="0" smtClean="0">
                <a:solidFill>
                  <a:srgbClr val="FFFF00"/>
                </a:solidFill>
              </a:rPr>
              <a:t>prophecy</a:t>
            </a:r>
            <a:r>
              <a:rPr lang="en-US" dirty="0" smtClean="0"/>
              <a:t>, and to another the</a:t>
            </a:r>
            <a:r>
              <a:rPr lang="en-US" dirty="0" smtClean="0">
                <a:solidFill>
                  <a:srgbClr val="FFFF00"/>
                </a:solidFill>
              </a:rPr>
              <a:t> distinguishing of spirits</a:t>
            </a:r>
            <a:r>
              <a:rPr lang="en-US" dirty="0" smtClean="0"/>
              <a:t>, to another </a:t>
            </a:r>
            <a:r>
              <a:rPr lang="en-US" i="1" dirty="0" smtClean="0">
                <a:solidFill>
                  <a:srgbClr val="FFFF00"/>
                </a:solidFill>
              </a:rPr>
              <a:t>various</a:t>
            </a:r>
            <a:r>
              <a:rPr lang="en-US" dirty="0" smtClean="0">
                <a:solidFill>
                  <a:srgbClr val="FFFF00"/>
                </a:solidFill>
              </a:rPr>
              <a:t> kinds of tongues</a:t>
            </a:r>
            <a:r>
              <a:rPr lang="en-US" dirty="0" smtClean="0"/>
              <a:t>, and to another </a:t>
            </a:r>
            <a:r>
              <a:rPr lang="en-US" dirty="0" smtClean="0">
                <a:solidFill>
                  <a:srgbClr val="FFFF00"/>
                </a:solidFill>
              </a:rPr>
              <a:t>the interpretation of tongues</a:t>
            </a:r>
            <a:r>
              <a:rPr lang="en-US" dirty="0" smtClean="0"/>
              <a:t>. </a:t>
            </a:r>
            <a:r>
              <a:rPr lang="en-US" b="1" baseline="30000" dirty="0" smtClean="0"/>
              <a:t>11 </a:t>
            </a:r>
            <a:r>
              <a:rPr lang="en-US" dirty="0" smtClean="0"/>
              <a:t>But one and the same Spirit works all these things, distributing </a:t>
            </a:r>
            <a:r>
              <a:rPr lang="en-US" u="sng" dirty="0" smtClean="0"/>
              <a:t>to each one </a:t>
            </a:r>
            <a:r>
              <a:rPr lang="en-US" dirty="0" smtClean="0"/>
              <a:t>individually just as </a:t>
            </a:r>
            <a:r>
              <a:rPr lang="en-US" u="sng" dirty="0" smtClean="0"/>
              <a:t>He wills</a:t>
            </a:r>
            <a:r>
              <a:rPr lang="en-US" dirty="0" smtClean="0"/>
              <a:t>.</a:t>
            </a:r>
            <a:r>
              <a:rPr lang="en-US" b="1" dirty="0" smtClean="0"/>
              <a:t>  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Revelation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the word of wisdom 2) the word of knowledge </a:t>
            </a:r>
          </a:p>
          <a:p>
            <a:pPr>
              <a:buNone/>
            </a:pPr>
            <a:r>
              <a:rPr lang="en-US" sz="2800" dirty="0" smtClean="0"/>
              <a:t>       and 3) the distinguishing of spirits</a:t>
            </a:r>
          </a:p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Power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faith  2) the working of miracles and 3) gifts of healing</a:t>
            </a:r>
          </a:p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Inspirational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prophecy 2) tongues and 3) interpretation of tongues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b="1" u="sng" dirty="0" smtClean="0"/>
              <a:t>The Inspirational gifts</a:t>
            </a: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Prophecy</a:t>
            </a:r>
            <a:r>
              <a:rPr lang="en-US" sz="2800" dirty="0" smtClean="0"/>
              <a:t> is </a:t>
            </a:r>
            <a:r>
              <a:rPr lang="en-US" sz="2800" dirty="0" smtClean="0">
                <a:solidFill>
                  <a:srgbClr val="FFFF00"/>
                </a:solidFill>
              </a:rPr>
              <a:t>supernatural utterance in </a:t>
            </a:r>
            <a:r>
              <a:rPr lang="en-US" sz="2800" dirty="0" smtClean="0">
                <a:solidFill>
                  <a:srgbClr val="FFFF00"/>
                </a:solidFill>
              </a:rPr>
              <a:t>the </a:t>
            </a:r>
            <a:r>
              <a:rPr lang="en-US" sz="2800" dirty="0" smtClean="0">
                <a:solidFill>
                  <a:srgbClr val="FFFF00"/>
                </a:solidFill>
              </a:rPr>
              <a:t>known language </a:t>
            </a:r>
            <a:r>
              <a:rPr lang="en-US" sz="2800" dirty="0" smtClean="0"/>
              <a:t>of the people present</a:t>
            </a:r>
          </a:p>
          <a:p>
            <a:pPr>
              <a:buNone/>
            </a:pPr>
            <a:r>
              <a:rPr lang="en-US" sz="2800" dirty="0" smtClean="0"/>
              <a:t>   1 </a:t>
            </a:r>
            <a:r>
              <a:rPr lang="en-US" sz="2800" dirty="0" err="1" smtClean="0"/>
              <a:t>Cor</a:t>
            </a:r>
            <a:r>
              <a:rPr lang="en-US" sz="2800" dirty="0" smtClean="0"/>
              <a:t> 14:3  It is for </a:t>
            </a:r>
            <a:r>
              <a:rPr lang="en-US" sz="2800" dirty="0" smtClean="0"/>
              <a:t>  Building </a:t>
            </a:r>
            <a:r>
              <a:rPr lang="en-US" sz="2800" dirty="0" smtClean="0"/>
              <a:t>up (edification)</a:t>
            </a:r>
          </a:p>
          <a:p>
            <a:pPr>
              <a:buNone/>
            </a:pPr>
            <a:r>
              <a:rPr lang="en-US" sz="2800" dirty="0" smtClean="0"/>
              <a:t>                                     </a:t>
            </a:r>
            <a:r>
              <a:rPr lang="en-US" sz="2800" dirty="0" smtClean="0"/>
              <a:t>  Stirring </a:t>
            </a:r>
            <a:r>
              <a:rPr lang="en-US" sz="2800" dirty="0" smtClean="0"/>
              <a:t>up (exhortation)</a:t>
            </a:r>
          </a:p>
          <a:p>
            <a:pPr>
              <a:buNone/>
            </a:pPr>
            <a:r>
              <a:rPr lang="en-US" sz="2800" dirty="0" smtClean="0"/>
              <a:t>                             </a:t>
            </a:r>
            <a:r>
              <a:rPr lang="en-US" sz="2800" dirty="0" smtClean="0"/>
              <a:t>and   Cheering </a:t>
            </a:r>
            <a:r>
              <a:rPr lang="en-US" sz="2800" dirty="0" smtClean="0"/>
              <a:t>up (consolation)</a:t>
            </a: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Various kinds of tongues </a:t>
            </a:r>
            <a:r>
              <a:rPr lang="en-US" sz="2800" dirty="0" smtClean="0"/>
              <a:t>are</a:t>
            </a:r>
            <a:r>
              <a:rPr lang="en-US" sz="2800" dirty="0" smtClean="0">
                <a:solidFill>
                  <a:srgbClr val="FFFF00"/>
                </a:solidFill>
              </a:rPr>
              <a:t> supernatural utterances in an unknown language </a:t>
            </a:r>
            <a:endParaRPr lang="en-US" sz="28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   </a:t>
            </a:r>
            <a:r>
              <a:rPr lang="en-US" sz="2800" dirty="0" smtClean="0"/>
              <a:t>for </a:t>
            </a:r>
            <a:r>
              <a:rPr lang="en-US" sz="2800" u="sng" dirty="0" smtClean="0"/>
              <a:t>private</a:t>
            </a:r>
            <a:r>
              <a:rPr lang="en-US" sz="2800" dirty="0" smtClean="0"/>
              <a:t> </a:t>
            </a:r>
            <a:r>
              <a:rPr lang="en-US" sz="2800" dirty="0" smtClean="0"/>
              <a:t>use and </a:t>
            </a:r>
          </a:p>
          <a:p>
            <a:pPr>
              <a:buNone/>
            </a:pPr>
            <a:r>
              <a:rPr lang="en-US" sz="2800" dirty="0" smtClean="0"/>
              <a:t>    for </a:t>
            </a:r>
            <a:r>
              <a:rPr lang="en-US" sz="2800" u="sng" dirty="0" smtClean="0"/>
              <a:t>public</a:t>
            </a:r>
            <a:r>
              <a:rPr lang="en-US" sz="2800" dirty="0" smtClean="0"/>
              <a:t> </a:t>
            </a:r>
            <a:r>
              <a:rPr lang="en-US" sz="2800" dirty="0" smtClean="0"/>
              <a:t>use.</a:t>
            </a: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Interpretation of tongues </a:t>
            </a:r>
            <a:r>
              <a:rPr lang="en-US" sz="2800" dirty="0" smtClean="0">
                <a:solidFill>
                  <a:srgbClr val="FFFF00"/>
                </a:solidFill>
              </a:rPr>
              <a:t>is the supernaturally received </a:t>
            </a:r>
            <a:r>
              <a:rPr lang="en-US" sz="2800" u="sng" dirty="0" smtClean="0">
                <a:solidFill>
                  <a:srgbClr val="FFFF00"/>
                </a:solidFill>
              </a:rPr>
              <a:t>meaning</a:t>
            </a:r>
            <a:r>
              <a:rPr lang="en-US" sz="2800" dirty="0" smtClean="0">
                <a:solidFill>
                  <a:srgbClr val="FFFF00"/>
                </a:solidFill>
              </a:rPr>
              <a:t> of a message in tongues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A few </a:t>
            </a:r>
            <a:r>
              <a:rPr lang="en-US" sz="2800" dirty="0" smtClean="0"/>
              <a:t>more </a:t>
            </a:r>
            <a:r>
              <a:rPr lang="en-US" sz="2800" dirty="0" smtClean="0"/>
              <a:t>general points:</a:t>
            </a:r>
          </a:p>
          <a:p>
            <a:pPr>
              <a:buNone/>
            </a:pPr>
            <a:r>
              <a:rPr lang="en-US" sz="2800" dirty="0" smtClean="0"/>
              <a:t>• Don’t be scared of supernatural manifestations of the Holy Spirit. God is a supernatural God.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• The gifts of the Holy Spirit </a:t>
            </a:r>
            <a:r>
              <a:rPr lang="en-US" sz="2800" dirty="0" smtClean="0">
                <a:solidFill>
                  <a:srgbClr val="FFFF00"/>
                </a:solidFill>
              </a:rPr>
              <a:t>need to be ministered n love </a:t>
            </a:r>
          </a:p>
          <a:p>
            <a:pPr>
              <a:buNone/>
            </a:pPr>
            <a:endParaRPr lang="en-US" sz="28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dirty="0" smtClean="0">
                <a:solidFill>
                  <a:srgbClr val="FFFF00"/>
                </a:solidFill>
              </a:rPr>
              <a:t>A warning </a:t>
            </a:r>
            <a:r>
              <a:rPr lang="en-US" sz="2800" dirty="0" smtClean="0"/>
              <a:t>from Matthew </a:t>
            </a:r>
            <a:r>
              <a:rPr lang="en-US" sz="2800" dirty="0" smtClean="0"/>
              <a:t>7:21-23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dirty="0" smtClean="0">
                <a:solidFill>
                  <a:srgbClr val="FFFF00"/>
                </a:solidFill>
              </a:rPr>
              <a:t>Earnestly desire </a:t>
            </a:r>
            <a:r>
              <a:rPr lang="en-US" sz="2800" dirty="0" smtClean="0"/>
              <a:t>spiritual gifts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239</Words>
  <Application>Microsoft Office PowerPoint</Application>
  <PresentationFormat>On-screen Show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The Gifts of the Holy Spirit Pt 3</vt:lpstr>
      <vt:lpstr>The Gifts of the Holy Spirit Pt 3</vt:lpstr>
      <vt:lpstr>The Gifts of the Holy Spirit Pt 3</vt:lpstr>
      <vt:lpstr>The Gifts of the Holy Spirit Pt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26</cp:revision>
  <dcterms:created xsi:type="dcterms:W3CDTF">2019-07-12T13:43:15Z</dcterms:created>
  <dcterms:modified xsi:type="dcterms:W3CDTF">2019-08-02T14:44:17Z</dcterms:modified>
</cp:coreProperties>
</file>