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3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5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33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B88D7-F15F-43EF-BB56-16D706484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BBE69-F55F-47CA-932B-879C4F0AE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12AA9-18C5-425C-8EBA-0DDE216C4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8A4D4-CB8F-4C04-A891-0066658697BD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801B6-5400-46B5-B79D-05C899A8E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E9C2E-B46D-427C-ABC4-F595CEB0A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A399-5F5D-4FC4-B1D4-9A3D83270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15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7C822-138A-4A82-9C5E-7E60E4CCB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ECE0B5-3A22-448C-86C1-31C970ADE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75970-2F41-40DD-9329-CBEA02E8D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8A4D4-CB8F-4C04-A891-0066658697BD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AB75D-ACCF-4D4B-A2E8-5953E578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624D7-3DE4-40A7-8636-330E9CE27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A399-5F5D-4FC4-B1D4-9A3D83270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08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E8CBF0-3A94-4CA4-AB7A-4E6ACD9A6C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CDE95A-0F9F-4BE7-8F61-3729D42645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8D925-CDCA-4F7D-9865-EA944648B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8A4D4-CB8F-4C04-A891-0066658697BD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753F2-1182-45F6-8FB7-7EA740A8B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9C0C1-30B7-41B8-A975-9170EABA8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A399-5F5D-4FC4-B1D4-9A3D83270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192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01679-3CFB-499E-8865-122CC45F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BC36-65D9-40A1-BE66-78845A618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9DEC6-7D1D-4ADA-94AD-7A77BF65C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8A4D4-CB8F-4C04-A891-0066658697BD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D555F-C269-4EAB-8C81-1995F184C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687DF-DE4A-4950-8766-87DD160AF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A399-5F5D-4FC4-B1D4-9A3D83270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711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061A3-CA6F-4DE0-A1CB-2E3AE9E1E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E0C71-E308-4062-A70C-01E1267C8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FABF-9DEE-4454-AB2B-9E529F2F4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8A4D4-CB8F-4C04-A891-0066658697BD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0AF92-3FC9-4959-982A-BABBCD096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70F1D-E1E9-4879-B7F3-3139D2A75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A399-5F5D-4FC4-B1D4-9A3D83270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96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DB98D-4C0F-4D00-AD9E-7AA42FCF5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53456-C25E-4B5D-87C0-3814DD259E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16381A-0D7E-49C6-ABEA-1E189ED85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3D173-6678-46E5-A10D-4985F259F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8A4D4-CB8F-4C04-A891-0066658697BD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A35B11-4F92-4D22-8179-041C6A688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342109-42B7-4774-B894-285983C0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A399-5F5D-4FC4-B1D4-9A3D83270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207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904C4-4513-4A58-8BBE-AC9AA5FD3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EB954-28B3-472A-932A-AA547B3A2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15582-66FE-474A-A6D1-BBC72F8D8C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045ABE-7C33-46AC-898D-DF0325A286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2C89EE-A6BA-45DA-BFC6-B5790C5ABF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28F8A2-1903-449A-A16B-97F169D56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8A4D4-CB8F-4C04-A891-0066658697BD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6FCDCD-12F7-4B4A-8660-9DD8D1F7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9A9063-BC2D-4109-9811-0D6B7DC2B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A399-5F5D-4FC4-B1D4-9A3D83270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5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5B656-011A-487F-9632-BB82E1787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9EBBDA-1B7D-460A-AAE8-6C7F23CF0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8A4D4-CB8F-4C04-A891-0066658697BD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D36DF9-FB8F-4659-AF94-B4E9EC3CE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049AC4-301D-425C-8095-46F87C96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A399-5F5D-4FC4-B1D4-9A3D83270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173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87D049-4247-484E-8280-15031EB9B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8A4D4-CB8F-4C04-A891-0066658697BD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8656A8-D2C3-49CB-A6B3-3660D6360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4E3C73-BFD7-4EE0-A279-536D2B6F2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A399-5F5D-4FC4-B1D4-9A3D83270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835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D6F8E-BDDD-4BD6-9F90-54D0DDB9D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7920D-FD25-4E29-8A58-B76A46578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FDBBEC-9590-47D8-941D-F67568817D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370FF-08AD-453B-BE54-791A68DC2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8A4D4-CB8F-4C04-A891-0066658697BD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C08D49-4834-4CAD-ACC6-4D882BB25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18032D-A8EB-46EE-841D-C938A52B4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A399-5F5D-4FC4-B1D4-9A3D83270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66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14DEB-7DE7-455D-B142-29D5B6BF0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471F3B-70DD-419E-A08A-6CA9161418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73E7B-BD73-4AAD-BE08-C1C94406C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DFA926-B0EE-4FAC-9311-914648C12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8A4D4-CB8F-4C04-A891-0066658697BD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51DEBF-78DC-48BC-A16D-60BA949C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EBE04-44BC-47E8-8419-AF1752D55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A399-5F5D-4FC4-B1D4-9A3D83270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2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73C947-FD23-42D3-8AA3-9A253F5B2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D90544-C8ED-43BB-A820-BD2FD3749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603CC-B751-4BE4-81F5-AA016F8E7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8A4D4-CB8F-4C04-A891-0066658697BD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58C052-62EC-47B6-BD15-A1F59A9AD5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83EEF-E329-4E7D-9ED3-AB946EA2F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3A399-5F5D-4FC4-B1D4-9A3D83270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359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79B7B-D36C-4EC8-8FFB-9D7831D2DF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9F700D-F093-48D2-A723-B6DE75A5ED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0322E5-33E8-482C-800A-D0F2E14B4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025" y="73330"/>
            <a:ext cx="9682619" cy="6656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B8390B-322E-4D47-9367-76B0176115A4}"/>
              </a:ext>
            </a:extLst>
          </p:cNvPr>
          <p:cNvSpPr txBox="1"/>
          <p:nvPr/>
        </p:nvSpPr>
        <p:spPr>
          <a:xfrm>
            <a:off x="300624" y="257996"/>
            <a:ext cx="731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latin typeface="Engravers MT" panose="02090707080505020304" pitchFamily="18" charset="0"/>
              </a:rPr>
              <a:t>God-Breathed Series on the HOLY SPIRIT</a:t>
            </a:r>
            <a:endParaRPr lang="en-US" dirty="0">
              <a:latin typeface="Engravers MT" panose="020907070805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25A80C-A17E-4E9B-B0D1-1AA4C9D43AA5}"/>
              </a:ext>
            </a:extLst>
          </p:cNvPr>
          <p:cNvSpPr txBox="1"/>
          <p:nvPr/>
        </p:nvSpPr>
        <p:spPr>
          <a:xfrm>
            <a:off x="6684723" y="4429919"/>
            <a:ext cx="4521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dirty="0">
                <a:latin typeface="Engravers MT" panose="02090707080505020304" pitchFamily="18" charset="0"/>
              </a:rPr>
              <a:t>How Can I “</a:t>
            </a:r>
            <a:r>
              <a:rPr lang="en-ZA" sz="3600" dirty="0">
                <a:solidFill>
                  <a:srgbClr val="0070C0"/>
                </a:solidFill>
                <a:latin typeface="Engravers MT" panose="02090707080505020304" pitchFamily="18" charset="0"/>
              </a:rPr>
              <a:t>live in </a:t>
            </a:r>
          </a:p>
          <a:p>
            <a:pPr algn="ctr"/>
            <a:r>
              <a:rPr lang="en-ZA" sz="3600" dirty="0">
                <a:solidFill>
                  <a:srgbClr val="0070C0"/>
                </a:solidFill>
                <a:latin typeface="Engravers MT" panose="02090707080505020304" pitchFamily="18" charset="0"/>
              </a:rPr>
              <a:t>the spirit</a:t>
            </a:r>
            <a:r>
              <a:rPr lang="en-ZA" sz="3600" dirty="0">
                <a:latin typeface="Engravers MT" panose="02090707080505020304" pitchFamily="18" charset="0"/>
              </a:rPr>
              <a:t>”?</a:t>
            </a:r>
            <a:endParaRPr lang="en-US" sz="3600" dirty="0">
              <a:latin typeface="Engravers MT" panose="0209070708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49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B15050-EACB-4691-81C3-457C0BF9B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42" y="90183"/>
            <a:ext cx="2932430" cy="2017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79F4AC-0AA6-4916-9765-A929BB642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339" y="410790"/>
            <a:ext cx="4572396" cy="49991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959EC8-5447-4F5B-988A-780100909758}"/>
              </a:ext>
            </a:extLst>
          </p:cNvPr>
          <p:cNvCxnSpPr/>
          <p:nvPr/>
        </p:nvCxnSpPr>
        <p:spPr>
          <a:xfrm>
            <a:off x="3356975" y="1099158"/>
            <a:ext cx="844254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F7A12D0-C8D8-4E1E-9E1B-6D61581A09F6}"/>
              </a:ext>
            </a:extLst>
          </p:cNvPr>
          <p:cNvSpPr txBox="1"/>
          <p:nvPr/>
        </p:nvSpPr>
        <p:spPr>
          <a:xfrm>
            <a:off x="1730877" y="1637913"/>
            <a:ext cx="107598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G.</a:t>
            </a:r>
            <a:r>
              <a:rPr lang="en-ZA" sz="6000" dirty="0">
                <a:latin typeface="Engravers MT" panose="02090707080505020304" pitchFamily="18" charset="0"/>
              </a:rPr>
              <a:t>  </a:t>
            </a:r>
            <a:r>
              <a:rPr lang="en-ZA" sz="3600" dirty="0">
                <a:latin typeface="Engravers MT" panose="02090707080505020304" pitchFamily="18" charset="0"/>
              </a:rPr>
              <a:t>minister the </a:t>
            </a:r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gifts</a:t>
            </a:r>
            <a:r>
              <a:rPr lang="en-ZA" sz="6000" dirty="0">
                <a:latin typeface="Engravers MT" panose="02090707080505020304" pitchFamily="18" charset="0"/>
              </a:rPr>
              <a:t> 			</a:t>
            </a:r>
            <a:r>
              <a:rPr lang="en-ZA" sz="3600" dirty="0">
                <a:latin typeface="Engravers MT" panose="02090707080505020304" pitchFamily="18" charset="0"/>
              </a:rPr>
              <a:t>god has given you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DA9879-D503-487F-923F-5EA8F6D7D3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8229" y="3673844"/>
            <a:ext cx="2931290" cy="29312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C2D63F-2A81-4961-9DA3-CD67232E2098}"/>
              </a:ext>
            </a:extLst>
          </p:cNvPr>
          <p:cNvSpPr txBox="1"/>
          <p:nvPr/>
        </p:nvSpPr>
        <p:spPr>
          <a:xfrm>
            <a:off x="986972" y="3962400"/>
            <a:ext cx="71410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ZA" sz="2200" dirty="0"/>
              <a:t>Which motivational gifts from Romans 12 do you have?</a:t>
            </a:r>
          </a:p>
          <a:p>
            <a:endParaRPr lang="en-ZA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ZA" sz="2200" dirty="0"/>
              <a:t>Are you operating in any gift ministries from Ephesians 4?</a:t>
            </a:r>
          </a:p>
          <a:p>
            <a:endParaRPr lang="en-ZA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ZA" sz="2200" dirty="0"/>
              <a:t>Which supernatural gifts of the Holy Spirit (described in </a:t>
            </a:r>
          </a:p>
          <a:p>
            <a:r>
              <a:rPr lang="en-ZA" sz="2200" dirty="0"/>
              <a:t>     1 Corinthians 12) are you using and/or desiring?</a:t>
            </a:r>
          </a:p>
        </p:txBody>
      </p:sp>
    </p:spTree>
    <p:extLst>
      <p:ext uri="{BB962C8B-B14F-4D97-AF65-F5344CB8AC3E}">
        <p14:creationId xmlns:p14="http://schemas.microsoft.com/office/powerpoint/2010/main" val="1763324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B15050-EACB-4691-81C3-457C0BF9B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42" y="90183"/>
            <a:ext cx="2932430" cy="2017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79F4AC-0AA6-4916-9765-A929BB642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339" y="410790"/>
            <a:ext cx="4572396" cy="49991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959EC8-5447-4F5B-988A-780100909758}"/>
              </a:ext>
            </a:extLst>
          </p:cNvPr>
          <p:cNvCxnSpPr/>
          <p:nvPr/>
        </p:nvCxnSpPr>
        <p:spPr>
          <a:xfrm>
            <a:off x="3356975" y="1099158"/>
            <a:ext cx="844254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F7A12D0-C8D8-4E1E-9E1B-6D61581A09F6}"/>
              </a:ext>
            </a:extLst>
          </p:cNvPr>
          <p:cNvSpPr txBox="1"/>
          <p:nvPr/>
        </p:nvSpPr>
        <p:spPr>
          <a:xfrm>
            <a:off x="3065372" y="1420108"/>
            <a:ext cx="61369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H.  HEAR</a:t>
            </a:r>
            <a:r>
              <a:rPr lang="en-ZA" sz="6000" dirty="0">
                <a:latin typeface="Engravers MT" panose="02090707080505020304" pitchFamily="18" charset="0"/>
              </a:rPr>
              <a:t> </a:t>
            </a:r>
            <a:r>
              <a:rPr lang="en-ZA" sz="3600" dirty="0">
                <a:latin typeface="Engravers MT" panose="02090707080505020304" pitchFamily="18" charset="0"/>
              </a:rPr>
              <a:t>him 	for yourself</a:t>
            </a:r>
            <a:endParaRPr lang="en-ZA" sz="6000" dirty="0">
              <a:latin typeface="Engravers MT" panose="020907070805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E56CC4-9CD1-41CA-B76D-3F222B3B18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51" t="3714" r="7416" b="5604"/>
          <a:stretch/>
        </p:blipFill>
        <p:spPr>
          <a:xfrm>
            <a:off x="5142377" y="3349483"/>
            <a:ext cx="4015833" cy="237827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B8D95E6-D19E-47F2-B90D-DD50885BA490}"/>
              </a:ext>
            </a:extLst>
          </p:cNvPr>
          <p:cNvSpPr/>
          <p:nvPr/>
        </p:nvSpPr>
        <p:spPr>
          <a:xfrm>
            <a:off x="9417053" y="3349483"/>
            <a:ext cx="204835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200" dirty="0"/>
              <a:t>John 10:27</a:t>
            </a:r>
          </a:p>
          <a:p>
            <a:r>
              <a:rPr lang="en-ZA" sz="2200" dirty="0"/>
              <a:t>My sheep listen to my voice; I know them, and they follow me</a:t>
            </a:r>
            <a:r>
              <a:rPr lang="en-ZA" dirty="0"/>
              <a:t>.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A9C5C0-C10A-4AF6-ACBE-0E39898451E0}"/>
              </a:ext>
            </a:extLst>
          </p:cNvPr>
          <p:cNvSpPr/>
          <p:nvPr/>
        </p:nvSpPr>
        <p:spPr>
          <a:xfrm>
            <a:off x="542479" y="3349483"/>
            <a:ext cx="434105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200" dirty="0"/>
              <a:t>Job 33: 14-16</a:t>
            </a:r>
          </a:p>
          <a:p>
            <a:r>
              <a:rPr lang="en-ZA" sz="2200" baseline="30000" dirty="0"/>
              <a:t>14 </a:t>
            </a:r>
            <a:r>
              <a:rPr lang="en-ZA" sz="2200" dirty="0"/>
              <a:t>For God speaks again and again,</a:t>
            </a:r>
          </a:p>
          <a:p>
            <a:r>
              <a:rPr lang="en-ZA" sz="2200" dirty="0"/>
              <a:t>    though people do not recognize it.</a:t>
            </a:r>
          </a:p>
          <a:p>
            <a:r>
              <a:rPr lang="en-ZA" sz="2200" baseline="30000" dirty="0"/>
              <a:t>15 </a:t>
            </a:r>
            <a:r>
              <a:rPr lang="en-ZA" sz="2200" dirty="0"/>
              <a:t>He speaks in dreams, in visions of </a:t>
            </a:r>
          </a:p>
          <a:p>
            <a:r>
              <a:rPr lang="en-ZA" sz="2200" dirty="0"/>
              <a:t>    the night, when deep sleep falls     </a:t>
            </a:r>
          </a:p>
          <a:p>
            <a:r>
              <a:rPr lang="en-ZA" sz="2200" dirty="0"/>
              <a:t>    on people as they lie in their beds.</a:t>
            </a:r>
          </a:p>
          <a:p>
            <a:r>
              <a:rPr lang="en-ZA" sz="2200" baseline="30000" dirty="0"/>
              <a:t>16</a:t>
            </a:r>
            <a:r>
              <a:rPr lang="en-ZA" sz="2200" dirty="0"/>
              <a:t> He whispers in their ears…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66904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B15050-EACB-4691-81C3-457C0BF9B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42" y="90183"/>
            <a:ext cx="2932430" cy="2017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79F4AC-0AA6-4916-9765-A929BB642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339" y="410790"/>
            <a:ext cx="4572396" cy="49991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959EC8-5447-4F5B-988A-780100909758}"/>
              </a:ext>
            </a:extLst>
          </p:cNvPr>
          <p:cNvCxnSpPr/>
          <p:nvPr/>
        </p:nvCxnSpPr>
        <p:spPr>
          <a:xfrm>
            <a:off x="3356975" y="1099158"/>
            <a:ext cx="844254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F7A12D0-C8D8-4E1E-9E1B-6D61581A09F6}"/>
              </a:ext>
            </a:extLst>
          </p:cNvPr>
          <p:cNvSpPr txBox="1"/>
          <p:nvPr/>
        </p:nvSpPr>
        <p:spPr>
          <a:xfrm>
            <a:off x="2281328" y="1694529"/>
            <a:ext cx="90312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A.</a:t>
            </a:r>
            <a:r>
              <a:rPr lang="en-ZA" sz="6000" dirty="0">
                <a:latin typeface="Engravers MT" panose="02090707080505020304" pitchFamily="18" charset="0"/>
              </a:rPr>
              <a:t>	 </a:t>
            </a:r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Amen</a:t>
            </a:r>
            <a:r>
              <a:rPr lang="en-ZA" sz="3600" dirty="0">
                <a:latin typeface="Engravers MT" panose="02090707080505020304" pitchFamily="18" charset="0"/>
              </a:rPr>
              <a:t> (LET IT BE!)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FED8ED-DE06-42C7-A7B7-776700384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0750" y="3123797"/>
            <a:ext cx="5059136" cy="335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3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C8C905-67FF-4AC7-8011-871328FF49BC}"/>
              </a:ext>
            </a:extLst>
          </p:cNvPr>
          <p:cNvSpPr txBox="1"/>
          <p:nvPr/>
        </p:nvSpPr>
        <p:spPr>
          <a:xfrm>
            <a:off x="8242125" y="151501"/>
            <a:ext cx="452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latin typeface="Engravers MT" panose="02090707080505020304" pitchFamily="18" charset="0"/>
              </a:rPr>
              <a:t>God-Breathed Series</a:t>
            </a:r>
            <a:endParaRPr lang="en-US" dirty="0">
              <a:latin typeface="Engravers MT" panose="020907070805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1861C-6B1F-40E2-87F2-42B63C44D4DF}"/>
              </a:ext>
            </a:extLst>
          </p:cNvPr>
          <p:cNvSpPr txBox="1"/>
          <p:nvPr/>
        </p:nvSpPr>
        <p:spPr>
          <a:xfrm>
            <a:off x="396657" y="553877"/>
            <a:ext cx="1139868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dirty="0">
                <a:latin typeface="Engravers MT" panose="02090707080505020304" pitchFamily="18" charset="0"/>
              </a:rPr>
              <a:t>A.	</a:t>
            </a:r>
            <a:r>
              <a:rPr lang="en-ZA" dirty="0">
                <a:latin typeface="Engravers MT" panose="02090707080505020304" pitchFamily="18" charset="0"/>
              </a:rPr>
              <a:t>choose to be </a:t>
            </a:r>
            <a:r>
              <a:rPr lang="en-ZA" sz="3600" dirty="0">
                <a:solidFill>
                  <a:srgbClr val="0070C0"/>
                </a:solidFill>
                <a:latin typeface="Engravers MT" panose="02090707080505020304" pitchFamily="18" charset="0"/>
              </a:rPr>
              <a:t>ALIVE</a:t>
            </a:r>
            <a:r>
              <a:rPr lang="en-ZA" dirty="0">
                <a:latin typeface="Engravers MT" panose="02090707080505020304" pitchFamily="18" charset="0"/>
              </a:rPr>
              <a:t> to Christ, dead to sin </a:t>
            </a:r>
          </a:p>
          <a:p>
            <a:r>
              <a:rPr lang="en-ZA" sz="3600" dirty="0">
                <a:latin typeface="Engravers MT" panose="02090707080505020304" pitchFamily="18" charset="0"/>
              </a:rPr>
              <a:t>B.	</a:t>
            </a:r>
            <a:r>
              <a:rPr lang="en-ZA" dirty="0">
                <a:latin typeface="Engravers MT" panose="02090707080505020304" pitchFamily="18" charset="0"/>
              </a:rPr>
              <a:t>be </a:t>
            </a:r>
            <a:r>
              <a:rPr lang="en-ZA" sz="3600" dirty="0">
                <a:solidFill>
                  <a:srgbClr val="0070C0"/>
                </a:solidFill>
                <a:latin typeface="Engravers MT" panose="02090707080505020304" pitchFamily="18" charset="0"/>
              </a:rPr>
              <a:t>baptized</a:t>
            </a:r>
            <a:r>
              <a:rPr lang="en-ZA" sz="3600" dirty="0">
                <a:latin typeface="Engravers MT" panose="02090707080505020304" pitchFamily="18" charset="0"/>
              </a:rPr>
              <a:t> </a:t>
            </a:r>
            <a:r>
              <a:rPr lang="en-ZA" dirty="0">
                <a:latin typeface="Engravers MT" panose="02090707080505020304" pitchFamily="18" charset="0"/>
              </a:rPr>
              <a:t>in the power of the holy spirit</a:t>
            </a:r>
            <a:endParaRPr lang="en-ZA" sz="3600" dirty="0">
              <a:latin typeface="Engravers MT" panose="02090707080505020304" pitchFamily="18" charset="0"/>
            </a:endParaRPr>
          </a:p>
          <a:p>
            <a:r>
              <a:rPr lang="en-ZA" sz="3600" dirty="0">
                <a:latin typeface="Engravers MT" panose="02090707080505020304" pitchFamily="18" charset="0"/>
              </a:rPr>
              <a:t>C.	</a:t>
            </a:r>
            <a:r>
              <a:rPr lang="en-ZA" dirty="0">
                <a:latin typeface="Engravers MT" panose="02090707080505020304" pitchFamily="18" charset="0"/>
              </a:rPr>
              <a:t>Be a channel of </a:t>
            </a:r>
            <a:r>
              <a:rPr lang="en-ZA" sz="3600" dirty="0">
                <a:solidFill>
                  <a:srgbClr val="0070C0"/>
                </a:solidFill>
                <a:latin typeface="Engravers MT" panose="02090707080505020304" pitchFamily="18" charset="0"/>
              </a:rPr>
              <a:t>compassion </a:t>
            </a:r>
            <a:r>
              <a:rPr lang="en-ZA" dirty="0">
                <a:latin typeface="Engravers MT" panose="02090707080505020304" pitchFamily="18" charset="0"/>
              </a:rPr>
              <a:t>from our father 		god’s heart</a:t>
            </a:r>
            <a:endParaRPr lang="en-ZA" sz="3600" dirty="0">
              <a:latin typeface="Engravers MT" panose="02090707080505020304" pitchFamily="18" charset="0"/>
            </a:endParaRPr>
          </a:p>
          <a:p>
            <a:r>
              <a:rPr lang="en-ZA" sz="3600" dirty="0">
                <a:latin typeface="Engravers MT" panose="02090707080505020304" pitchFamily="18" charset="0"/>
              </a:rPr>
              <a:t>D.	</a:t>
            </a:r>
            <a:r>
              <a:rPr lang="en-ZA" dirty="0">
                <a:latin typeface="Engravers MT" panose="02090707080505020304" pitchFamily="18" charset="0"/>
              </a:rPr>
              <a:t>decide</a:t>
            </a:r>
            <a:r>
              <a:rPr lang="en-ZA" sz="3600" dirty="0">
                <a:latin typeface="Engravers MT" panose="02090707080505020304" pitchFamily="18" charset="0"/>
              </a:rPr>
              <a:t> </a:t>
            </a:r>
            <a:r>
              <a:rPr lang="en-ZA" sz="3600" dirty="0">
                <a:solidFill>
                  <a:srgbClr val="0070C0"/>
                </a:solidFill>
                <a:latin typeface="Engravers MT" panose="02090707080505020304" pitchFamily="18" charset="0"/>
              </a:rPr>
              <a:t>daily</a:t>
            </a:r>
            <a:r>
              <a:rPr lang="en-ZA" dirty="0">
                <a:latin typeface="Engravers MT" panose="02090707080505020304" pitchFamily="18" charset="0"/>
              </a:rPr>
              <a:t> to follow him</a:t>
            </a:r>
            <a:endParaRPr lang="en-ZA" sz="3600" dirty="0">
              <a:latin typeface="Engravers MT" panose="02090707080505020304" pitchFamily="18" charset="0"/>
            </a:endParaRPr>
          </a:p>
          <a:p>
            <a:r>
              <a:rPr lang="en-ZA" sz="3600" dirty="0">
                <a:latin typeface="Engravers MT" panose="02090707080505020304" pitchFamily="18" charset="0"/>
              </a:rPr>
              <a:t>E.	</a:t>
            </a:r>
            <a:r>
              <a:rPr lang="en-ZA" dirty="0">
                <a:latin typeface="Engravers MT" panose="02090707080505020304" pitchFamily="18" charset="0"/>
              </a:rPr>
              <a:t>live with </a:t>
            </a:r>
            <a:r>
              <a:rPr lang="en-ZA" sz="3600" dirty="0">
                <a:solidFill>
                  <a:srgbClr val="0070C0"/>
                </a:solidFill>
                <a:latin typeface="Engravers MT" panose="02090707080505020304" pitchFamily="18" charset="0"/>
              </a:rPr>
              <a:t>expectation</a:t>
            </a:r>
            <a:r>
              <a:rPr lang="en-ZA" sz="3600" dirty="0">
                <a:latin typeface="Engravers MT" panose="02090707080505020304" pitchFamily="18" charset="0"/>
              </a:rPr>
              <a:t> </a:t>
            </a:r>
            <a:r>
              <a:rPr lang="en-ZA" dirty="0">
                <a:latin typeface="Engravers MT" panose="02090707080505020304" pitchFamily="18" charset="0"/>
              </a:rPr>
              <a:t>for what God will do </a:t>
            </a:r>
            <a:endParaRPr lang="en-ZA" sz="3600" dirty="0">
              <a:latin typeface="Engravers MT" panose="02090707080505020304" pitchFamily="18" charset="0"/>
            </a:endParaRPr>
          </a:p>
          <a:p>
            <a:r>
              <a:rPr lang="en-ZA" sz="3600" dirty="0">
                <a:latin typeface="Engravers MT" panose="02090707080505020304" pitchFamily="18" charset="0"/>
              </a:rPr>
              <a:t>F.	</a:t>
            </a:r>
            <a:r>
              <a:rPr lang="en-ZA" dirty="0">
                <a:latin typeface="Engravers MT" panose="02090707080505020304" pitchFamily="18" charset="0"/>
              </a:rPr>
              <a:t>live </a:t>
            </a:r>
            <a:r>
              <a:rPr lang="en-ZA" sz="3600" dirty="0">
                <a:solidFill>
                  <a:srgbClr val="0070C0"/>
                </a:solidFill>
                <a:latin typeface="Engravers MT" panose="02090707080505020304" pitchFamily="18" charset="0"/>
              </a:rPr>
              <a:t>FREE</a:t>
            </a:r>
            <a:r>
              <a:rPr lang="en-ZA" sz="3600" dirty="0">
                <a:latin typeface="Engravers MT" panose="02090707080505020304" pitchFamily="18" charset="0"/>
              </a:rPr>
              <a:t> </a:t>
            </a:r>
            <a:r>
              <a:rPr lang="en-ZA" dirty="0">
                <a:latin typeface="Engravers MT" panose="02090707080505020304" pitchFamily="18" charset="0"/>
              </a:rPr>
              <a:t>of past shame &amp; guilt, and fear of future</a:t>
            </a:r>
            <a:endParaRPr lang="en-ZA" sz="3600" dirty="0">
              <a:latin typeface="Engravers MT" panose="02090707080505020304" pitchFamily="18" charset="0"/>
            </a:endParaRPr>
          </a:p>
          <a:p>
            <a:r>
              <a:rPr lang="en-ZA" sz="3600" dirty="0">
                <a:latin typeface="Engravers MT" panose="02090707080505020304" pitchFamily="18" charset="0"/>
              </a:rPr>
              <a:t>G.	</a:t>
            </a:r>
            <a:r>
              <a:rPr lang="en-ZA" dirty="0">
                <a:latin typeface="Engravers MT" panose="02090707080505020304" pitchFamily="18" charset="0"/>
              </a:rPr>
              <a:t>minister the </a:t>
            </a:r>
            <a:r>
              <a:rPr lang="en-ZA" sz="3600" dirty="0">
                <a:solidFill>
                  <a:srgbClr val="0070C0"/>
                </a:solidFill>
                <a:latin typeface="Engravers MT" panose="02090707080505020304" pitchFamily="18" charset="0"/>
              </a:rPr>
              <a:t>gifts</a:t>
            </a:r>
            <a:r>
              <a:rPr lang="en-ZA" sz="3600" dirty="0">
                <a:latin typeface="Engravers MT" panose="02090707080505020304" pitchFamily="18" charset="0"/>
              </a:rPr>
              <a:t> </a:t>
            </a:r>
            <a:r>
              <a:rPr lang="en-ZA" dirty="0">
                <a:latin typeface="Engravers MT" panose="02090707080505020304" pitchFamily="18" charset="0"/>
              </a:rPr>
              <a:t>god has given you </a:t>
            </a:r>
          </a:p>
          <a:p>
            <a:r>
              <a:rPr lang="en-ZA" sz="3600" dirty="0">
                <a:latin typeface="Engravers MT" panose="02090707080505020304" pitchFamily="18" charset="0"/>
              </a:rPr>
              <a:t>H.	</a:t>
            </a:r>
            <a:r>
              <a:rPr lang="en-ZA" sz="3600" dirty="0">
                <a:solidFill>
                  <a:srgbClr val="0070C0"/>
                </a:solidFill>
                <a:latin typeface="Engravers MT" panose="02090707080505020304" pitchFamily="18" charset="0"/>
              </a:rPr>
              <a:t>HEAR</a:t>
            </a:r>
            <a:r>
              <a:rPr lang="en-ZA" sz="3600" dirty="0">
                <a:latin typeface="Engravers MT" panose="02090707080505020304" pitchFamily="18" charset="0"/>
              </a:rPr>
              <a:t> </a:t>
            </a:r>
            <a:r>
              <a:rPr lang="en-ZA" dirty="0">
                <a:latin typeface="Engravers MT" panose="02090707080505020304" pitchFamily="18" charset="0"/>
              </a:rPr>
              <a:t>him for yourself</a:t>
            </a:r>
            <a:endParaRPr lang="en-ZA" sz="3600" dirty="0">
              <a:latin typeface="Engravers MT" panose="02090707080505020304" pitchFamily="18" charset="0"/>
            </a:endParaRPr>
          </a:p>
          <a:p>
            <a:endParaRPr lang="en-ZA" sz="3600" dirty="0">
              <a:latin typeface="Engravers MT" panose="02090707080505020304" pitchFamily="18" charset="0"/>
            </a:endParaRPr>
          </a:p>
          <a:p>
            <a:r>
              <a:rPr lang="en-ZA" sz="3600" dirty="0">
                <a:latin typeface="Engravers MT" panose="02090707080505020304" pitchFamily="18" charset="0"/>
              </a:rPr>
              <a:t>A.	</a:t>
            </a:r>
            <a:r>
              <a:rPr lang="en-ZA" sz="3600" dirty="0">
                <a:solidFill>
                  <a:srgbClr val="0070C0"/>
                </a:solidFill>
                <a:latin typeface="Engravers MT" panose="02090707080505020304" pitchFamily="18" charset="0"/>
              </a:rPr>
              <a:t>Amen</a:t>
            </a:r>
            <a:r>
              <a:rPr lang="en-ZA" dirty="0">
                <a:latin typeface="Engravers MT" panose="02090707080505020304" pitchFamily="18" charset="0"/>
              </a:rPr>
              <a:t> (LET IT BE!)</a:t>
            </a:r>
            <a:endParaRPr lang="en-US" sz="3600" dirty="0">
              <a:latin typeface="Engravers MT" panose="020907070805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03A8BB-4CC5-4750-91E1-87C6F181E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3420" y="4743184"/>
            <a:ext cx="2931385" cy="201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504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B15050-EACB-4691-81C3-457C0BF9B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42" y="90183"/>
            <a:ext cx="2932430" cy="2017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79F4AC-0AA6-4916-9765-A929BB642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339" y="410790"/>
            <a:ext cx="4572396" cy="49991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959EC8-5447-4F5B-988A-780100909758}"/>
              </a:ext>
            </a:extLst>
          </p:cNvPr>
          <p:cNvCxnSpPr/>
          <p:nvPr/>
        </p:nvCxnSpPr>
        <p:spPr>
          <a:xfrm>
            <a:off x="3356975" y="1099158"/>
            <a:ext cx="844254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C44ECC97-505C-40D4-90AD-971AE1EEA7F3}"/>
              </a:ext>
            </a:extLst>
          </p:cNvPr>
          <p:cNvSpPr/>
          <p:nvPr/>
        </p:nvSpPr>
        <p:spPr>
          <a:xfrm>
            <a:off x="3065372" y="1647126"/>
            <a:ext cx="870558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600" dirty="0"/>
              <a:t>1 Corinthians 3:16</a:t>
            </a:r>
          </a:p>
          <a:p>
            <a:r>
              <a:rPr lang="en-ZA" sz="2600" dirty="0"/>
              <a:t> Do you not know that </a:t>
            </a:r>
            <a:r>
              <a:rPr lang="en-ZA" sz="2600" dirty="0">
                <a:solidFill>
                  <a:srgbClr val="0070C0"/>
                </a:solidFill>
              </a:rPr>
              <a:t>you </a:t>
            </a:r>
            <a:r>
              <a:rPr lang="en-ZA" sz="2600" dirty="0"/>
              <a:t>are a temple of God and that the </a:t>
            </a:r>
            <a:r>
              <a:rPr lang="en-ZA" sz="2600" dirty="0">
                <a:solidFill>
                  <a:srgbClr val="0070C0"/>
                </a:solidFill>
              </a:rPr>
              <a:t>Spirit of God </a:t>
            </a:r>
            <a:r>
              <a:rPr lang="en-ZA" sz="2600" dirty="0"/>
              <a:t>dwells in you?</a:t>
            </a:r>
            <a:endParaRPr lang="en-US" sz="2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2C846D-6BE9-4026-AB4D-31A83AB563AF}"/>
              </a:ext>
            </a:extLst>
          </p:cNvPr>
          <p:cNvSpPr/>
          <p:nvPr/>
        </p:nvSpPr>
        <p:spPr>
          <a:xfrm>
            <a:off x="1599156" y="3229902"/>
            <a:ext cx="906884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600" dirty="0"/>
              <a:t>Romans 8:11 </a:t>
            </a:r>
          </a:p>
          <a:p>
            <a:r>
              <a:rPr lang="en-ZA" sz="2600" dirty="0"/>
              <a:t>But if the Spirit of Him who raised Jesus from the dead dwells in you, He who raised Christ Jesus from the dead will also give </a:t>
            </a:r>
            <a:r>
              <a:rPr lang="en-ZA" sz="2600" dirty="0">
                <a:solidFill>
                  <a:srgbClr val="0070C0"/>
                </a:solidFill>
              </a:rPr>
              <a:t>life</a:t>
            </a:r>
            <a:r>
              <a:rPr lang="en-ZA" sz="2600" dirty="0"/>
              <a:t> to your mortal bodies through </a:t>
            </a:r>
            <a:r>
              <a:rPr lang="en-ZA" sz="2600" dirty="0">
                <a:solidFill>
                  <a:srgbClr val="0070C0"/>
                </a:solidFill>
              </a:rPr>
              <a:t>His Spirit who dwells in you</a:t>
            </a:r>
            <a:r>
              <a:rPr lang="en-ZA" sz="2600" dirty="0"/>
              <a:t>.</a:t>
            </a:r>
            <a:endParaRPr lang="en-US" sz="2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CD39BC-570D-4294-9C36-542A77569720}"/>
              </a:ext>
            </a:extLst>
          </p:cNvPr>
          <p:cNvSpPr txBox="1"/>
          <p:nvPr/>
        </p:nvSpPr>
        <p:spPr>
          <a:xfrm>
            <a:off x="696686" y="5355771"/>
            <a:ext cx="10755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ZA" sz="3600" dirty="0">
                <a:latin typeface="Engravers MT" panose="02090707080505020304" pitchFamily="18" charset="0"/>
              </a:rPr>
              <a:t> Since God’s Spirit lives in me,         		how should I live?</a:t>
            </a:r>
            <a:endParaRPr lang="en-US" sz="3600" dirty="0">
              <a:latin typeface="Engravers MT" panose="0209070708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65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B15050-EACB-4691-81C3-457C0BF9B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42" y="90183"/>
            <a:ext cx="2932430" cy="2017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79F4AC-0AA6-4916-9765-A929BB642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339" y="410790"/>
            <a:ext cx="4572396" cy="49991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959EC8-5447-4F5B-988A-780100909758}"/>
              </a:ext>
            </a:extLst>
          </p:cNvPr>
          <p:cNvCxnSpPr/>
          <p:nvPr/>
        </p:nvCxnSpPr>
        <p:spPr>
          <a:xfrm>
            <a:off x="3356975" y="1099158"/>
            <a:ext cx="844254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37B82B2-B74C-428B-95CF-9B492C9D2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5372" y="1382073"/>
            <a:ext cx="6996032" cy="527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309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A44F028-B919-4B18-AFE6-986B209BCC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21" t="17494" r="16225" b="21318"/>
          <a:stretch/>
        </p:blipFill>
        <p:spPr>
          <a:xfrm>
            <a:off x="9540586" y="1231075"/>
            <a:ext cx="2027300" cy="29283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6B15050-EACB-4691-81C3-457C0BF9B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42" y="90183"/>
            <a:ext cx="2932430" cy="2017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79F4AC-0AA6-4916-9765-A929BB642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8339" y="410790"/>
            <a:ext cx="4572396" cy="49991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959EC8-5447-4F5B-988A-780100909758}"/>
              </a:ext>
            </a:extLst>
          </p:cNvPr>
          <p:cNvCxnSpPr/>
          <p:nvPr/>
        </p:nvCxnSpPr>
        <p:spPr>
          <a:xfrm>
            <a:off x="3356975" y="1099158"/>
            <a:ext cx="844254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F7A12D0-C8D8-4E1E-9E1B-6D61581A09F6}"/>
              </a:ext>
            </a:extLst>
          </p:cNvPr>
          <p:cNvSpPr txBox="1"/>
          <p:nvPr/>
        </p:nvSpPr>
        <p:spPr>
          <a:xfrm>
            <a:off x="2746977" y="1498214"/>
            <a:ext cx="889348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A.  </a:t>
            </a:r>
            <a:r>
              <a:rPr lang="en-ZA" sz="3600" dirty="0">
                <a:latin typeface="Engravers MT" panose="02090707080505020304" pitchFamily="18" charset="0"/>
              </a:rPr>
              <a:t>choose to be     			</a:t>
            </a:r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ALIVE</a:t>
            </a:r>
            <a:r>
              <a:rPr lang="en-ZA" sz="3600" dirty="0">
                <a:latin typeface="Engravers MT" panose="02090707080505020304" pitchFamily="18" charset="0"/>
              </a:rPr>
              <a:t> to Christ, 		    dead to sin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6A6D9C-B455-462E-BDAC-F3D335ACA6FA}"/>
              </a:ext>
            </a:extLst>
          </p:cNvPr>
          <p:cNvSpPr txBox="1"/>
          <p:nvPr/>
        </p:nvSpPr>
        <p:spPr>
          <a:xfrm>
            <a:off x="1117600" y="3892665"/>
            <a:ext cx="989874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200" dirty="0"/>
              <a:t>Romans 6: 6-11 </a:t>
            </a:r>
          </a:p>
          <a:p>
            <a:r>
              <a:rPr lang="en-ZA" sz="2200" b="1" baseline="30000" dirty="0"/>
              <a:t>6 </a:t>
            </a:r>
            <a:r>
              <a:rPr lang="en-ZA" sz="2200" dirty="0"/>
              <a:t>For we know that our old self was crucified with him so that the body ruled by sin might be done away with,</a:t>
            </a:r>
            <a:r>
              <a:rPr lang="en-ZA" sz="2200" baseline="30000" dirty="0"/>
              <a:t> </a:t>
            </a:r>
            <a:r>
              <a:rPr lang="en-ZA" sz="2200" dirty="0"/>
              <a:t>that we should no longer be slaves to sin— </a:t>
            </a:r>
            <a:r>
              <a:rPr lang="en-ZA" sz="2200" b="1" baseline="30000" dirty="0"/>
              <a:t>7 </a:t>
            </a:r>
            <a:r>
              <a:rPr lang="en-ZA" sz="2200" dirty="0"/>
              <a:t>because anyone who has died has been set free from sin.</a:t>
            </a:r>
            <a:r>
              <a:rPr lang="en-ZA" sz="2200" b="1" baseline="30000" dirty="0"/>
              <a:t>8 </a:t>
            </a:r>
            <a:r>
              <a:rPr lang="en-ZA" sz="2200" dirty="0"/>
              <a:t>Now if we died with Christ, we believe that we will also live with him. </a:t>
            </a:r>
            <a:r>
              <a:rPr lang="en-ZA" sz="2200" b="1" baseline="30000" dirty="0"/>
              <a:t>9 </a:t>
            </a:r>
            <a:r>
              <a:rPr lang="en-ZA" sz="2200" dirty="0"/>
              <a:t>For we know that since Christ was raised from the dead, he cannot die again; death no longer has mastery over him. </a:t>
            </a:r>
            <a:r>
              <a:rPr lang="en-ZA" sz="2200" b="1" baseline="30000" dirty="0"/>
              <a:t>10 </a:t>
            </a:r>
            <a:r>
              <a:rPr lang="en-ZA" sz="2200" dirty="0"/>
              <a:t>The death he died, he died to sin once for all; but the life he lives, he lives to God.</a:t>
            </a:r>
            <a:r>
              <a:rPr lang="en-ZA" sz="2200" b="1" baseline="30000" dirty="0"/>
              <a:t>11 </a:t>
            </a:r>
            <a:r>
              <a:rPr lang="en-ZA" sz="2200" dirty="0"/>
              <a:t>In the same way</a:t>
            </a:r>
            <a:r>
              <a:rPr lang="en-ZA" sz="2200" i="1" dirty="0"/>
              <a:t>, count yourselves dead to sin but alive to God in Christ Jesus.</a:t>
            </a:r>
          </a:p>
        </p:txBody>
      </p:sp>
    </p:spTree>
    <p:extLst>
      <p:ext uri="{BB962C8B-B14F-4D97-AF65-F5344CB8AC3E}">
        <p14:creationId xmlns:p14="http://schemas.microsoft.com/office/powerpoint/2010/main" val="458881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B15050-EACB-4691-81C3-457C0BF9B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42" y="90183"/>
            <a:ext cx="2932430" cy="2017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79F4AC-0AA6-4916-9765-A929BB642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339" y="410790"/>
            <a:ext cx="4572396" cy="49991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959EC8-5447-4F5B-988A-780100909758}"/>
              </a:ext>
            </a:extLst>
          </p:cNvPr>
          <p:cNvCxnSpPr/>
          <p:nvPr/>
        </p:nvCxnSpPr>
        <p:spPr>
          <a:xfrm>
            <a:off x="3356975" y="1099158"/>
            <a:ext cx="844254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F7A12D0-C8D8-4E1E-9E1B-6D61581A09F6}"/>
              </a:ext>
            </a:extLst>
          </p:cNvPr>
          <p:cNvSpPr txBox="1"/>
          <p:nvPr/>
        </p:nvSpPr>
        <p:spPr>
          <a:xfrm>
            <a:off x="2427863" y="1522432"/>
            <a:ext cx="889348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B.</a:t>
            </a:r>
            <a:r>
              <a:rPr lang="en-ZA" sz="6000" dirty="0">
                <a:latin typeface="Engravers MT" panose="02090707080505020304" pitchFamily="18" charset="0"/>
              </a:rPr>
              <a:t>	</a:t>
            </a:r>
            <a:r>
              <a:rPr lang="en-ZA" sz="3600" dirty="0">
                <a:latin typeface="Engravers MT" panose="02090707080505020304" pitchFamily="18" charset="0"/>
              </a:rPr>
              <a:t>be </a:t>
            </a:r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baptized</a:t>
            </a:r>
            <a:r>
              <a:rPr lang="en-ZA" sz="6000" dirty="0">
                <a:latin typeface="Engravers MT" panose="02090707080505020304" pitchFamily="18" charset="0"/>
              </a:rPr>
              <a:t> 			</a:t>
            </a:r>
            <a:r>
              <a:rPr lang="en-ZA" sz="3600" dirty="0">
                <a:latin typeface="Engravers MT" panose="02090707080505020304" pitchFamily="18" charset="0"/>
              </a:rPr>
              <a:t>in the power of the 		holy spirit</a:t>
            </a:r>
            <a:endParaRPr lang="en-ZA" sz="6000" dirty="0">
              <a:latin typeface="Engravers MT" panose="020907070805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8B9007-3CCA-4D1C-A882-D476F9E5F73F}"/>
              </a:ext>
            </a:extLst>
          </p:cNvPr>
          <p:cNvSpPr/>
          <p:nvPr/>
        </p:nvSpPr>
        <p:spPr>
          <a:xfrm>
            <a:off x="696586" y="4015422"/>
            <a:ext cx="67057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200" dirty="0"/>
              <a:t>Acts 10: 44-46</a:t>
            </a:r>
          </a:p>
          <a:p>
            <a:r>
              <a:rPr lang="en-ZA" sz="2200" baseline="30000" dirty="0"/>
              <a:t>44</a:t>
            </a:r>
            <a:r>
              <a:rPr lang="en-ZA" sz="2200" dirty="0"/>
              <a:t> While Peter was still speaking these words, the Holy Spirit came on all who heard the message. </a:t>
            </a:r>
            <a:r>
              <a:rPr lang="en-ZA" sz="2200" baseline="30000" dirty="0"/>
              <a:t>45 </a:t>
            </a:r>
            <a:r>
              <a:rPr lang="en-ZA" sz="2200" dirty="0"/>
              <a:t>The circumcised believers who had come with Peter were astonished that </a:t>
            </a:r>
            <a:r>
              <a:rPr lang="en-ZA" sz="2200" i="1" dirty="0"/>
              <a:t>the gift of the Holy Spirit had been poured out</a:t>
            </a:r>
            <a:r>
              <a:rPr lang="en-ZA" sz="2200" dirty="0"/>
              <a:t> even on Gentiles. </a:t>
            </a:r>
            <a:r>
              <a:rPr lang="en-ZA" sz="2200" baseline="30000" dirty="0"/>
              <a:t>46 </a:t>
            </a:r>
            <a:r>
              <a:rPr lang="en-ZA" sz="2200" dirty="0"/>
              <a:t>For they heard them speaking in tongues and praising God.</a:t>
            </a:r>
            <a:endParaRPr lang="en-US" sz="2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CBAAE1-68A1-4AA2-94B8-FF425EC601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8339" y="3938425"/>
            <a:ext cx="3881180" cy="237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102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B15050-EACB-4691-81C3-457C0BF9B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42" y="90183"/>
            <a:ext cx="2932430" cy="2017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79F4AC-0AA6-4916-9765-A929BB642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339" y="410790"/>
            <a:ext cx="4572396" cy="49991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959EC8-5447-4F5B-988A-780100909758}"/>
              </a:ext>
            </a:extLst>
          </p:cNvPr>
          <p:cNvCxnSpPr/>
          <p:nvPr/>
        </p:nvCxnSpPr>
        <p:spPr>
          <a:xfrm>
            <a:off x="3356975" y="1099158"/>
            <a:ext cx="844254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F7A12D0-C8D8-4E1E-9E1B-6D61581A09F6}"/>
              </a:ext>
            </a:extLst>
          </p:cNvPr>
          <p:cNvSpPr txBox="1"/>
          <p:nvPr/>
        </p:nvSpPr>
        <p:spPr>
          <a:xfrm>
            <a:off x="2793304" y="1099158"/>
            <a:ext cx="95698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C.</a:t>
            </a:r>
            <a:r>
              <a:rPr lang="en-ZA" sz="6000" dirty="0">
                <a:latin typeface="Engravers MT" panose="02090707080505020304" pitchFamily="18" charset="0"/>
              </a:rPr>
              <a:t>	</a:t>
            </a:r>
            <a:r>
              <a:rPr lang="en-ZA" sz="3600" dirty="0">
                <a:latin typeface="Engravers MT" panose="02090707080505020304" pitchFamily="18" charset="0"/>
              </a:rPr>
              <a:t>Be a channel of 					</a:t>
            </a:r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compassion</a:t>
            </a:r>
            <a:r>
              <a:rPr lang="en-ZA" sz="6000" dirty="0">
                <a:latin typeface="Engravers MT" panose="02090707080505020304" pitchFamily="18" charset="0"/>
              </a:rPr>
              <a:t> 			</a:t>
            </a:r>
            <a:r>
              <a:rPr lang="en-ZA" sz="3600" dirty="0">
                <a:latin typeface="Engravers MT" panose="02090707080505020304" pitchFamily="18" charset="0"/>
              </a:rPr>
              <a:t>from our father 				god’s heart</a:t>
            </a:r>
            <a:endParaRPr lang="en-ZA" sz="6000" dirty="0">
              <a:latin typeface="Engravers MT" panose="020907070805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B79123-97E9-4023-92FE-5E890566EE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7084" y="2125225"/>
            <a:ext cx="3032440" cy="201795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FD2465D-A780-4E30-9CB9-9FEE1B13B411}"/>
              </a:ext>
            </a:extLst>
          </p:cNvPr>
          <p:cNvSpPr/>
          <p:nvPr/>
        </p:nvSpPr>
        <p:spPr>
          <a:xfrm>
            <a:off x="274069" y="5640565"/>
            <a:ext cx="112502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200" dirty="0"/>
              <a:t>Zechariah 7:9</a:t>
            </a:r>
          </a:p>
          <a:p>
            <a:r>
              <a:rPr lang="en-ZA" sz="2200" dirty="0"/>
              <a:t>“This is what the Lord Almighty said: ‘Administer true justice; </a:t>
            </a:r>
            <a:r>
              <a:rPr lang="en-ZA" sz="2200" i="1" dirty="0"/>
              <a:t>show mercy and compassion </a:t>
            </a:r>
            <a:r>
              <a:rPr lang="en-ZA" sz="2200" dirty="0"/>
              <a:t>to one another.</a:t>
            </a:r>
            <a:endParaRPr lang="en-US" sz="2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5F4430-5E0F-47A2-9D6A-F8B582280B26}"/>
              </a:ext>
            </a:extLst>
          </p:cNvPr>
          <p:cNvSpPr/>
          <p:nvPr/>
        </p:nvSpPr>
        <p:spPr>
          <a:xfrm>
            <a:off x="274069" y="4515478"/>
            <a:ext cx="114278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200" dirty="0"/>
              <a:t>Colossians 3:12</a:t>
            </a:r>
          </a:p>
          <a:p>
            <a:r>
              <a:rPr lang="en-ZA" sz="2200" dirty="0"/>
              <a:t>Therefore, as God’s chosen people, holy and dearly loved, </a:t>
            </a:r>
            <a:r>
              <a:rPr lang="en-ZA" sz="2200" i="1" dirty="0"/>
              <a:t>clothe yourselves with compassion</a:t>
            </a:r>
            <a:r>
              <a:rPr lang="en-ZA" sz="2200" dirty="0"/>
              <a:t>, kindness, humility, gentleness and patience.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909307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B15050-EACB-4691-81C3-457C0BF9B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42" y="90183"/>
            <a:ext cx="2932430" cy="2017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79F4AC-0AA6-4916-9765-A929BB642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339" y="410790"/>
            <a:ext cx="4572396" cy="49991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959EC8-5447-4F5B-988A-780100909758}"/>
              </a:ext>
            </a:extLst>
          </p:cNvPr>
          <p:cNvCxnSpPr/>
          <p:nvPr/>
        </p:nvCxnSpPr>
        <p:spPr>
          <a:xfrm>
            <a:off x="3356975" y="1099158"/>
            <a:ext cx="844254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F7A12D0-C8D8-4E1E-9E1B-6D61581A09F6}"/>
              </a:ext>
            </a:extLst>
          </p:cNvPr>
          <p:cNvSpPr txBox="1"/>
          <p:nvPr/>
        </p:nvSpPr>
        <p:spPr>
          <a:xfrm>
            <a:off x="2186091" y="1489405"/>
            <a:ext cx="9569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D.</a:t>
            </a:r>
            <a:r>
              <a:rPr lang="en-ZA" sz="6000" dirty="0">
                <a:latin typeface="Engravers MT" panose="02090707080505020304" pitchFamily="18" charset="0"/>
              </a:rPr>
              <a:t>	</a:t>
            </a:r>
            <a:r>
              <a:rPr lang="en-ZA" sz="3600" dirty="0">
                <a:latin typeface="Engravers MT" panose="02090707080505020304" pitchFamily="18" charset="0"/>
              </a:rPr>
              <a:t>decide</a:t>
            </a:r>
            <a:r>
              <a:rPr lang="en-ZA" sz="6000" dirty="0">
                <a:latin typeface="Engravers MT" panose="02090707080505020304" pitchFamily="18" charset="0"/>
              </a:rPr>
              <a:t> </a:t>
            </a:r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daily</a:t>
            </a:r>
            <a:r>
              <a:rPr lang="en-ZA" sz="3600" dirty="0">
                <a:latin typeface="Engravers MT" panose="02090707080505020304" pitchFamily="18" charset="0"/>
              </a:rPr>
              <a:t> to 			follow him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4842F0-DB18-457F-B3F0-6D720AE52409}"/>
              </a:ext>
            </a:extLst>
          </p:cNvPr>
          <p:cNvSpPr/>
          <p:nvPr/>
        </p:nvSpPr>
        <p:spPr>
          <a:xfrm>
            <a:off x="244458" y="2923733"/>
            <a:ext cx="650468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200" dirty="0"/>
              <a:t>Matthew 16:24-26 (NLT)</a:t>
            </a:r>
          </a:p>
          <a:p>
            <a:r>
              <a:rPr lang="en-ZA" sz="2200" baseline="30000" dirty="0"/>
              <a:t>24 </a:t>
            </a:r>
            <a:r>
              <a:rPr lang="en-ZA" sz="2200" dirty="0"/>
              <a:t>Then Jesus said to his disciples, “If any of you wants to be my follower, you must give up your own way, take up your cross, and follow me. </a:t>
            </a:r>
            <a:r>
              <a:rPr lang="en-ZA" sz="2200" baseline="30000" dirty="0"/>
              <a:t>25 </a:t>
            </a:r>
            <a:r>
              <a:rPr lang="en-ZA" sz="2200" dirty="0"/>
              <a:t>If you try to hang on to your life, you will lose it. But if you give up your life for my sake, you will save it.</a:t>
            </a:r>
            <a:r>
              <a:rPr lang="en-ZA" sz="2200" baseline="30000" dirty="0"/>
              <a:t> 26 </a:t>
            </a:r>
            <a:r>
              <a:rPr lang="en-ZA" sz="2200" dirty="0"/>
              <a:t>And what do you benefit if you gain the whole world but lose your own soul? Is anything worth more than your soul?</a:t>
            </a:r>
            <a:endParaRPr lang="en-US" sz="2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3B32B7-CE00-4ECD-9ECC-BD0C9CBA36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450" r="10370" b="34456"/>
          <a:stretch/>
        </p:blipFill>
        <p:spPr>
          <a:xfrm>
            <a:off x="7083369" y="3429000"/>
            <a:ext cx="4644572" cy="221867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BF279B8-4FF8-49F8-8963-06F0D0E53F1E}"/>
              </a:ext>
            </a:extLst>
          </p:cNvPr>
          <p:cNvSpPr/>
          <p:nvPr/>
        </p:nvSpPr>
        <p:spPr>
          <a:xfrm>
            <a:off x="244458" y="5869640"/>
            <a:ext cx="112218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200" dirty="0"/>
              <a:t>Psalm 143:10   Teach me to do your will, for you are my God. May your gracious Spirit lead me forward on a firm footing.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79227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B15050-EACB-4691-81C3-457C0BF9B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42" y="90183"/>
            <a:ext cx="2932430" cy="2017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79F4AC-0AA6-4916-9765-A929BB642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339" y="410790"/>
            <a:ext cx="4572396" cy="49991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959EC8-5447-4F5B-988A-780100909758}"/>
              </a:ext>
            </a:extLst>
          </p:cNvPr>
          <p:cNvCxnSpPr/>
          <p:nvPr/>
        </p:nvCxnSpPr>
        <p:spPr>
          <a:xfrm>
            <a:off x="3356975" y="1099158"/>
            <a:ext cx="844254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F7A12D0-C8D8-4E1E-9E1B-6D61581A09F6}"/>
              </a:ext>
            </a:extLst>
          </p:cNvPr>
          <p:cNvSpPr txBox="1"/>
          <p:nvPr/>
        </p:nvSpPr>
        <p:spPr>
          <a:xfrm>
            <a:off x="2229634" y="1467917"/>
            <a:ext cx="95698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E.</a:t>
            </a:r>
            <a:r>
              <a:rPr lang="en-ZA" sz="6000" dirty="0">
                <a:latin typeface="Engravers MT" panose="02090707080505020304" pitchFamily="18" charset="0"/>
              </a:rPr>
              <a:t>	</a:t>
            </a:r>
            <a:r>
              <a:rPr lang="en-ZA" sz="3600" dirty="0">
                <a:latin typeface="Engravers MT" panose="02090707080505020304" pitchFamily="18" charset="0"/>
              </a:rPr>
              <a:t> live with 							</a:t>
            </a:r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expectation</a:t>
            </a:r>
            <a:r>
              <a:rPr lang="en-ZA" sz="6000" dirty="0">
                <a:latin typeface="Engravers MT" panose="02090707080505020304" pitchFamily="18" charset="0"/>
              </a:rPr>
              <a:t> 		</a:t>
            </a:r>
            <a:r>
              <a:rPr lang="en-ZA" sz="3600" dirty="0">
                <a:latin typeface="Engravers MT" panose="02090707080505020304" pitchFamily="18" charset="0"/>
              </a:rPr>
              <a:t>for what God will do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5AB157-2115-4F46-A32F-8E61EDE139EF}"/>
              </a:ext>
            </a:extLst>
          </p:cNvPr>
          <p:cNvSpPr/>
          <p:nvPr/>
        </p:nvSpPr>
        <p:spPr>
          <a:xfrm>
            <a:off x="1102291" y="5339214"/>
            <a:ext cx="973988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200" dirty="0"/>
              <a:t>									John 14:12</a:t>
            </a:r>
          </a:p>
          <a:p>
            <a:r>
              <a:rPr lang="en-ZA" sz="2200" dirty="0"/>
              <a:t>“I tell you the truth, anyone who believes in me </a:t>
            </a:r>
            <a:r>
              <a:rPr lang="en-ZA" sz="2200" i="1" dirty="0"/>
              <a:t>will do the same works I have done, </a:t>
            </a:r>
          </a:p>
          <a:p>
            <a:r>
              <a:rPr lang="en-ZA" sz="2200" i="1" dirty="0"/>
              <a:t>and even greater works</a:t>
            </a:r>
            <a:r>
              <a:rPr lang="en-ZA" sz="2200" dirty="0"/>
              <a:t>, because I am going to be with the Father. </a:t>
            </a:r>
            <a:endParaRPr lang="en-US" sz="2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1D203B-4DB7-4CFF-B575-EEF196CBE9E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22247" y="2652111"/>
            <a:ext cx="2822439" cy="282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416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B15050-EACB-4691-81C3-457C0BF9B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42" y="90183"/>
            <a:ext cx="2932430" cy="2017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79F4AC-0AA6-4916-9765-A929BB642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339" y="410790"/>
            <a:ext cx="4572396" cy="49991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959EC8-5447-4F5B-988A-780100909758}"/>
              </a:ext>
            </a:extLst>
          </p:cNvPr>
          <p:cNvCxnSpPr/>
          <p:nvPr/>
        </p:nvCxnSpPr>
        <p:spPr>
          <a:xfrm>
            <a:off x="3356975" y="1099158"/>
            <a:ext cx="844254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A2AFFCC-3C4D-48BD-9386-2B64ECF7AE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7426" y="1287612"/>
            <a:ext cx="5108802" cy="38266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7A12D0-C8D8-4E1E-9E1B-6D61581A09F6}"/>
              </a:ext>
            </a:extLst>
          </p:cNvPr>
          <p:cNvSpPr txBox="1"/>
          <p:nvPr/>
        </p:nvSpPr>
        <p:spPr>
          <a:xfrm>
            <a:off x="410378" y="2256607"/>
            <a:ext cx="95698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F.  </a:t>
            </a:r>
            <a:r>
              <a:rPr lang="en-ZA" sz="3600" dirty="0">
                <a:latin typeface="Engravers MT" panose="02090707080505020304" pitchFamily="18" charset="0"/>
              </a:rPr>
              <a:t>live </a:t>
            </a:r>
            <a:r>
              <a:rPr lang="en-ZA" sz="6000" dirty="0">
                <a:solidFill>
                  <a:srgbClr val="0070C0"/>
                </a:solidFill>
                <a:latin typeface="Engravers MT" panose="02090707080505020304" pitchFamily="18" charset="0"/>
              </a:rPr>
              <a:t>FREE</a:t>
            </a:r>
            <a:r>
              <a:rPr lang="en-ZA" sz="6000" dirty="0">
                <a:latin typeface="Engravers MT" panose="02090707080505020304" pitchFamily="18" charset="0"/>
              </a:rPr>
              <a:t> </a:t>
            </a:r>
            <a:r>
              <a:rPr lang="en-ZA" sz="3600" dirty="0">
                <a:latin typeface="Engravers MT" panose="02090707080505020304" pitchFamily="18" charset="0"/>
              </a:rPr>
              <a:t>of </a:t>
            </a:r>
          </a:p>
          <a:p>
            <a:r>
              <a:rPr lang="en-ZA" sz="3600" dirty="0">
                <a:latin typeface="Engravers MT" panose="02090707080505020304" pitchFamily="18" charset="0"/>
              </a:rPr>
              <a:t>	   past shame &amp; guilt, </a:t>
            </a:r>
          </a:p>
          <a:p>
            <a:r>
              <a:rPr lang="en-ZA" sz="3600" dirty="0">
                <a:latin typeface="Engravers MT" panose="02090707080505020304" pitchFamily="18" charset="0"/>
              </a:rPr>
              <a:t>	   and fear of future</a:t>
            </a:r>
            <a:endParaRPr lang="en-ZA" sz="6000" dirty="0">
              <a:latin typeface="Engravers MT" panose="020907070805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21B877-5942-4515-B31B-1BD72AEF0AB3}"/>
              </a:ext>
            </a:extLst>
          </p:cNvPr>
          <p:cNvSpPr/>
          <p:nvPr/>
        </p:nvSpPr>
        <p:spPr>
          <a:xfrm>
            <a:off x="275771" y="4596684"/>
            <a:ext cx="108711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200" dirty="0"/>
              <a:t>Romans 8:1     So now </a:t>
            </a:r>
            <a:r>
              <a:rPr lang="en-ZA" sz="2200" i="1" dirty="0"/>
              <a:t>there is no condemnation </a:t>
            </a:r>
            <a:r>
              <a:rPr lang="en-ZA" sz="2200" dirty="0"/>
              <a:t>for those who belong to Christ Jesus.</a:t>
            </a:r>
            <a:endParaRPr lang="en-US" sz="2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305317-B5EF-4A5C-B7BB-1DA7B8381A8A}"/>
              </a:ext>
            </a:extLst>
          </p:cNvPr>
          <p:cNvSpPr/>
          <p:nvPr/>
        </p:nvSpPr>
        <p:spPr>
          <a:xfrm>
            <a:off x="275771" y="5071113"/>
            <a:ext cx="1100182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200" dirty="0"/>
              <a:t>Psalm 119:45  </a:t>
            </a:r>
            <a:r>
              <a:rPr lang="en-ZA" sz="2200" i="1" dirty="0"/>
              <a:t>  I will walk in freedom</a:t>
            </a:r>
            <a:r>
              <a:rPr lang="en-ZA" sz="2200" dirty="0"/>
              <a:t>, for I have devoted myself to your commandments.</a:t>
            </a:r>
            <a:endParaRPr lang="en-US" sz="2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81AE6B-08BB-4DD1-B90E-F95D3433673F}"/>
              </a:ext>
            </a:extLst>
          </p:cNvPr>
          <p:cNvSpPr/>
          <p:nvPr/>
        </p:nvSpPr>
        <p:spPr>
          <a:xfrm>
            <a:off x="275770" y="5537713"/>
            <a:ext cx="1164045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200" dirty="0"/>
              <a:t>2 Corinthians 3:17    For the Lord is the Spirit, and </a:t>
            </a:r>
            <a:r>
              <a:rPr lang="en-ZA" sz="2200" i="1" dirty="0"/>
              <a:t>wherever the Spirit of the Lord is, there is freedom</a:t>
            </a:r>
            <a:r>
              <a:rPr lang="en-ZA" dirty="0"/>
              <a:t>.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DC6A8D-6097-4D41-93D4-4A8E74238094}"/>
              </a:ext>
            </a:extLst>
          </p:cNvPr>
          <p:cNvSpPr/>
          <p:nvPr/>
        </p:nvSpPr>
        <p:spPr>
          <a:xfrm>
            <a:off x="275769" y="6017077"/>
            <a:ext cx="116404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200" dirty="0"/>
              <a:t>Proverbs 31:25    She is clothed with strength and dignity, and she laughs </a:t>
            </a:r>
            <a:r>
              <a:rPr lang="en-ZA" sz="2200" i="1" dirty="0"/>
              <a:t>without fear of the future</a:t>
            </a:r>
            <a:r>
              <a:rPr lang="en-ZA" i="1" dirty="0"/>
              <a:t>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90202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558</Words>
  <Application>Microsoft Office PowerPoint</Application>
  <PresentationFormat>Widescreen</PresentationFormat>
  <Paragraphs>63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Engravers MT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Macfarlane</dc:creator>
  <cp:lastModifiedBy>Heather Macfarlane</cp:lastModifiedBy>
  <cp:revision>6</cp:revision>
  <dcterms:created xsi:type="dcterms:W3CDTF">2019-08-08T07:18:10Z</dcterms:created>
  <dcterms:modified xsi:type="dcterms:W3CDTF">2019-08-09T18:39:43Z</dcterms:modified>
</cp:coreProperties>
</file>